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307" r:id="rId4"/>
    <p:sldId id="289" r:id="rId5"/>
    <p:sldId id="309" r:id="rId6"/>
    <p:sldId id="290" r:id="rId7"/>
    <p:sldId id="291" r:id="rId8"/>
    <p:sldId id="292" r:id="rId9"/>
    <p:sldId id="308" r:id="rId10"/>
    <p:sldId id="293" r:id="rId11"/>
    <p:sldId id="294" r:id="rId12"/>
    <p:sldId id="295" r:id="rId13"/>
    <p:sldId id="297" r:id="rId14"/>
    <p:sldId id="298" r:id="rId15"/>
    <p:sldId id="299" r:id="rId16"/>
    <p:sldId id="301" r:id="rId17"/>
    <p:sldId id="314" r:id="rId18"/>
    <p:sldId id="315" r:id="rId19"/>
    <p:sldId id="310" r:id="rId20"/>
    <p:sldId id="311" r:id="rId21"/>
    <p:sldId id="312" r:id="rId22"/>
    <p:sldId id="313" r:id="rId23"/>
    <p:sldId id="316" r:id="rId24"/>
    <p:sldId id="317" r:id="rId25"/>
    <p:sldId id="319" r:id="rId26"/>
    <p:sldId id="320" r:id="rId27"/>
    <p:sldId id="318" r:id="rId28"/>
    <p:sldId id="304" r:id="rId29"/>
    <p:sldId id="306" r:id="rId30"/>
    <p:sldId id="305" r:id="rId31"/>
  </p:sldIdLst>
  <p:sldSz cx="12195175" cy="6859588"/>
  <p:notesSz cx="6858000" cy="9144000"/>
  <p:defaultTextStyle>
    <a:defPPr>
      <a:defRPr lang="en-US"/>
    </a:defPPr>
    <a:lvl1pPr marL="0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320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639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959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7278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598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917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10236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4556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E5E5E5"/>
    <a:srgbClr val="343E3E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0E41BA-818F-4466-82FC-3AC29416EB54}">
  <a:tblStyle styleId="{460E41BA-818F-4466-82FC-3AC29416EB54}" styleName="AF Gruppen">
    <a:wholeTbl>
      <a:tcTxStyle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dk2"/>
            </a:lnRef>
          </a:top>
          <a:bottom>
            <a:lnRef idx="1">
              <a:schemeClr val="dk2"/>
            </a:lnRef>
          </a:bottom>
          <a:insideH>
            <a:lnRef idx="1">
              <a:schemeClr val="dk2"/>
            </a:lnRef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8100">
              <a:solidFill>
                <a:schemeClr val="dk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firstRow>
  </a:tblStyle>
  <a:tblStyle styleId="{01EC5380-BFE1-4F05-8AD2-C6A0E7F640FE}" styleName="AF Gruppen Lys tabell">
    <a:wholeTbl>
      <a:tcTxStyle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dk2"/>
            </a:lnRef>
          </a:top>
          <a:bottom>
            <a:lnRef idx="1">
              <a:schemeClr val="dk2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8100">
              <a:solidFill>
                <a:schemeClr val="l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557" y="67"/>
      </p:cViewPr>
      <p:guideLst>
        <p:guide orient="horz" pos="4321"/>
        <p:guide pos="7681"/>
        <p:guide orient="horz" pos="2161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A87D5-0FEF-44AF-A3EC-9876405712F2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658CF013-6D39-4D19-AA5C-0082F9F74236}">
      <dgm:prSet phldrT="[Tekst]" custT="1"/>
      <dgm:spPr/>
      <dgm:t>
        <a:bodyPr/>
        <a:lstStyle/>
        <a:p>
          <a:r>
            <a:rPr lang="nb-NO" sz="900" b="1" dirty="0" err="1"/>
            <a:t>Innovation</a:t>
          </a:r>
          <a:r>
            <a:rPr lang="nb-NO" sz="900" b="1" dirty="0"/>
            <a:t> Lab</a:t>
          </a:r>
        </a:p>
        <a:p>
          <a:r>
            <a:rPr lang="nb-NO" sz="900" b="1" dirty="0"/>
            <a:t>35 gjennomførbare ideer</a:t>
          </a:r>
        </a:p>
        <a:p>
          <a:r>
            <a:rPr lang="nb-NO" sz="900" b="1" dirty="0"/>
            <a:t>Optimalisering før målpris</a:t>
          </a:r>
        </a:p>
      </dgm:t>
    </dgm:pt>
    <dgm:pt modelId="{3ADB0D81-422D-4A3F-AE22-E785E31C9132}" type="parTrans" cxnId="{C8B959FD-F81A-48C6-829C-52D73B3C282B}">
      <dgm:prSet/>
      <dgm:spPr/>
      <dgm:t>
        <a:bodyPr/>
        <a:lstStyle/>
        <a:p>
          <a:endParaRPr lang="nb-NO" sz="900"/>
        </a:p>
      </dgm:t>
    </dgm:pt>
    <dgm:pt modelId="{58FA6BD7-C837-4BF0-B4EC-7C69FF42FD75}" type="sibTrans" cxnId="{C8B959FD-F81A-48C6-829C-52D73B3C282B}">
      <dgm:prSet/>
      <dgm:spPr/>
      <dgm:t>
        <a:bodyPr/>
        <a:lstStyle/>
        <a:p>
          <a:endParaRPr lang="nb-NO" sz="900"/>
        </a:p>
      </dgm:t>
    </dgm:pt>
    <dgm:pt modelId="{C4861055-396C-4761-AB5A-94DA0EEC3C6C}">
      <dgm:prSet phldrT="[Tekst]" custT="1"/>
      <dgm:spPr/>
      <dgm:t>
        <a:bodyPr/>
        <a:lstStyle/>
        <a:p>
          <a:r>
            <a:rPr lang="nb-NO" sz="900" b="1" dirty="0"/>
            <a:t>Detaljprosjektering med tilgang på AF ekspertise</a:t>
          </a:r>
        </a:p>
      </dgm:t>
    </dgm:pt>
    <dgm:pt modelId="{5B5C15F3-A69E-4EE9-B282-C3119C02E62F}" type="parTrans" cxnId="{29ED291E-C4CB-4984-A950-1BB3D482FB72}">
      <dgm:prSet/>
      <dgm:spPr/>
      <dgm:t>
        <a:bodyPr/>
        <a:lstStyle/>
        <a:p>
          <a:endParaRPr lang="nb-NO" sz="900"/>
        </a:p>
      </dgm:t>
    </dgm:pt>
    <dgm:pt modelId="{7C0D33B1-AA67-4F31-9899-E3BDC46161C0}" type="sibTrans" cxnId="{29ED291E-C4CB-4984-A950-1BB3D482FB72}">
      <dgm:prSet/>
      <dgm:spPr/>
      <dgm:t>
        <a:bodyPr/>
        <a:lstStyle/>
        <a:p>
          <a:endParaRPr lang="nb-NO" sz="900"/>
        </a:p>
      </dgm:t>
    </dgm:pt>
    <dgm:pt modelId="{A4CF6B0C-7BF7-43C1-B818-BFECDC2A3AFC}">
      <dgm:prSet phldrT="[Tekst]" custT="1"/>
      <dgm:spPr/>
      <dgm:t>
        <a:bodyPr/>
        <a:lstStyle/>
        <a:p>
          <a:r>
            <a:rPr lang="nb-NO" sz="900" b="1" dirty="0"/>
            <a:t>Tilbudskonkurranse.</a:t>
          </a:r>
        </a:p>
        <a:p>
          <a:r>
            <a:rPr lang="nb-NO" sz="900" b="1" dirty="0"/>
            <a:t>Samspillsdel med 2 tilbydere</a:t>
          </a:r>
        </a:p>
      </dgm:t>
    </dgm:pt>
    <dgm:pt modelId="{0BC01C65-9837-4182-A552-60E2707FF377}" type="parTrans" cxnId="{85484E96-9D0A-4CDA-96BC-9284D269FA54}">
      <dgm:prSet/>
      <dgm:spPr/>
      <dgm:t>
        <a:bodyPr/>
        <a:lstStyle/>
        <a:p>
          <a:endParaRPr lang="nb-NO" sz="900"/>
        </a:p>
      </dgm:t>
    </dgm:pt>
    <dgm:pt modelId="{6E2DA4D5-95CD-426A-8D38-9D11DB8C7752}" type="sibTrans" cxnId="{85484E96-9D0A-4CDA-96BC-9284D269FA54}">
      <dgm:prSet/>
      <dgm:spPr/>
      <dgm:t>
        <a:bodyPr/>
        <a:lstStyle/>
        <a:p>
          <a:endParaRPr lang="nb-NO" sz="900"/>
        </a:p>
      </dgm:t>
    </dgm:pt>
    <dgm:pt modelId="{5ECC3752-576C-48AC-ACAD-B404F6D06219}">
      <dgm:prSet phldrT="[Tekst]" custT="1"/>
      <dgm:spPr/>
      <dgm:t>
        <a:bodyPr/>
        <a:lstStyle/>
        <a:p>
          <a:r>
            <a:rPr lang="nb-NO" sz="900" b="1" dirty="0"/>
            <a:t>Kontrahering</a:t>
          </a:r>
        </a:p>
      </dgm:t>
    </dgm:pt>
    <dgm:pt modelId="{6CCDF51E-C65B-4299-96A2-C52A49DEE9CB}" type="parTrans" cxnId="{CC55E905-5B16-4330-B758-71B088278C8F}">
      <dgm:prSet/>
      <dgm:spPr/>
      <dgm:t>
        <a:bodyPr/>
        <a:lstStyle/>
        <a:p>
          <a:endParaRPr lang="nb-NO" sz="900"/>
        </a:p>
      </dgm:t>
    </dgm:pt>
    <dgm:pt modelId="{85EC7AC4-F9C6-423E-8E62-8D56D113CBAE}" type="sibTrans" cxnId="{CC55E905-5B16-4330-B758-71B088278C8F}">
      <dgm:prSet/>
      <dgm:spPr/>
      <dgm:t>
        <a:bodyPr/>
        <a:lstStyle/>
        <a:p>
          <a:endParaRPr lang="nb-NO" sz="900"/>
        </a:p>
      </dgm:t>
    </dgm:pt>
    <dgm:pt modelId="{CE02CD32-4CB8-4A7D-8BE9-2EA911DAB1DF}">
      <dgm:prSet phldrT="[Tekst]" custT="1"/>
      <dgm:spPr/>
      <dgm:t>
        <a:bodyPr/>
        <a:lstStyle/>
        <a:p>
          <a:r>
            <a:rPr lang="nb-NO" sz="900" b="1" dirty="0"/>
            <a:t>Kalkulering av selvkost basert på forprosjektet</a:t>
          </a:r>
        </a:p>
      </dgm:t>
    </dgm:pt>
    <dgm:pt modelId="{AB99DCF9-D4F5-4324-8D48-8CDF2AABAD5C}" type="sibTrans" cxnId="{BBE5101D-A31E-47F1-8798-C17A8370E279}">
      <dgm:prSet/>
      <dgm:spPr/>
      <dgm:t>
        <a:bodyPr/>
        <a:lstStyle/>
        <a:p>
          <a:endParaRPr lang="nb-NO" sz="900"/>
        </a:p>
      </dgm:t>
    </dgm:pt>
    <dgm:pt modelId="{953426B9-7626-4199-933C-53F71C73923B}" type="parTrans" cxnId="{BBE5101D-A31E-47F1-8798-C17A8370E279}">
      <dgm:prSet/>
      <dgm:spPr/>
      <dgm:t>
        <a:bodyPr/>
        <a:lstStyle/>
        <a:p>
          <a:endParaRPr lang="nb-NO" sz="900"/>
        </a:p>
      </dgm:t>
    </dgm:pt>
    <dgm:pt modelId="{E8172F70-EC80-4518-9633-F9524865F2A6}" type="pres">
      <dgm:prSet presAssocID="{8F5A87D5-0FEF-44AF-A3EC-9876405712F2}" presName="Name0" presStyleCnt="0">
        <dgm:presLayoutVars>
          <dgm:dir/>
          <dgm:resizeHandles val="exact"/>
        </dgm:presLayoutVars>
      </dgm:prSet>
      <dgm:spPr/>
    </dgm:pt>
    <dgm:pt modelId="{AC1C9E9E-E138-4CEC-88B2-61F1FE687196}" type="pres">
      <dgm:prSet presAssocID="{CE02CD32-4CB8-4A7D-8BE9-2EA911DAB1DF}" presName="parTxOnly" presStyleLbl="node1" presStyleIdx="0" presStyleCnt="5" custScaleX="94449">
        <dgm:presLayoutVars>
          <dgm:bulletEnabled val="1"/>
        </dgm:presLayoutVars>
      </dgm:prSet>
      <dgm:spPr/>
    </dgm:pt>
    <dgm:pt modelId="{64EB3769-FFEF-4D48-9A98-6A990A35C7C1}" type="pres">
      <dgm:prSet presAssocID="{AB99DCF9-D4F5-4324-8D48-8CDF2AABAD5C}" presName="parSpace" presStyleCnt="0"/>
      <dgm:spPr/>
    </dgm:pt>
    <dgm:pt modelId="{E8C4CD34-56D8-439C-8FC8-F1B33D049549}" type="pres">
      <dgm:prSet presAssocID="{658CF013-6D39-4D19-AA5C-0082F9F74236}" presName="parTxOnly" presStyleLbl="node1" presStyleIdx="1" presStyleCnt="5">
        <dgm:presLayoutVars>
          <dgm:bulletEnabled val="1"/>
        </dgm:presLayoutVars>
      </dgm:prSet>
      <dgm:spPr/>
    </dgm:pt>
    <dgm:pt modelId="{36B1DA9C-4602-4E42-A9BE-E09FA4AD14CD}" type="pres">
      <dgm:prSet presAssocID="{58FA6BD7-C837-4BF0-B4EC-7C69FF42FD75}" presName="parSpace" presStyleCnt="0"/>
      <dgm:spPr/>
    </dgm:pt>
    <dgm:pt modelId="{D60CA45D-99AE-433B-9D9A-F9870E3CEA38}" type="pres">
      <dgm:prSet presAssocID="{C4861055-396C-4761-AB5A-94DA0EEC3C6C}" presName="parTxOnly" presStyleLbl="node1" presStyleIdx="2" presStyleCnt="5">
        <dgm:presLayoutVars>
          <dgm:bulletEnabled val="1"/>
        </dgm:presLayoutVars>
      </dgm:prSet>
      <dgm:spPr/>
    </dgm:pt>
    <dgm:pt modelId="{B52E9F7D-2861-41E4-9A16-BC7B9A07B418}" type="pres">
      <dgm:prSet presAssocID="{7C0D33B1-AA67-4F31-9899-E3BDC46161C0}" presName="parSpace" presStyleCnt="0"/>
      <dgm:spPr/>
    </dgm:pt>
    <dgm:pt modelId="{FF3A2FC3-F1A0-45DF-9910-0DC224946C63}" type="pres">
      <dgm:prSet presAssocID="{A4CF6B0C-7BF7-43C1-B818-BFECDC2A3AFC}" presName="parTxOnly" presStyleLbl="node1" presStyleIdx="3" presStyleCnt="5">
        <dgm:presLayoutVars>
          <dgm:bulletEnabled val="1"/>
        </dgm:presLayoutVars>
      </dgm:prSet>
      <dgm:spPr/>
    </dgm:pt>
    <dgm:pt modelId="{8B855FAA-0D26-48CC-BDB7-EF1347E9FC16}" type="pres">
      <dgm:prSet presAssocID="{6E2DA4D5-95CD-426A-8D38-9D11DB8C7752}" presName="parSpace" presStyleCnt="0"/>
      <dgm:spPr/>
    </dgm:pt>
    <dgm:pt modelId="{89AFEA2C-52A0-4A17-9E92-C9E4237A0E0F}" type="pres">
      <dgm:prSet presAssocID="{5ECC3752-576C-48AC-ACAD-B404F6D0621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CC55E905-5B16-4330-B758-71B088278C8F}" srcId="{8F5A87D5-0FEF-44AF-A3EC-9876405712F2}" destId="{5ECC3752-576C-48AC-ACAD-B404F6D06219}" srcOrd="4" destOrd="0" parTransId="{6CCDF51E-C65B-4299-96A2-C52A49DEE9CB}" sibTransId="{85EC7AC4-F9C6-423E-8E62-8D56D113CBAE}"/>
    <dgm:cxn modelId="{BBE5101D-A31E-47F1-8798-C17A8370E279}" srcId="{8F5A87D5-0FEF-44AF-A3EC-9876405712F2}" destId="{CE02CD32-4CB8-4A7D-8BE9-2EA911DAB1DF}" srcOrd="0" destOrd="0" parTransId="{953426B9-7626-4199-933C-53F71C73923B}" sibTransId="{AB99DCF9-D4F5-4324-8D48-8CDF2AABAD5C}"/>
    <dgm:cxn modelId="{29ED291E-C4CB-4984-A950-1BB3D482FB72}" srcId="{8F5A87D5-0FEF-44AF-A3EC-9876405712F2}" destId="{C4861055-396C-4761-AB5A-94DA0EEC3C6C}" srcOrd="2" destOrd="0" parTransId="{5B5C15F3-A69E-4EE9-B282-C3119C02E62F}" sibTransId="{7C0D33B1-AA67-4F31-9899-E3BDC46161C0}"/>
    <dgm:cxn modelId="{A211FF21-8859-46A4-8433-2721638C5856}" type="presOf" srcId="{A4CF6B0C-7BF7-43C1-B818-BFECDC2A3AFC}" destId="{FF3A2FC3-F1A0-45DF-9910-0DC224946C63}" srcOrd="0" destOrd="0" presId="urn:microsoft.com/office/officeart/2005/8/layout/hChevron3"/>
    <dgm:cxn modelId="{7AF0E026-0666-43B1-A6F6-56B2B0A377DA}" type="presOf" srcId="{C4861055-396C-4761-AB5A-94DA0EEC3C6C}" destId="{D60CA45D-99AE-433B-9D9A-F9870E3CEA38}" srcOrd="0" destOrd="0" presId="urn:microsoft.com/office/officeart/2005/8/layout/hChevron3"/>
    <dgm:cxn modelId="{31B8AC2F-3C7C-4498-90B1-1E41FB2531A5}" type="presOf" srcId="{5ECC3752-576C-48AC-ACAD-B404F6D06219}" destId="{89AFEA2C-52A0-4A17-9E92-C9E4237A0E0F}" srcOrd="0" destOrd="0" presId="urn:microsoft.com/office/officeart/2005/8/layout/hChevron3"/>
    <dgm:cxn modelId="{E42FC838-F62C-453A-9643-2DB62A393505}" type="presOf" srcId="{8F5A87D5-0FEF-44AF-A3EC-9876405712F2}" destId="{E8172F70-EC80-4518-9633-F9524865F2A6}" srcOrd="0" destOrd="0" presId="urn:microsoft.com/office/officeart/2005/8/layout/hChevron3"/>
    <dgm:cxn modelId="{B0B42C6B-F87B-4113-8032-94795CF7C6CC}" type="presOf" srcId="{CE02CD32-4CB8-4A7D-8BE9-2EA911DAB1DF}" destId="{AC1C9E9E-E138-4CEC-88B2-61F1FE687196}" srcOrd="0" destOrd="0" presId="urn:microsoft.com/office/officeart/2005/8/layout/hChevron3"/>
    <dgm:cxn modelId="{85484E96-9D0A-4CDA-96BC-9284D269FA54}" srcId="{8F5A87D5-0FEF-44AF-A3EC-9876405712F2}" destId="{A4CF6B0C-7BF7-43C1-B818-BFECDC2A3AFC}" srcOrd="3" destOrd="0" parTransId="{0BC01C65-9837-4182-A552-60E2707FF377}" sibTransId="{6E2DA4D5-95CD-426A-8D38-9D11DB8C7752}"/>
    <dgm:cxn modelId="{0FBC06E9-CD13-46B8-B530-1AA53AAA6393}" type="presOf" srcId="{658CF013-6D39-4D19-AA5C-0082F9F74236}" destId="{E8C4CD34-56D8-439C-8FC8-F1B33D049549}" srcOrd="0" destOrd="0" presId="urn:microsoft.com/office/officeart/2005/8/layout/hChevron3"/>
    <dgm:cxn modelId="{C8B959FD-F81A-48C6-829C-52D73B3C282B}" srcId="{8F5A87D5-0FEF-44AF-A3EC-9876405712F2}" destId="{658CF013-6D39-4D19-AA5C-0082F9F74236}" srcOrd="1" destOrd="0" parTransId="{3ADB0D81-422D-4A3F-AE22-E785E31C9132}" sibTransId="{58FA6BD7-C837-4BF0-B4EC-7C69FF42FD75}"/>
    <dgm:cxn modelId="{B32B64CA-F056-4D8C-A8F2-93C41947D14C}" type="presParOf" srcId="{E8172F70-EC80-4518-9633-F9524865F2A6}" destId="{AC1C9E9E-E138-4CEC-88B2-61F1FE687196}" srcOrd="0" destOrd="0" presId="urn:microsoft.com/office/officeart/2005/8/layout/hChevron3"/>
    <dgm:cxn modelId="{07CFFA47-F5A0-4607-953A-071861D21BAF}" type="presParOf" srcId="{E8172F70-EC80-4518-9633-F9524865F2A6}" destId="{64EB3769-FFEF-4D48-9A98-6A990A35C7C1}" srcOrd="1" destOrd="0" presId="urn:microsoft.com/office/officeart/2005/8/layout/hChevron3"/>
    <dgm:cxn modelId="{6887FFAA-C777-4A7C-ADDC-99EC8A8ADFBE}" type="presParOf" srcId="{E8172F70-EC80-4518-9633-F9524865F2A6}" destId="{E8C4CD34-56D8-439C-8FC8-F1B33D049549}" srcOrd="2" destOrd="0" presId="urn:microsoft.com/office/officeart/2005/8/layout/hChevron3"/>
    <dgm:cxn modelId="{36D6EB3F-91C1-4EB1-A412-76E1AD01207E}" type="presParOf" srcId="{E8172F70-EC80-4518-9633-F9524865F2A6}" destId="{36B1DA9C-4602-4E42-A9BE-E09FA4AD14CD}" srcOrd="3" destOrd="0" presId="urn:microsoft.com/office/officeart/2005/8/layout/hChevron3"/>
    <dgm:cxn modelId="{BE54ACC9-4469-4C08-AF01-E3AFEF07E219}" type="presParOf" srcId="{E8172F70-EC80-4518-9633-F9524865F2A6}" destId="{D60CA45D-99AE-433B-9D9A-F9870E3CEA38}" srcOrd="4" destOrd="0" presId="urn:microsoft.com/office/officeart/2005/8/layout/hChevron3"/>
    <dgm:cxn modelId="{AE498D08-F1E4-4A48-8230-12910263E675}" type="presParOf" srcId="{E8172F70-EC80-4518-9633-F9524865F2A6}" destId="{B52E9F7D-2861-41E4-9A16-BC7B9A07B418}" srcOrd="5" destOrd="0" presId="urn:microsoft.com/office/officeart/2005/8/layout/hChevron3"/>
    <dgm:cxn modelId="{87DB3BFA-C691-4157-BE80-BEE24046E067}" type="presParOf" srcId="{E8172F70-EC80-4518-9633-F9524865F2A6}" destId="{FF3A2FC3-F1A0-45DF-9910-0DC224946C63}" srcOrd="6" destOrd="0" presId="urn:microsoft.com/office/officeart/2005/8/layout/hChevron3"/>
    <dgm:cxn modelId="{DE265570-BA85-449F-AB80-A4BBDFF90945}" type="presParOf" srcId="{E8172F70-EC80-4518-9633-F9524865F2A6}" destId="{8B855FAA-0D26-48CC-BDB7-EF1347E9FC16}" srcOrd="7" destOrd="0" presId="urn:microsoft.com/office/officeart/2005/8/layout/hChevron3"/>
    <dgm:cxn modelId="{F05AB5A8-6C1E-4AB2-A8D0-A92DAD324544}" type="presParOf" srcId="{E8172F70-EC80-4518-9633-F9524865F2A6}" destId="{89AFEA2C-52A0-4A17-9E92-C9E4237A0E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A87D5-0FEF-44AF-A3EC-9876405712F2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658CF013-6D39-4D19-AA5C-0082F9F74236}">
      <dgm:prSet phldrT="[Tekst]" custT="1"/>
      <dgm:spPr/>
      <dgm:t>
        <a:bodyPr/>
        <a:lstStyle/>
        <a:p>
          <a:r>
            <a:rPr lang="nb-NO" sz="900" b="1" dirty="0"/>
            <a:t>Selvkost 30 MNOK lavere</a:t>
          </a:r>
        </a:p>
        <a:p>
          <a:r>
            <a:rPr lang="nb-NO" sz="900" b="1" dirty="0"/>
            <a:t>Redusert byggetid 3 </a:t>
          </a:r>
          <a:r>
            <a:rPr lang="nb-NO" sz="900" b="1" dirty="0" err="1"/>
            <a:t>mnd</a:t>
          </a:r>
          <a:endParaRPr lang="nb-NO" sz="900" b="1" dirty="0"/>
        </a:p>
      </dgm:t>
    </dgm:pt>
    <dgm:pt modelId="{3ADB0D81-422D-4A3F-AE22-E785E31C9132}" type="parTrans" cxnId="{C8B959FD-F81A-48C6-829C-52D73B3C282B}">
      <dgm:prSet/>
      <dgm:spPr/>
      <dgm:t>
        <a:bodyPr/>
        <a:lstStyle/>
        <a:p>
          <a:endParaRPr lang="nb-NO" sz="900"/>
        </a:p>
      </dgm:t>
    </dgm:pt>
    <dgm:pt modelId="{58FA6BD7-C837-4BF0-B4EC-7C69FF42FD75}" type="sibTrans" cxnId="{C8B959FD-F81A-48C6-829C-52D73B3C282B}">
      <dgm:prSet/>
      <dgm:spPr/>
      <dgm:t>
        <a:bodyPr/>
        <a:lstStyle/>
        <a:p>
          <a:endParaRPr lang="nb-NO" sz="900"/>
        </a:p>
      </dgm:t>
    </dgm:pt>
    <dgm:pt modelId="{C4861055-396C-4761-AB5A-94DA0EEC3C6C}">
      <dgm:prSet phldrT="[Tekst]" custT="1"/>
      <dgm:spPr/>
      <dgm:t>
        <a:bodyPr/>
        <a:lstStyle/>
        <a:p>
          <a:r>
            <a:rPr lang="nb-NO" sz="900" b="1" dirty="0"/>
            <a:t>Selvkost 15 MNOK lavere</a:t>
          </a:r>
        </a:p>
      </dgm:t>
    </dgm:pt>
    <dgm:pt modelId="{5B5C15F3-A69E-4EE9-B282-C3119C02E62F}" type="parTrans" cxnId="{29ED291E-C4CB-4984-A950-1BB3D482FB72}">
      <dgm:prSet/>
      <dgm:spPr/>
      <dgm:t>
        <a:bodyPr/>
        <a:lstStyle/>
        <a:p>
          <a:endParaRPr lang="nb-NO" sz="900"/>
        </a:p>
      </dgm:t>
    </dgm:pt>
    <dgm:pt modelId="{7C0D33B1-AA67-4F31-9899-E3BDC46161C0}" type="sibTrans" cxnId="{29ED291E-C4CB-4984-A950-1BB3D482FB72}">
      <dgm:prSet/>
      <dgm:spPr/>
      <dgm:t>
        <a:bodyPr/>
        <a:lstStyle/>
        <a:p>
          <a:endParaRPr lang="nb-NO" sz="900"/>
        </a:p>
      </dgm:t>
    </dgm:pt>
    <dgm:pt modelId="{A4CF6B0C-7BF7-43C1-B818-BFECDC2A3AFC}">
      <dgm:prSet phldrT="[Tekst]" custT="1"/>
      <dgm:spPr/>
      <dgm:t>
        <a:bodyPr/>
        <a:lstStyle/>
        <a:p>
          <a:r>
            <a:rPr lang="nb-NO" sz="900" b="1" dirty="0"/>
            <a:t>Enda 10 MNOK lavere</a:t>
          </a:r>
        </a:p>
      </dgm:t>
    </dgm:pt>
    <dgm:pt modelId="{0BC01C65-9837-4182-A552-60E2707FF377}" type="parTrans" cxnId="{85484E96-9D0A-4CDA-96BC-9284D269FA54}">
      <dgm:prSet/>
      <dgm:spPr/>
      <dgm:t>
        <a:bodyPr/>
        <a:lstStyle/>
        <a:p>
          <a:endParaRPr lang="nb-NO" sz="900"/>
        </a:p>
      </dgm:t>
    </dgm:pt>
    <dgm:pt modelId="{6E2DA4D5-95CD-426A-8D38-9D11DB8C7752}" type="sibTrans" cxnId="{85484E96-9D0A-4CDA-96BC-9284D269FA54}">
      <dgm:prSet/>
      <dgm:spPr/>
      <dgm:t>
        <a:bodyPr/>
        <a:lstStyle/>
        <a:p>
          <a:endParaRPr lang="nb-NO" sz="900"/>
        </a:p>
      </dgm:t>
    </dgm:pt>
    <dgm:pt modelId="{5ECC3752-576C-48AC-ACAD-B404F6D06219}">
      <dgm:prSet phldrT="[Tekst]" custT="1"/>
      <dgm:spPr/>
      <dgm:t>
        <a:bodyPr/>
        <a:lstStyle/>
        <a:p>
          <a:r>
            <a:rPr lang="nb-NO" sz="900" b="1" dirty="0"/>
            <a:t>Kontrakt m/opsjoner: xx MNOK</a:t>
          </a:r>
        </a:p>
        <a:p>
          <a:r>
            <a:rPr lang="nb-NO" sz="900" b="1" dirty="0"/>
            <a:t>Sluttestimat: xx MNOK</a:t>
          </a:r>
        </a:p>
      </dgm:t>
    </dgm:pt>
    <dgm:pt modelId="{6CCDF51E-C65B-4299-96A2-C52A49DEE9CB}" type="parTrans" cxnId="{CC55E905-5B16-4330-B758-71B088278C8F}">
      <dgm:prSet/>
      <dgm:spPr/>
      <dgm:t>
        <a:bodyPr/>
        <a:lstStyle/>
        <a:p>
          <a:endParaRPr lang="nb-NO" sz="900"/>
        </a:p>
      </dgm:t>
    </dgm:pt>
    <dgm:pt modelId="{85EC7AC4-F9C6-423E-8E62-8D56D113CBAE}" type="sibTrans" cxnId="{CC55E905-5B16-4330-B758-71B088278C8F}">
      <dgm:prSet/>
      <dgm:spPr/>
      <dgm:t>
        <a:bodyPr/>
        <a:lstStyle/>
        <a:p>
          <a:endParaRPr lang="nb-NO" sz="900"/>
        </a:p>
      </dgm:t>
    </dgm:pt>
    <dgm:pt modelId="{CE02CD32-4CB8-4A7D-8BE9-2EA911DAB1DF}">
      <dgm:prSet phldrT="[Tekst]" custT="1"/>
      <dgm:spPr/>
      <dgm:t>
        <a:bodyPr/>
        <a:lstStyle/>
        <a:p>
          <a:endParaRPr lang="nb-NO" sz="900" b="1" dirty="0"/>
        </a:p>
        <a:p>
          <a:r>
            <a:rPr lang="nb-NO" sz="900" b="1" dirty="0"/>
            <a:t>Selvkost: xx MNOK</a:t>
          </a:r>
        </a:p>
        <a:p>
          <a:r>
            <a:rPr lang="nb-NO" sz="900" b="1" dirty="0"/>
            <a:t> </a:t>
          </a:r>
        </a:p>
      </dgm:t>
    </dgm:pt>
    <dgm:pt modelId="{AB99DCF9-D4F5-4324-8D48-8CDF2AABAD5C}" type="sibTrans" cxnId="{BBE5101D-A31E-47F1-8798-C17A8370E279}">
      <dgm:prSet/>
      <dgm:spPr/>
      <dgm:t>
        <a:bodyPr/>
        <a:lstStyle/>
        <a:p>
          <a:endParaRPr lang="nb-NO" sz="900"/>
        </a:p>
      </dgm:t>
    </dgm:pt>
    <dgm:pt modelId="{953426B9-7626-4199-933C-53F71C73923B}" type="parTrans" cxnId="{BBE5101D-A31E-47F1-8798-C17A8370E279}">
      <dgm:prSet/>
      <dgm:spPr/>
      <dgm:t>
        <a:bodyPr/>
        <a:lstStyle/>
        <a:p>
          <a:endParaRPr lang="nb-NO" sz="900"/>
        </a:p>
      </dgm:t>
    </dgm:pt>
    <dgm:pt modelId="{E8172F70-EC80-4518-9633-F9524865F2A6}" type="pres">
      <dgm:prSet presAssocID="{8F5A87D5-0FEF-44AF-A3EC-9876405712F2}" presName="Name0" presStyleCnt="0">
        <dgm:presLayoutVars>
          <dgm:dir/>
          <dgm:resizeHandles val="exact"/>
        </dgm:presLayoutVars>
      </dgm:prSet>
      <dgm:spPr/>
    </dgm:pt>
    <dgm:pt modelId="{AC1C9E9E-E138-4CEC-88B2-61F1FE687196}" type="pres">
      <dgm:prSet presAssocID="{CE02CD32-4CB8-4A7D-8BE9-2EA911DAB1DF}" presName="parTxOnly" presStyleLbl="node1" presStyleIdx="0" presStyleCnt="5" custScaleX="94112">
        <dgm:presLayoutVars>
          <dgm:bulletEnabled val="1"/>
        </dgm:presLayoutVars>
      </dgm:prSet>
      <dgm:spPr/>
    </dgm:pt>
    <dgm:pt modelId="{64EB3769-FFEF-4D48-9A98-6A990A35C7C1}" type="pres">
      <dgm:prSet presAssocID="{AB99DCF9-D4F5-4324-8D48-8CDF2AABAD5C}" presName="parSpace" presStyleCnt="0"/>
      <dgm:spPr/>
    </dgm:pt>
    <dgm:pt modelId="{E8C4CD34-56D8-439C-8FC8-F1B33D049549}" type="pres">
      <dgm:prSet presAssocID="{658CF013-6D39-4D19-AA5C-0082F9F74236}" presName="parTxOnly" presStyleLbl="node1" presStyleIdx="1" presStyleCnt="5">
        <dgm:presLayoutVars>
          <dgm:bulletEnabled val="1"/>
        </dgm:presLayoutVars>
      </dgm:prSet>
      <dgm:spPr/>
    </dgm:pt>
    <dgm:pt modelId="{36B1DA9C-4602-4E42-A9BE-E09FA4AD14CD}" type="pres">
      <dgm:prSet presAssocID="{58FA6BD7-C837-4BF0-B4EC-7C69FF42FD75}" presName="parSpace" presStyleCnt="0"/>
      <dgm:spPr/>
    </dgm:pt>
    <dgm:pt modelId="{D60CA45D-99AE-433B-9D9A-F9870E3CEA38}" type="pres">
      <dgm:prSet presAssocID="{C4861055-396C-4761-AB5A-94DA0EEC3C6C}" presName="parTxOnly" presStyleLbl="node1" presStyleIdx="2" presStyleCnt="5">
        <dgm:presLayoutVars>
          <dgm:bulletEnabled val="1"/>
        </dgm:presLayoutVars>
      </dgm:prSet>
      <dgm:spPr/>
    </dgm:pt>
    <dgm:pt modelId="{B52E9F7D-2861-41E4-9A16-BC7B9A07B418}" type="pres">
      <dgm:prSet presAssocID="{7C0D33B1-AA67-4F31-9899-E3BDC46161C0}" presName="parSpace" presStyleCnt="0"/>
      <dgm:spPr/>
    </dgm:pt>
    <dgm:pt modelId="{FF3A2FC3-F1A0-45DF-9910-0DC224946C63}" type="pres">
      <dgm:prSet presAssocID="{A4CF6B0C-7BF7-43C1-B818-BFECDC2A3AFC}" presName="parTxOnly" presStyleLbl="node1" presStyleIdx="3" presStyleCnt="5" custScaleX="92178">
        <dgm:presLayoutVars>
          <dgm:bulletEnabled val="1"/>
        </dgm:presLayoutVars>
      </dgm:prSet>
      <dgm:spPr/>
    </dgm:pt>
    <dgm:pt modelId="{8B855FAA-0D26-48CC-BDB7-EF1347E9FC16}" type="pres">
      <dgm:prSet presAssocID="{6E2DA4D5-95CD-426A-8D38-9D11DB8C7752}" presName="parSpace" presStyleCnt="0"/>
      <dgm:spPr/>
    </dgm:pt>
    <dgm:pt modelId="{89AFEA2C-52A0-4A17-9E92-C9E4237A0E0F}" type="pres">
      <dgm:prSet presAssocID="{5ECC3752-576C-48AC-ACAD-B404F6D06219}" presName="parTxOnly" presStyleLbl="node1" presStyleIdx="4" presStyleCnt="5" custLinFactNeighborX="1015" custLinFactNeighborY="-3227">
        <dgm:presLayoutVars>
          <dgm:bulletEnabled val="1"/>
        </dgm:presLayoutVars>
      </dgm:prSet>
      <dgm:spPr/>
    </dgm:pt>
  </dgm:ptLst>
  <dgm:cxnLst>
    <dgm:cxn modelId="{CC55E905-5B16-4330-B758-71B088278C8F}" srcId="{8F5A87D5-0FEF-44AF-A3EC-9876405712F2}" destId="{5ECC3752-576C-48AC-ACAD-B404F6D06219}" srcOrd="4" destOrd="0" parTransId="{6CCDF51E-C65B-4299-96A2-C52A49DEE9CB}" sibTransId="{85EC7AC4-F9C6-423E-8E62-8D56D113CBAE}"/>
    <dgm:cxn modelId="{BBE5101D-A31E-47F1-8798-C17A8370E279}" srcId="{8F5A87D5-0FEF-44AF-A3EC-9876405712F2}" destId="{CE02CD32-4CB8-4A7D-8BE9-2EA911DAB1DF}" srcOrd="0" destOrd="0" parTransId="{953426B9-7626-4199-933C-53F71C73923B}" sibTransId="{AB99DCF9-D4F5-4324-8D48-8CDF2AABAD5C}"/>
    <dgm:cxn modelId="{29ED291E-C4CB-4984-A950-1BB3D482FB72}" srcId="{8F5A87D5-0FEF-44AF-A3EC-9876405712F2}" destId="{C4861055-396C-4761-AB5A-94DA0EEC3C6C}" srcOrd="2" destOrd="0" parTransId="{5B5C15F3-A69E-4EE9-B282-C3119C02E62F}" sibTransId="{7C0D33B1-AA67-4F31-9899-E3BDC46161C0}"/>
    <dgm:cxn modelId="{A211FF21-8859-46A4-8433-2721638C5856}" type="presOf" srcId="{A4CF6B0C-7BF7-43C1-B818-BFECDC2A3AFC}" destId="{FF3A2FC3-F1A0-45DF-9910-0DC224946C63}" srcOrd="0" destOrd="0" presId="urn:microsoft.com/office/officeart/2005/8/layout/hChevron3"/>
    <dgm:cxn modelId="{7AF0E026-0666-43B1-A6F6-56B2B0A377DA}" type="presOf" srcId="{C4861055-396C-4761-AB5A-94DA0EEC3C6C}" destId="{D60CA45D-99AE-433B-9D9A-F9870E3CEA38}" srcOrd="0" destOrd="0" presId="urn:microsoft.com/office/officeart/2005/8/layout/hChevron3"/>
    <dgm:cxn modelId="{31B8AC2F-3C7C-4498-90B1-1E41FB2531A5}" type="presOf" srcId="{5ECC3752-576C-48AC-ACAD-B404F6D06219}" destId="{89AFEA2C-52A0-4A17-9E92-C9E4237A0E0F}" srcOrd="0" destOrd="0" presId="urn:microsoft.com/office/officeart/2005/8/layout/hChevron3"/>
    <dgm:cxn modelId="{E42FC838-F62C-453A-9643-2DB62A393505}" type="presOf" srcId="{8F5A87D5-0FEF-44AF-A3EC-9876405712F2}" destId="{E8172F70-EC80-4518-9633-F9524865F2A6}" srcOrd="0" destOrd="0" presId="urn:microsoft.com/office/officeart/2005/8/layout/hChevron3"/>
    <dgm:cxn modelId="{B0B42C6B-F87B-4113-8032-94795CF7C6CC}" type="presOf" srcId="{CE02CD32-4CB8-4A7D-8BE9-2EA911DAB1DF}" destId="{AC1C9E9E-E138-4CEC-88B2-61F1FE687196}" srcOrd="0" destOrd="0" presId="urn:microsoft.com/office/officeart/2005/8/layout/hChevron3"/>
    <dgm:cxn modelId="{85484E96-9D0A-4CDA-96BC-9284D269FA54}" srcId="{8F5A87D5-0FEF-44AF-A3EC-9876405712F2}" destId="{A4CF6B0C-7BF7-43C1-B818-BFECDC2A3AFC}" srcOrd="3" destOrd="0" parTransId="{0BC01C65-9837-4182-A552-60E2707FF377}" sibTransId="{6E2DA4D5-95CD-426A-8D38-9D11DB8C7752}"/>
    <dgm:cxn modelId="{0FBC06E9-CD13-46B8-B530-1AA53AAA6393}" type="presOf" srcId="{658CF013-6D39-4D19-AA5C-0082F9F74236}" destId="{E8C4CD34-56D8-439C-8FC8-F1B33D049549}" srcOrd="0" destOrd="0" presId="urn:microsoft.com/office/officeart/2005/8/layout/hChevron3"/>
    <dgm:cxn modelId="{C8B959FD-F81A-48C6-829C-52D73B3C282B}" srcId="{8F5A87D5-0FEF-44AF-A3EC-9876405712F2}" destId="{658CF013-6D39-4D19-AA5C-0082F9F74236}" srcOrd="1" destOrd="0" parTransId="{3ADB0D81-422D-4A3F-AE22-E785E31C9132}" sibTransId="{58FA6BD7-C837-4BF0-B4EC-7C69FF42FD75}"/>
    <dgm:cxn modelId="{B32B64CA-F056-4D8C-A8F2-93C41947D14C}" type="presParOf" srcId="{E8172F70-EC80-4518-9633-F9524865F2A6}" destId="{AC1C9E9E-E138-4CEC-88B2-61F1FE687196}" srcOrd="0" destOrd="0" presId="urn:microsoft.com/office/officeart/2005/8/layout/hChevron3"/>
    <dgm:cxn modelId="{07CFFA47-F5A0-4607-953A-071861D21BAF}" type="presParOf" srcId="{E8172F70-EC80-4518-9633-F9524865F2A6}" destId="{64EB3769-FFEF-4D48-9A98-6A990A35C7C1}" srcOrd="1" destOrd="0" presId="urn:microsoft.com/office/officeart/2005/8/layout/hChevron3"/>
    <dgm:cxn modelId="{6887FFAA-C777-4A7C-ADDC-99EC8A8ADFBE}" type="presParOf" srcId="{E8172F70-EC80-4518-9633-F9524865F2A6}" destId="{E8C4CD34-56D8-439C-8FC8-F1B33D049549}" srcOrd="2" destOrd="0" presId="urn:microsoft.com/office/officeart/2005/8/layout/hChevron3"/>
    <dgm:cxn modelId="{36D6EB3F-91C1-4EB1-A412-76E1AD01207E}" type="presParOf" srcId="{E8172F70-EC80-4518-9633-F9524865F2A6}" destId="{36B1DA9C-4602-4E42-A9BE-E09FA4AD14CD}" srcOrd="3" destOrd="0" presId="urn:microsoft.com/office/officeart/2005/8/layout/hChevron3"/>
    <dgm:cxn modelId="{BE54ACC9-4469-4C08-AF01-E3AFEF07E219}" type="presParOf" srcId="{E8172F70-EC80-4518-9633-F9524865F2A6}" destId="{D60CA45D-99AE-433B-9D9A-F9870E3CEA38}" srcOrd="4" destOrd="0" presId="urn:microsoft.com/office/officeart/2005/8/layout/hChevron3"/>
    <dgm:cxn modelId="{AE498D08-F1E4-4A48-8230-12910263E675}" type="presParOf" srcId="{E8172F70-EC80-4518-9633-F9524865F2A6}" destId="{B52E9F7D-2861-41E4-9A16-BC7B9A07B418}" srcOrd="5" destOrd="0" presId="urn:microsoft.com/office/officeart/2005/8/layout/hChevron3"/>
    <dgm:cxn modelId="{87DB3BFA-C691-4157-BE80-BEE24046E067}" type="presParOf" srcId="{E8172F70-EC80-4518-9633-F9524865F2A6}" destId="{FF3A2FC3-F1A0-45DF-9910-0DC224946C63}" srcOrd="6" destOrd="0" presId="urn:microsoft.com/office/officeart/2005/8/layout/hChevron3"/>
    <dgm:cxn modelId="{DE265570-BA85-449F-AB80-A4BBDFF90945}" type="presParOf" srcId="{E8172F70-EC80-4518-9633-F9524865F2A6}" destId="{8B855FAA-0D26-48CC-BDB7-EF1347E9FC16}" srcOrd="7" destOrd="0" presId="urn:microsoft.com/office/officeart/2005/8/layout/hChevron3"/>
    <dgm:cxn modelId="{F05AB5A8-6C1E-4AB2-A8D0-A92DAD324544}" type="presParOf" srcId="{E8172F70-EC80-4518-9633-F9524865F2A6}" destId="{89AFEA2C-52A0-4A17-9E92-C9E4237A0E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C9E9E-E138-4CEC-88B2-61F1FE687196}">
      <dsp:nvSpPr>
        <dsp:cNvPr id="0" name=""/>
        <dsp:cNvSpPr/>
      </dsp:nvSpPr>
      <dsp:spPr>
        <a:xfrm>
          <a:off x="1752" y="0"/>
          <a:ext cx="2629065" cy="10569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Kalkulering av selvkost basert på forprosjektet</a:t>
          </a:r>
        </a:p>
      </dsp:txBody>
      <dsp:txXfrm>
        <a:off x="1752" y="0"/>
        <a:ext cx="2364819" cy="1056984"/>
      </dsp:txXfrm>
    </dsp:sp>
    <dsp:sp modelId="{E8C4CD34-56D8-439C-8FC8-F1B33D049549}">
      <dsp:nvSpPr>
        <dsp:cNvPr id="0" name=""/>
        <dsp:cNvSpPr/>
      </dsp:nvSpPr>
      <dsp:spPr>
        <a:xfrm>
          <a:off x="2074100" y="0"/>
          <a:ext cx="2783581" cy="105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 err="1"/>
            <a:t>Innovation</a:t>
          </a:r>
          <a:r>
            <a:rPr lang="nb-NO" sz="900" b="1" kern="1200" dirty="0"/>
            <a:t> Lab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35 gjennomførbare ideer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Optimalisering før målpris</a:t>
          </a:r>
        </a:p>
      </dsp:txBody>
      <dsp:txXfrm>
        <a:off x="2602592" y="0"/>
        <a:ext cx="1726597" cy="1056984"/>
      </dsp:txXfrm>
    </dsp:sp>
    <dsp:sp modelId="{D60CA45D-99AE-433B-9D9A-F9870E3CEA38}">
      <dsp:nvSpPr>
        <dsp:cNvPr id="0" name=""/>
        <dsp:cNvSpPr/>
      </dsp:nvSpPr>
      <dsp:spPr>
        <a:xfrm>
          <a:off x="4300966" y="0"/>
          <a:ext cx="2783581" cy="105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Detaljprosjektering med tilgang på AF ekspertise</a:t>
          </a:r>
        </a:p>
      </dsp:txBody>
      <dsp:txXfrm>
        <a:off x="4829458" y="0"/>
        <a:ext cx="1726597" cy="1056984"/>
      </dsp:txXfrm>
    </dsp:sp>
    <dsp:sp modelId="{FF3A2FC3-F1A0-45DF-9910-0DC224946C63}">
      <dsp:nvSpPr>
        <dsp:cNvPr id="0" name=""/>
        <dsp:cNvSpPr/>
      </dsp:nvSpPr>
      <dsp:spPr>
        <a:xfrm>
          <a:off x="6527831" y="0"/>
          <a:ext cx="2783581" cy="105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Tilbudskonkurranse.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Samspillsdel med 2 tilbydere</a:t>
          </a:r>
        </a:p>
      </dsp:txBody>
      <dsp:txXfrm>
        <a:off x="7056323" y="0"/>
        <a:ext cx="1726597" cy="1056984"/>
      </dsp:txXfrm>
    </dsp:sp>
    <dsp:sp modelId="{89AFEA2C-52A0-4A17-9E92-C9E4237A0E0F}">
      <dsp:nvSpPr>
        <dsp:cNvPr id="0" name=""/>
        <dsp:cNvSpPr/>
      </dsp:nvSpPr>
      <dsp:spPr>
        <a:xfrm>
          <a:off x="8754697" y="0"/>
          <a:ext cx="2783581" cy="105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Kontrahering</a:t>
          </a:r>
        </a:p>
      </dsp:txBody>
      <dsp:txXfrm>
        <a:off x="9283189" y="0"/>
        <a:ext cx="1726597" cy="1056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C9E9E-E138-4CEC-88B2-61F1FE687196}">
      <dsp:nvSpPr>
        <dsp:cNvPr id="0" name=""/>
        <dsp:cNvSpPr/>
      </dsp:nvSpPr>
      <dsp:spPr>
        <a:xfrm>
          <a:off x="843" y="0"/>
          <a:ext cx="2682096" cy="10569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Selvkost: xx MNOK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 </a:t>
          </a:r>
        </a:p>
      </dsp:txBody>
      <dsp:txXfrm>
        <a:off x="843" y="0"/>
        <a:ext cx="2417850" cy="1056984"/>
      </dsp:txXfrm>
    </dsp:sp>
    <dsp:sp modelId="{E8C4CD34-56D8-439C-8FC8-F1B33D049549}">
      <dsp:nvSpPr>
        <dsp:cNvPr id="0" name=""/>
        <dsp:cNvSpPr/>
      </dsp:nvSpPr>
      <dsp:spPr>
        <a:xfrm>
          <a:off x="2112960" y="0"/>
          <a:ext cx="2849899" cy="105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Selvkost 30 MNOK lavere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Redusert byggetid 3 </a:t>
          </a:r>
          <a:r>
            <a:rPr lang="nb-NO" sz="900" b="1" kern="1200" dirty="0" err="1"/>
            <a:t>mnd</a:t>
          </a:r>
          <a:endParaRPr lang="nb-NO" sz="900" b="1" kern="1200" dirty="0"/>
        </a:p>
      </dsp:txBody>
      <dsp:txXfrm>
        <a:off x="2641452" y="0"/>
        <a:ext cx="1792915" cy="1056984"/>
      </dsp:txXfrm>
    </dsp:sp>
    <dsp:sp modelId="{D60CA45D-99AE-433B-9D9A-F9870E3CEA38}">
      <dsp:nvSpPr>
        <dsp:cNvPr id="0" name=""/>
        <dsp:cNvSpPr/>
      </dsp:nvSpPr>
      <dsp:spPr>
        <a:xfrm>
          <a:off x="4392880" y="0"/>
          <a:ext cx="2849899" cy="105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Selvkost 15 MNOK lavere</a:t>
          </a:r>
        </a:p>
      </dsp:txBody>
      <dsp:txXfrm>
        <a:off x="4921372" y="0"/>
        <a:ext cx="1792915" cy="1056984"/>
      </dsp:txXfrm>
    </dsp:sp>
    <dsp:sp modelId="{FF3A2FC3-F1A0-45DF-9910-0DC224946C63}">
      <dsp:nvSpPr>
        <dsp:cNvPr id="0" name=""/>
        <dsp:cNvSpPr/>
      </dsp:nvSpPr>
      <dsp:spPr>
        <a:xfrm>
          <a:off x="6672799" y="0"/>
          <a:ext cx="2626979" cy="105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Enda 10 MNOK lavere</a:t>
          </a:r>
        </a:p>
      </dsp:txBody>
      <dsp:txXfrm>
        <a:off x="7201291" y="0"/>
        <a:ext cx="1569995" cy="1056984"/>
      </dsp:txXfrm>
    </dsp:sp>
    <dsp:sp modelId="{89AFEA2C-52A0-4A17-9E92-C9E4237A0E0F}">
      <dsp:nvSpPr>
        <dsp:cNvPr id="0" name=""/>
        <dsp:cNvSpPr/>
      </dsp:nvSpPr>
      <dsp:spPr>
        <a:xfrm>
          <a:off x="8730642" y="0"/>
          <a:ext cx="2849899" cy="105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Kontrakt m/opsjoner: xx MNOK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Sluttestimat: xx MNOK</a:t>
          </a:r>
        </a:p>
      </dsp:txBody>
      <dsp:txXfrm>
        <a:off x="9259134" y="0"/>
        <a:ext cx="1792915" cy="1056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3B460-9B19-4160-9E29-E9515EAA0D8E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7FEF1-0CBE-49CD-AB88-971617AD0B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76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320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639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959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7278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598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917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10236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4556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walkman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36D8FB-1C94-4C48-9D7B-82A2564E4AD2}" type="datetime3">
              <a:rPr lang="nb-NO" smtClean="0"/>
              <a:pPr/>
              <a:t>2018.04.13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28D2-08C2-4418-8960-9BA51DF82175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622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Provokasjon og bevegelse,</a:t>
            </a:r>
            <a:r>
              <a:rPr lang="nb-NO" baseline="0" dirty="0"/>
              <a:t> alternativer, </a:t>
            </a:r>
            <a:r>
              <a:rPr lang="nb-NO" baseline="0" dirty="0" err="1"/>
              <a:t>boundary</a:t>
            </a:r>
            <a:r>
              <a:rPr lang="nb-NO" baseline="0" dirty="0"/>
              <a:t> </a:t>
            </a:r>
            <a:r>
              <a:rPr lang="nb-NO" baseline="0" dirty="0" err="1"/>
              <a:t>objects</a:t>
            </a:r>
            <a:r>
              <a:rPr lang="nb-NO" baseline="0" dirty="0"/>
              <a:t>, 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36D8FB-1C94-4C48-9D7B-82A2564E4AD2}" type="datetime3">
              <a:rPr lang="nb-NO" smtClean="0"/>
              <a:pPr/>
              <a:t>2018.04.13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28D2-08C2-4418-8960-9BA51DF82175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65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Provokasjon og bevegelse,</a:t>
            </a:r>
            <a:r>
              <a:rPr lang="nb-NO" baseline="0" dirty="0"/>
              <a:t> alternativer, </a:t>
            </a:r>
            <a:r>
              <a:rPr lang="nb-NO" baseline="0" dirty="0" err="1"/>
              <a:t>boundary</a:t>
            </a:r>
            <a:r>
              <a:rPr lang="nb-NO" baseline="0" dirty="0"/>
              <a:t> </a:t>
            </a:r>
            <a:r>
              <a:rPr lang="nb-NO" baseline="0" dirty="0" err="1"/>
              <a:t>objects</a:t>
            </a:r>
            <a:r>
              <a:rPr lang="nb-NO" baseline="0" dirty="0"/>
              <a:t>, 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36D8FB-1C94-4C48-9D7B-82A2564E4AD2}" type="datetime3">
              <a:rPr lang="nb-NO" smtClean="0"/>
              <a:pPr/>
              <a:t>2018.04.13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28D2-08C2-4418-8960-9BA51DF82175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099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Scope: "</a:t>
            </a:r>
            <a:r>
              <a:rPr lang="nb-NO" i="1" dirty="0"/>
              <a:t>dette er bare en teknisk sak"</a:t>
            </a:r>
            <a:r>
              <a:rPr lang="nb-NO" dirty="0"/>
              <a:t> </a:t>
            </a:r>
          </a:p>
          <a:p>
            <a:r>
              <a:rPr lang="nb-NO" dirty="0"/>
              <a:t>Budsjett: "</a:t>
            </a:r>
            <a:r>
              <a:rPr lang="nb-NO" i="1" dirty="0"/>
              <a:t>vi har ikke ressurser til det"</a:t>
            </a:r>
            <a:r>
              <a:rPr lang="nb-NO" dirty="0"/>
              <a:t>, </a:t>
            </a:r>
          </a:p>
          <a:p>
            <a:r>
              <a:rPr lang="nb-NO" dirty="0"/>
              <a:t>Fremdrift: </a:t>
            </a:r>
            <a:r>
              <a:rPr lang="nb-NO" i="1" dirty="0"/>
              <a:t>"vi har ikke tid, for stram fremdriftsplan"</a:t>
            </a:r>
            <a:r>
              <a:rPr lang="nb-NO" dirty="0"/>
              <a:t> </a:t>
            </a:r>
          </a:p>
          <a:p>
            <a:pPr marL="0" indent="0">
              <a:buFont typeface="Arial" pitchFamily="34" charset="0"/>
              <a:buNone/>
            </a:pPr>
            <a:endParaRPr lang="nb-NO" dirty="0"/>
          </a:p>
          <a:p>
            <a:pPr marL="0" indent="0">
              <a:buFont typeface="Arial" pitchFamily="34" charset="0"/>
              <a:buNone/>
            </a:pPr>
            <a:r>
              <a:rPr lang="nb-NO" dirty="0"/>
              <a:t>den mest </a:t>
            </a:r>
            <a:r>
              <a:rPr lang="nb-NO" b="1" dirty="0">
                <a:solidFill>
                  <a:srgbClr val="FF0000"/>
                </a:solidFill>
              </a:rPr>
              <a:t>reelle</a:t>
            </a:r>
            <a:r>
              <a:rPr lang="nb-NO" dirty="0"/>
              <a:t> årsak for ikke å bruke innovasjon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36D8FB-1C94-4C48-9D7B-82A2564E4AD2}" type="datetime3">
              <a:rPr lang="nb-NO" smtClean="0"/>
              <a:pPr/>
              <a:t>2018.04.13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28D2-08C2-4418-8960-9BA51DF82175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714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003102" y="695476"/>
            <a:ext cx="4848820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nb-NO" altLang="nb-NO" sz="170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4610" y="4343703"/>
            <a:ext cx="5485805" cy="41154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825" tIns="37913" rIns="75825" bIns="37913" numCol="1" anchor="ctr" anchorCtr="0" compatLnSpc="1">
            <a:prstTxWarp prst="textNoShape">
              <a:avLst/>
            </a:prstTxWarp>
          </a:bodyPr>
          <a:lstStyle/>
          <a:p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6276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36D8FB-1C94-4C48-9D7B-82A2564E4AD2}" type="datetime3">
              <a:rPr lang="nb-NO" smtClean="0"/>
              <a:pPr/>
              <a:t>2018.04.13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28D2-08C2-4418-8960-9BA51DF82175}" type="slidenum">
              <a:rPr lang="nb-NO" smtClean="0"/>
              <a:pPr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263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36D8FB-1C94-4C48-9D7B-82A2564E4AD2}" type="datetime3">
              <a:rPr lang="nb-NO" smtClean="0"/>
              <a:pPr/>
              <a:t>2018.04.13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28D2-08C2-4418-8960-9BA51DF82175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906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1"/>
            <a:ext cx="12193781" cy="671555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39205" y="315076"/>
            <a:ext cx="3547136" cy="3546854"/>
          </a:xfrm>
          <a:solidFill>
            <a:schemeClr val="tx1">
              <a:alpha val="75000"/>
            </a:schemeClr>
          </a:solidFill>
        </p:spPr>
        <p:txBody>
          <a:bodyPr lIns="360000" tIns="1404000" rIns="36000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6716" y="1332175"/>
            <a:ext cx="1024519" cy="24566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54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115970" y="0"/>
            <a:ext cx="1079205" cy="113399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87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5175" cy="675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967"/>
            <a:ext cx="4058500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400" y="2783867"/>
            <a:ext cx="3600000" cy="31658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400" y="2018045"/>
            <a:ext cx="3600000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27072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 undertittel med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5175" cy="675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2193200" cy="1526591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967"/>
            <a:ext cx="4058500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400" y="2783867"/>
            <a:ext cx="3600000" cy="31658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400" y="2018045"/>
            <a:ext cx="3600000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Rektangel 6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395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400" y="2783867"/>
            <a:ext cx="3600000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400" y="2018045"/>
            <a:ext cx="3600000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17039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 undertittel med 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400" y="2783867"/>
            <a:ext cx="3600000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400" y="2018045"/>
            <a:ext cx="3600000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19803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400" y="2783867"/>
            <a:ext cx="3600000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38400" y="2018045"/>
            <a:ext cx="3600000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1519566"/>
            <a:ext cx="12195306" cy="0"/>
          </a:xfrm>
          <a:prstGeom prst="line">
            <a:avLst/>
          </a:prstGeom>
          <a:ln w="12700"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4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tabell og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4" y="2014250"/>
            <a:ext cx="6717600" cy="2171715"/>
          </a:xfrm>
        </p:spPr>
        <p:txBody>
          <a:bodyPr>
            <a:noAutofit/>
          </a:bodyPr>
          <a:lstStyle>
            <a:lvl1pPr>
              <a:defRPr sz="1800">
                <a:solidFill>
                  <a:schemeClr val="dk2"/>
                </a:solidFill>
              </a:defRPr>
            </a:lvl1pPr>
            <a:lvl2pPr>
              <a:defRPr sz="1800">
                <a:solidFill>
                  <a:schemeClr val="dk2"/>
                </a:solidFill>
              </a:defRPr>
            </a:lvl2pPr>
            <a:lvl3pPr>
              <a:defRPr sz="1800">
                <a:solidFill>
                  <a:schemeClr val="dk2"/>
                </a:solidFill>
              </a:defRPr>
            </a:lvl3pPr>
            <a:lvl4pPr>
              <a:defRPr sz="1800">
                <a:solidFill>
                  <a:schemeClr val="dk2"/>
                </a:solidFill>
              </a:defRPr>
            </a:lvl4pPr>
            <a:lvl5pPr>
              <a:defRPr sz="1800"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5175" y="1524967"/>
            <a:ext cx="432000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204" y="4646918"/>
            <a:ext cx="6717600" cy="1699538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183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tabell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5175" cy="675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967"/>
            <a:ext cx="7875175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639204" y="2014250"/>
            <a:ext cx="6717600" cy="2171715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5175" y="1524967"/>
            <a:ext cx="432000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204" y="4646918"/>
            <a:ext cx="6717600" cy="1699538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5026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tabell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639204" y="2014250"/>
            <a:ext cx="6717600" cy="2171715"/>
          </a:xfrm>
        </p:spPr>
        <p:txBody>
          <a:bodyPr>
            <a:noAutofit/>
          </a:bodyPr>
          <a:lstStyle>
            <a:lvl1pPr>
              <a:defRPr sz="1800">
                <a:solidFill>
                  <a:schemeClr val="dk2"/>
                </a:solidFill>
              </a:defRPr>
            </a:lvl1pPr>
            <a:lvl2pPr>
              <a:defRPr sz="1800">
                <a:solidFill>
                  <a:schemeClr val="dk2"/>
                </a:solidFill>
              </a:defRPr>
            </a:lvl2pPr>
            <a:lvl3pPr>
              <a:defRPr sz="1800">
                <a:solidFill>
                  <a:schemeClr val="dk2"/>
                </a:solidFill>
              </a:defRPr>
            </a:lvl3pPr>
            <a:lvl4pPr>
              <a:defRPr sz="1800">
                <a:solidFill>
                  <a:schemeClr val="dk2"/>
                </a:solidFill>
              </a:defRPr>
            </a:lvl4pPr>
            <a:lvl5pPr>
              <a:defRPr sz="1800"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7875175" y="1524967"/>
            <a:ext cx="432000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204" y="4646918"/>
            <a:ext cx="6717600" cy="1699538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0486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4705" y="2014250"/>
            <a:ext cx="3342625" cy="4332205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0934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4705" y="2014250"/>
            <a:ext cx="3342625" cy="4332205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1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8045"/>
            <a:ext cx="10975657" cy="393171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016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5175" cy="675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8135281" y="1524967"/>
            <a:ext cx="4060162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4705" y="2014250"/>
            <a:ext cx="3342625" cy="4332205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889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malt bilde #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5175" cy="675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967"/>
            <a:ext cx="8135281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8045"/>
            <a:ext cx="6790790" cy="39317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, tekst og smalt bilde #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5175" cy="675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1524967"/>
            <a:ext cx="8135281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6790790" cy="31658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6796999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9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mal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8045"/>
            <a:ext cx="6790790" cy="3931716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4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, tekst og smal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6790790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6796999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96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malt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8045"/>
            <a:ext cx="6790790" cy="3931716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9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smalt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6790790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6796999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66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faktabok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1219378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6485"/>
            <a:ext cx="3433699" cy="2295553"/>
          </a:xfrm>
          <a:solidFill>
            <a:schemeClr val="dk2"/>
          </a:solidFill>
        </p:spPr>
        <p:txBody>
          <a:bodyPr lIns="234000" tIns="432000" rIns="234000" b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8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faktabok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1219378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54812" y="2016485"/>
            <a:ext cx="3433699" cy="2295553"/>
          </a:xfrm>
          <a:solidFill>
            <a:schemeClr val="lt1"/>
          </a:solidFill>
        </p:spPr>
        <p:txBody>
          <a:bodyPr lIns="234000" tIns="432000" rIns="234000" bIns="270000"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90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098553" y="1524967"/>
            <a:ext cx="6095228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967"/>
            <a:ext cx="6095228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6195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/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10975657" cy="31658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10985693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079650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967"/>
            <a:ext cx="1219378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68402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1"/>
            <a:ext cx="12193781" cy="671555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115970" y="0"/>
            <a:ext cx="1079205" cy="113399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802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1"/>
            <a:ext cx="12193781" cy="671555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115970" y="0"/>
            <a:ext cx="1079205" cy="113399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99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1"/>
            <a:ext cx="12193781" cy="671555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205" y="315076"/>
            <a:ext cx="3547136" cy="3546854"/>
          </a:xfrm>
          <a:solidFill>
            <a:srgbClr val="343E3E"/>
          </a:solidFill>
        </p:spPr>
        <p:txBody>
          <a:bodyPr lIns="360000" tIns="1404000" rIns="36000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6716" y="1332175"/>
            <a:ext cx="1024519" cy="245668"/>
          </a:xfrm>
          <a:blipFill dpi="0" rotWithShape="1">
            <a:blip r:embed="rId3"/>
            <a:srcRect/>
            <a:tile tx="0" ty="0" sx="100000" sy="100000" flip="none" algn="bl"/>
          </a:blipFill>
        </p:spPr>
        <p:txBody>
          <a:bodyPr wrap="none" bIns="36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54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115970" y="0"/>
            <a:ext cx="1079205" cy="113399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377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CF4F-2455-4010-B568-0EE289D829E9}" type="datetime3">
              <a:rPr lang="nb-NO" smtClean="0"/>
              <a:pPr/>
              <a:t>2018.04.13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3AA-EA4F-4BAF-9EEC-45111FCAE51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578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2A1D-2F3C-4ABF-8FF9-AB194C161B2D}" type="datetime3">
              <a:rPr lang="nb-NO" smtClean="0"/>
              <a:pPr/>
              <a:t>2018.04.13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3AA-EA4F-4BAF-9EEC-45111FCAE51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301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6573-3747-4C62-A51B-BEC0DE2B01D6}" type="datetime3">
              <a:rPr lang="nb-NO" smtClean="0"/>
              <a:pPr/>
              <a:t>2018.04.13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3AA-EA4F-4BAF-9EEC-45111FCAE51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23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og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5175" cy="6859588"/>
          </a:xfrm>
          <a:solidFill>
            <a:schemeClr val="bg1">
              <a:lumMod val="85000"/>
            </a:schemeClr>
          </a:solidFill>
        </p:spPr>
        <p:txBody>
          <a:bodyPr tIns="900000" rtlCol="0" anchor="ctr" anchorCtr="1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graphicFrame>
        <p:nvGraphicFramePr>
          <p:cNvPr id="12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2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10957823" y="219678"/>
            <a:ext cx="926757" cy="695048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17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39205" y="2018045"/>
            <a:ext cx="5278328" cy="393171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098553" y="2018045"/>
            <a:ext cx="5526345" cy="393171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</p:spTree>
    <p:extLst>
      <p:ext uri="{BB962C8B-B14F-4D97-AF65-F5344CB8AC3E}">
        <p14:creationId xmlns:p14="http://schemas.microsoft.com/office/powerpoint/2010/main" val="131456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/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5278328" cy="31658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527832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098553" y="2783867"/>
            <a:ext cx="5526345" cy="31658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6098553" y="2018045"/>
            <a:ext cx="553139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</p:spTree>
    <p:extLst>
      <p:ext uri="{BB962C8B-B14F-4D97-AF65-F5344CB8AC3E}">
        <p14:creationId xmlns:p14="http://schemas.microsoft.com/office/powerpoint/2010/main" val="283564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2695249"/>
            <a:ext cx="3028570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3055578" y="2695249"/>
            <a:ext cx="3028570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6111157" y="2695249"/>
            <a:ext cx="3028570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9171400" y="2695249"/>
            <a:ext cx="3028570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 userDrawn="1"/>
        </p:nvSpPr>
        <p:spPr>
          <a:xfrm>
            <a:off x="0" y="1524967"/>
            <a:ext cx="3028570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3055578" y="1524967"/>
            <a:ext cx="3028570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6111157" y="1524967"/>
            <a:ext cx="3028570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9166605" y="1524967"/>
            <a:ext cx="3028570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8400" y="2998800"/>
            <a:ext cx="2376000" cy="3088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23" name="Plassholder for innhold 2"/>
          <p:cNvSpPr>
            <a:spLocks noGrp="1"/>
          </p:cNvSpPr>
          <p:nvPr>
            <p:ph idx="15"/>
          </p:nvPr>
        </p:nvSpPr>
        <p:spPr>
          <a:xfrm>
            <a:off x="3381862" y="2998800"/>
            <a:ext cx="2376000" cy="3088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2"/>
          <p:cNvSpPr>
            <a:spLocks noGrp="1"/>
          </p:cNvSpPr>
          <p:nvPr>
            <p:ph idx="17"/>
          </p:nvPr>
        </p:nvSpPr>
        <p:spPr>
          <a:xfrm>
            <a:off x="6437442" y="2998800"/>
            <a:ext cx="2376000" cy="3088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innhold 2"/>
          <p:cNvSpPr>
            <a:spLocks noGrp="1"/>
          </p:cNvSpPr>
          <p:nvPr>
            <p:ph idx="19"/>
          </p:nvPr>
        </p:nvSpPr>
        <p:spPr>
          <a:xfrm>
            <a:off x="9492890" y="2998800"/>
            <a:ext cx="2376000" cy="3088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639205" y="1965785"/>
            <a:ext cx="2073345" cy="261640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1" name="Plassholder for tekst 8"/>
          <p:cNvSpPr>
            <a:spLocks noGrp="1"/>
          </p:cNvSpPr>
          <p:nvPr>
            <p:ph type="body" sz="quarter" idx="22" hasCustomPrompt="1"/>
          </p:nvPr>
        </p:nvSpPr>
        <p:spPr>
          <a:xfrm>
            <a:off x="3533190" y="1965785"/>
            <a:ext cx="2073345" cy="261640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2" name="Plassholder for tekst 8"/>
          <p:cNvSpPr>
            <a:spLocks noGrp="1"/>
          </p:cNvSpPr>
          <p:nvPr>
            <p:ph type="body" sz="quarter" idx="23" hasCustomPrompt="1"/>
          </p:nvPr>
        </p:nvSpPr>
        <p:spPr>
          <a:xfrm>
            <a:off x="6549323" y="1965785"/>
            <a:ext cx="2073345" cy="261640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3" name="Plassholder for tekst 8"/>
          <p:cNvSpPr>
            <a:spLocks noGrp="1"/>
          </p:cNvSpPr>
          <p:nvPr>
            <p:ph type="body" sz="quarter" idx="24" hasCustomPrompt="1"/>
          </p:nvPr>
        </p:nvSpPr>
        <p:spPr>
          <a:xfrm>
            <a:off x="9649011" y="1965785"/>
            <a:ext cx="2073345" cy="261640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12209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 userDrawn="1"/>
        </p:nvSpPr>
        <p:spPr>
          <a:xfrm>
            <a:off x="0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2508" y="5033016"/>
            <a:ext cx="1760400" cy="149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125146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2"/>
          </p:nvPr>
        </p:nvSpPr>
        <p:spPr>
          <a:xfrm>
            <a:off x="0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1" name="Rektangel 40"/>
          <p:cNvSpPr/>
          <p:nvPr userDrawn="1"/>
        </p:nvSpPr>
        <p:spPr>
          <a:xfrm>
            <a:off x="2036452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2" name="Rektangel 41"/>
          <p:cNvSpPr/>
          <p:nvPr userDrawn="1"/>
        </p:nvSpPr>
        <p:spPr>
          <a:xfrm>
            <a:off x="2036453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3" name="Plassholder for innhold 2"/>
          <p:cNvSpPr>
            <a:spLocks noGrp="1"/>
          </p:cNvSpPr>
          <p:nvPr>
            <p:ph idx="23"/>
          </p:nvPr>
        </p:nvSpPr>
        <p:spPr>
          <a:xfrm>
            <a:off x="2161599" y="5033016"/>
            <a:ext cx="1760400" cy="149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4" name="Plassholder for tekst 8"/>
          <p:cNvSpPr>
            <a:spLocks noGrp="1"/>
          </p:cNvSpPr>
          <p:nvPr>
            <p:ph type="body" sz="quarter" idx="24" hasCustomPrompt="1"/>
          </p:nvPr>
        </p:nvSpPr>
        <p:spPr>
          <a:xfrm>
            <a:off x="2161599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45" name="Plassholder for bilde 19"/>
          <p:cNvSpPr>
            <a:spLocks noGrp="1"/>
          </p:cNvSpPr>
          <p:nvPr>
            <p:ph type="pic" sz="quarter" idx="25"/>
          </p:nvPr>
        </p:nvSpPr>
        <p:spPr>
          <a:xfrm>
            <a:off x="2036452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6" name="Rektangel 45"/>
          <p:cNvSpPr/>
          <p:nvPr userDrawn="1"/>
        </p:nvSpPr>
        <p:spPr>
          <a:xfrm>
            <a:off x="4072904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7" name="Rektangel 46"/>
          <p:cNvSpPr/>
          <p:nvPr userDrawn="1"/>
        </p:nvSpPr>
        <p:spPr>
          <a:xfrm>
            <a:off x="4072905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8" name="Plassholder for innhold 2"/>
          <p:cNvSpPr>
            <a:spLocks noGrp="1"/>
          </p:cNvSpPr>
          <p:nvPr>
            <p:ph idx="26"/>
          </p:nvPr>
        </p:nvSpPr>
        <p:spPr>
          <a:xfrm>
            <a:off x="4198051" y="5033016"/>
            <a:ext cx="1760400" cy="149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9" name="Plassholder for tekst 8"/>
          <p:cNvSpPr>
            <a:spLocks noGrp="1"/>
          </p:cNvSpPr>
          <p:nvPr>
            <p:ph type="body" sz="quarter" idx="27" hasCustomPrompt="1"/>
          </p:nvPr>
        </p:nvSpPr>
        <p:spPr>
          <a:xfrm>
            <a:off x="4198051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0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4072904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2" name="Rektangel 51"/>
          <p:cNvSpPr/>
          <p:nvPr userDrawn="1"/>
        </p:nvSpPr>
        <p:spPr>
          <a:xfrm>
            <a:off x="6109356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3" name="Rektangel 52"/>
          <p:cNvSpPr/>
          <p:nvPr userDrawn="1"/>
        </p:nvSpPr>
        <p:spPr>
          <a:xfrm>
            <a:off x="6109357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4" name="Plassholder for innhold 2"/>
          <p:cNvSpPr>
            <a:spLocks noGrp="1"/>
          </p:cNvSpPr>
          <p:nvPr>
            <p:ph idx="29"/>
          </p:nvPr>
        </p:nvSpPr>
        <p:spPr>
          <a:xfrm>
            <a:off x="6234503" y="5033016"/>
            <a:ext cx="1760400" cy="149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5" name="Plassholder for tekst 8"/>
          <p:cNvSpPr>
            <a:spLocks noGrp="1"/>
          </p:cNvSpPr>
          <p:nvPr>
            <p:ph type="body" sz="quarter" idx="30" hasCustomPrompt="1"/>
          </p:nvPr>
        </p:nvSpPr>
        <p:spPr>
          <a:xfrm>
            <a:off x="6234503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6" name="Plassholder for bilde 19"/>
          <p:cNvSpPr>
            <a:spLocks noGrp="1"/>
          </p:cNvSpPr>
          <p:nvPr>
            <p:ph type="pic" sz="quarter" idx="31"/>
          </p:nvPr>
        </p:nvSpPr>
        <p:spPr>
          <a:xfrm>
            <a:off x="6109356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7" name="Rektangel 56"/>
          <p:cNvSpPr/>
          <p:nvPr userDrawn="1"/>
        </p:nvSpPr>
        <p:spPr>
          <a:xfrm>
            <a:off x="8145809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8" name="Rektangel 57"/>
          <p:cNvSpPr/>
          <p:nvPr userDrawn="1"/>
        </p:nvSpPr>
        <p:spPr>
          <a:xfrm>
            <a:off x="8145810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9" name="Plassholder for innhold 2"/>
          <p:cNvSpPr>
            <a:spLocks noGrp="1"/>
          </p:cNvSpPr>
          <p:nvPr>
            <p:ph idx="32"/>
          </p:nvPr>
        </p:nvSpPr>
        <p:spPr>
          <a:xfrm>
            <a:off x="8265647" y="5033016"/>
            <a:ext cx="1760400" cy="149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0" name="Plassholder for tekst 8"/>
          <p:cNvSpPr>
            <a:spLocks noGrp="1"/>
          </p:cNvSpPr>
          <p:nvPr>
            <p:ph type="body" sz="quarter" idx="33" hasCustomPrompt="1"/>
          </p:nvPr>
        </p:nvSpPr>
        <p:spPr>
          <a:xfrm>
            <a:off x="8270956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1" name="Plassholder for bilde 19"/>
          <p:cNvSpPr>
            <a:spLocks noGrp="1"/>
          </p:cNvSpPr>
          <p:nvPr>
            <p:ph type="pic" sz="quarter" idx="34"/>
          </p:nvPr>
        </p:nvSpPr>
        <p:spPr>
          <a:xfrm>
            <a:off x="8145809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2" name="Rektangel 61"/>
          <p:cNvSpPr/>
          <p:nvPr userDrawn="1"/>
        </p:nvSpPr>
        <p:spPr>
          <a:xfrm>
            <a:off x="10185732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63" name="Rektangel 62"/>
          <p:cNvSpPr/>
          <p:nvPr userDrawn="1"/>
        </p:nvSpPr>
        <p:spPr>
          <a:xfrm>
            <a:off x="10185732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64" name="Plassholder for innhold 2"/>
          <p:cNvSpPr>
            <a:spLocks noGrp="1"/>
          </p:cNvSpPr>
          <p:nvPr>
            <p:ph idx="35"/>
          </p:nvPr>
        </p:nvSpPr>
        <p:spPr>
          <a:xfrm>
            <a:off x="10310878" y="5033016"/>
            <a:ext cx="1760400" cy="149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5" name="Plassholder for tekst 8"/>
          <p:cNvSpPr>
            <a:spLocks noGrp="1"/>
          </p:cNvSpPr>
          <p:nvPr>
            <p:ph type="body" sz="quarter" idx="36" hasCustomPrompt="1"/>
          </p:nvPr>
        </p:nvSpPr>
        <p:spPr>
          <a:xfrm>
            <a:off x="10310878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6" name="Plassholder for bilde 19"/>
          <p:cNvSpPr>
            <a:spLocks noGrp="1"/>
          </p:cNvSpPr>
          <p:nvPr>
            <p:ph type="pic" sz="quarter" idx="37"/>
          </p:nvPr>
        </p:nvSpPr>
        <p:spPr>
          <a:xfrm>
            <a:off x="10185732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4822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ktangel 98"/>
          <p:cNvSpPr/>
          <p:nvPr userDrawn="1"/>
        </p:nvSpPr>
        <p:spPr>
          <a:xfrm>
            <a:off x="8145810" y="1524967"/>
            <a:ext cx="4047971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97" name="Rektangel 96"/>
          <p:cNvSpPr/>
          <p:nvPr userDrawn="1"/>
        </p:nvSpPr>
        <p:spPr>
          <a:xfrm>
            <a:off x="4072905" y="1524967"/>
            <a:ext cx="4045895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96" name="Rektangel 95"/>
          <p:cNvSpPr/>
          <p:nvPr userDrawn="1"/>
        </p:nvSpPr>
        <p:spPr>
          <a:xfrm>
            <a:off x="0" y="1524967"/>
            <a:ext cx="4045896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68" name="Rektangel 67"/>
          <p:cNvSpPr/>
          <p:nvPr userDrawn="1"/>
        </p:nvSpPr>
        <p:spPr>
          <a:xfrm>
            <a:off x="-1" y="4142409"/>
            <a:ext cx="4045896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389855" y="1687013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2"/>
          </p:nvPr>
        </p:nvSpPr>
        <p:spPr>
          <a:xfrm>
            <a:off x="-1" y="2029088"/>
            <a:ext cx="4045896" cy="207950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9" name="Plassholder for tekst 8"/>
          <p:cNvSpPr>
            <a:spLocks noGrp="1"/>
          </p:cNvSpPr>
          <p:nvPr>
            <p:ph type="body" sz="quarter" idx="23" hasCustomPrompt="1"/>
          </p:nvPr>
        </p:nvSpPr>
        <p:spPr>
          <a:xfrm>
            <a:off x="389855" y="4304454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0" name="Plassholder for bilde 19"/>
          <p:cNvSpPr>
            <a:spLocks noGrp="1"/>
          </p:cNvSpPr>
          <p:nvPr>
            <p:ph type="pic" sz="quarter" idx="24"/>
          </p:nvPr>
        </p:nvSpPr>
        <p:spPr>
          <a:xfrm>
            <a:off x="-1" y="4646591"/>
            <a:ext cx="4045896" cy="206689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3" name="Rektangel 82"/>
          <p:cNvSpPr/>
          <p:nvPr userDrawn="1"/>
        </p:nvSpPr>
        <p:spPr>
          <a:xfrm>
            <a:off x="4072905" y="4142408"/>
            <a:ext cx="4045895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85" name="Plassholder for tekst 8"/>
          <p:cNvSpPr>
            <a:spLocks noGrp="1"/>
          </p:cNvSpPr>
          <p:nvPr>
            <p:ph type="body" sz="quarter" idx="25" hasCustomPrompt="1"/>
          </p:nvPr>
        </p:nvSpPr>
        <p:spPr>
          <a:xfrm>
            <a:off x="4455557" y="1687012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86" name="Plassholder for bilde 19"/>
          <p:cNvSpPr>
            <a:spLocks noGrp="1"/>
          </p:cNvSpPr>
          <p:nvPr>
            <p:ph type="pic" sz="quarter" idx="26"/>
          </p:nvPr>
        </p:nvSpPr>
        <p:spPr>
          <a:xfrm>
            <a:off x="4072905" y="2029088"/>
            <a:ext cx="4045895" cy="207950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7" name="Plassholder for tekst 8"/>
          <p:cNvSpPr>
            <a:spLocks noGrp="1"/>
          </p:cNvSpPr>
          <p:nvPr>
            <p:ph type="body" sz="quarter" idx="27" hasCustomPrompt="1"/>
          </p:nvPr>
        </p:nvSpPr>
        <p:spPr>
          <a:xfrm>
            <a:off x="4455557" y="4304453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88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4072905" y="4646591"/>
            <a:ext cx="4045895" cy="206689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9" name="Rektangel 88"/>
          <p:cNvSpPr/>
          <p:nvPr userDrawn="1"/>
        </p:nvSpPr>
        <p:spPr>
          <a:xfrm>
            <a:off x="8145809" y="4142470"/>
            <a:ext cx="4047971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91" name="Plassholder for tekst 8"/>
          <p:cNvSpPr>
            <a:spLocks noGrp="1"/>
          </p:cNvSpPr>
          <p:nvPr>
            <p:ph type="body" sz="quarter" idx="29" hasCustomPrompt="1"/>
          </p:nvPr>
        </p:nvSpPr>
        <p:spPr>
          <a:xfrm>
            <a:off x="8519459" y="1687074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92" name="Plassholder for bilde 19"/>
          <p:cNvSpPr>
            <a:spLocks noGrp="1"/>
          </p:cNvSpPr>
          <p:nvPr>
            <p:ph type="pic" sz="quarter" idx="30"/>
          </p:nvPr>
        </p:nvSpPr>
        <p:spPr>
          <a:xfrm>
            <a:off x="8145810" y="2029150"/>
            <a:ext cx="4047971" cy="207950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3" name="Plassholder for tekst 8"/>
          <p:cNvSpPr>
            <a:spLocks noGrp="1"/>
          </p:cNvSpPr>
          <p:nvPr>
            <p:ph type="body" sz="quarter" idx="31" hasCustomPrompt="1"/>
          </p:nvPr>
        </p:nvSpPr>
        <p:spPr>
          <a:xfrm>
            <a:off x="8519459" y="4304515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94" name="Plassholder for bilde 19"/>
          <p:cNvSpPr>
            <a:spLocks noGrp="1"/>
          </p:cNvSpPr>
          <p:nvPr>
            <p:ph type="pic" sz="quarter" idx="32"/>
          </p:nvPr>
        </p:nvSpPr>
        <p:spPr>
          <a:xfrm>
            <a:off x="8145809" y="4646653"/>
            <a:ext cx="4047971" cy="206689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3086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 med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5175" cy="675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/>
          <p:cNvSpPr/>
          <p:nvPr userDrawn="1"/>
        </p:nvSpPr>
        <p:spPr>
          <a:xfrm>
            <a:off x="6109357" y="1524967"/>
            <a:ext cx="2009443" cy="25836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1" name="Plassholder for bilde 19"/>
          <p:cNvSpPr>
            <a:spLocks noGrp="1"/>
          </p:cNvSpPr>
          <p:nvPr>
            <p:ph type="pic" sz="quarter" idx="29"/>
          </p:nvPr>
        </p:nvSpPr>
        <p:spPr>
          <a:xfrm>
            <a:off x="2009443" y="4140997"/>
            <a:ext cx="4072904" cy="25836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0" y="1524967"/>
            <a:ext cx="2009443" cy="25836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0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2009443" y="1524968"/>
            <a:ext cx="4072904" cy="25836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9191" y="1782944"/>
            <a:ext cx="1471062" cy="194444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40" name="Rektangel 39"/>
          <p:cNvSpPr/>
          <p:nvPr userDrawn="1"/>
        </p:nvSpPr>
        <p:spPr>
          <a:xfrm>
            <a:off x="0" y="4140997"/>
            <a:ext cx="2009443" cy="25836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67" name="Plassholder for innhold 2"/>
          <p:cNvSpPr>
            <a:spLocks noGrp="1"/>
          </p:cNvSpPr>
          <p:nvPr>
            <p:ph idx="30"/>
          </p:nvPr>
        </p:nvSpPr>
        <p:spPr>
          <a:xfrm>
            <a:off x="269191" y="4409911"/>
            <a:ext cx="1471062" cy="194444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8" name="Plassholder for bilde 19"/>
          <p:cNvSpPr>
            <a:spLocks noGrp="1"/>
          </p:cNvSpPr>
          <p:nvPr>
            <p:ph type="pic" sz="quarter" idx="31"/>
          </p:nvPr>
        </p:nvSpPr>
        <p:spPr>
          <a:xfrm>
            <a:off x="8118800" y="4140997"/>
            <a:ext cx="4074705" cy="25836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0" name="Plassholder for bilde 19"/>
          <p:cNvSpPr>
            <a:spLocks noGrp="1"/>
          </p:cNvSpPr>
          <p:nvPr>
            <p:ph type="pic" sz="quarter" idx="32"/>
          </p:nvPr>
        </p:nvSpPr>
        <p:spPr>
          <a:xfrm>
            <a:off x="8118800" y="1524968"/>
            <a:ext cx="4074705" cy="25836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1" name="Plassholder for innhold 2"/>
          <p:cNvSpPr>
            <a:spLocks noGrp="1"/>
          </p:cNvSpPr>
          <p:nvPr>
            <p:ph idx="33"/>
          </p:nvPr>
        </p:nvSpPr>
        <p:spPr>
          <a:xfrm>
            <a:off x="6378547" y="1782944"/>
            <a:ext cx="1471062" cy="194444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2" name="Rektangel 71"/>
          <p:cNvSpPr/>
          <p:nvPr userDrawn="1"/>
        </p:nvSpPr>
        <p:spPr>
          <a:xfrm>
            <a:off x="6109357" y="4140997"/>
            <a:ext cx="2009443" cy="25836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73" name="Plassholder for innhold 2"/>
          <p:cNvSpPr>
            <a:spLocks noGrp="1"/>
          </p:cNvSpPr>
          <p:nvPr>
            <p:ph idx="34"/>
          </p:nvPr>
        </p:nvSpPr>
        <p:spPr>
          <a:xfrm>
            <a:off x="6378547" y="4409911"/>
            <a:ext cx="1471062" cy="194444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990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3200" cy="1526591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9205" y="777953"/>
            <a:ext cx="10139817" cy="52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9205" y="2783470"/>
            <a:ext cx="10975657" cy="3165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52" r:id="rId4"/>
    <p:sldLayoutId id="2147483684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6" r:id="rId19"/>
    <p:sldLayoutId id="2147483677" r:id="rId20"/>
    <p:sldLayoutId id="2147483678" r:id="rId21"/>
    <p:sldLayoutId id="2147483685" r:id="rId22"/>
    <p:sldLayoutId id="2147483679" r:id="rId23"/>
    <p:sldLayoutId id="2147483686" r:id="rId24"/>
    <p:sldLayoutId id="2147483680" r:id="rId25"/>
    <p:sldLayoutId id="2147483687" r:id="rId26"/>
    <p:sldLayoutId id="2147483681" r:id="rId27"/>
    <p:sldLayoutId id="2147483682" r:id="rId28"/>
    <p:sldLayoutId id="2147483672" r:id="rId29"/>
    <p:sldLayoutId id="2147483673" r:id="rId30"/>
    <p:sldLayoutId id="2147483674" r:id="rId31"/>
    <p:sldLayoutId id="2147483675" r:id="rId32"/>
    <p:sldLayoutId id="2147483658" r:id="rId33"/>
    <p:sldLayoutId id="2147483688" r:id="rId34"/>
    <p:sldLayoutId id="2147483689" r:id="rId35"/>
    <p:sldLayoutId id="2147483690" r:id="rId36"/>
    <p:sldLayoutId id="2147483691" r:id="rId37"/>
  </p:sldLayoutIdLst>
  <p:hf sldNum="0" hdr="0" dt="0"/>
  <p:txStyles>
    <p:titleStyle>
      <a:lvl1pPr algn="l" defTabSz="1088639" rtl="0" eaLnBrk="1" latinLnBrk="0" hangingPunct="1">
        <a:spcBef>
          <a:spcPct val="0"/>
        </a:spcBef>
        <a:buNone/>
        <a:defRPr sz="34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54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0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6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62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993757" indent="-272160" algn="l" defTabSz="1088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077" indent="-272160" algn="l" defTabSz="1088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396" indent="-272160" algn="l" defTabSz="1088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716" indent="-272160" algn="l" defTabSz="1088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20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39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59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78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98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917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36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556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xqFQoTCLW25oH_vMgCFUuKLAodTbYBjA&amp;url=http://www.tv2.no/a/2481133&amp;bvm=bv.104819420,d.bGg&amp;psig=AFQjCNE7ToP-flKJySutC0B7XcIq0nFoCQ&amp;ust=14447412724075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no/url?sa=i&amp;rct=j&amp;q=&amp;esrc=s&amp;source=images&amp;cd=&amp;cad=rja&amp;uact=8&amp;ved=0CAcQjRxqFQoTCPKg1MuLvcgCFcYQLAodrhYMjA&amp;url=http://www.creatingahas.com/what-is-an-aha&amp;bvm=bv.104819420,d.bGg&amp;psig=AFQjCNEItVct2_6vmQ2RV3UU3toAuohvWQ&amp;ust=1444744700765431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af.wikipedia.org/wiki/Elektroniese_dokument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ped203health2.wikispaces.com/Environment" TargetMode="Externa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af.wikipedia.org/wiki/Elektroniese_dokument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af.wikipedia.org/wiki/Elektroniese_dokument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cryptocrew.com/2012/07/the-paradox-of-neanderthals-and-bigfoot.html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af.wikipedia.org/wiki/Elektroniese_dokument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2.pn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41.jpeg"/><Relationship Id="rId14" Type="http://schemas.microsoft.com/office/2007/relationships/diagramDrawing" Target="../diagrams/drawing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xqFQoTCJm5rPmIvcgCFUETLAodQK4Jig&amp;url=http://www.possofartidiventarericco.com/lultimo-trade-dellanno/&amp;bvm=bv.104819420,d.bGg&amp;psig=AFQjCNGbckTbK0cMWFFpN74wWL9RgFLTTQ&amp;ust=144474388714957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source=images&amp;cd=&amp;cad=rja&amp;uact=8&amp;docid=EcyeVmt-iupvDM&amp;tbnid=OrbEL_fLnnGWIM&amp;ved=0CAgQjRw&amp;url=http://www.noupe.com/how-tos/5-simple-tips-for-improving-designer-client-relationships.html&amp;ei=w8MrVMyUKuu9ygPUwYGwBA&amp;psig=AFQjCNHsyPdyV_YvDDkq5MW7YeDfcF7LWQ&amp;ust=14122407077646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-1" y="-1"/>
            <a:ext cx="12193781" cy="6715555"/>
          </a:xfrm>
        </p:spPr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7197" y="387084"/>
            <a:ext cx="3730190" cy="4770902"/>
          </a:xfrm>
        </p:spPr>
        <p:txBody>
          <a:bodyPr/>
          <a:lstStyle/>
          <a:p>
            <a:r>
              <a:rPr lang="nb-NO" sz="2800" dirty="0"/>
              <a:t>Byggeprosjekt som innovasjonsarena? </a:t>
            </a:r>
            <a:r>
              <a:rPr lang="nb-NO" sz="1400" dirty="0"/>
              <a:t>(del 1 av 2)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1800" i="1" dirty="0"/>
              <a:t>Sebastiano Lombardo, </a:t>
            </a:r>
            <a:r>
              <a:rPr lang="nb-NO" sz="1800" i="1" dirty="0" err="1"/>
              <a:t>PhD</a:t>
            </a:r>
            <a:br>
              <a:rPr lang="nb-NO" sz="2000" i="1" dirty="0"/>
            </a:br>
            <a:br>
              <a:rPr lang="nb-NO" sz="2000" i="1" dirty="0"/>
            </a:br>
            <a:r>
              <a:rPr lang="nb-NO" sz="1600" i="1" dirty="0"/>
              <a:t>Innovasjonsleder</a:t>
            </a:r>
            <a:br>
              <a:rPr lang="nb-NO" sz="2000" i="1" dirty="0"/>
            </a:br>
            <a:r>
              <a:rPr lang="nb-NO" sz="2000" dirty="0"/>
              <a:t>AF Gruppen ASA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6716" y="1332203"/>
            <a:ext cx="1290418" cy="245640"/>
          </a:xfrm>
        </p:spPr>
        <p:txBody>
          <a:bodyPr/>
          <a:lstStyle/>
          <a:p>
            <a:r>
              <a:rPr lang="nb-NO" dirty="0"/>
              <a:t>17. april 2018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21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776" y="2133650"/>
            <a:ext cx="3666916" cy="693710"/>
          </a:xfrm>
        </p:spPr>
        <p:txBody>
          <a:bodyPr>
            <a:noAutofit/>
          </a:bodyPr>
          <a:lstStyle/>
          <a:p>
            <a:r>
              <a:rPr lang="nb-NO" sz="3601" dirty="0"/>
              <a:t>"Du må ha en plan! </a:t>
            </a:r>
            <a:br>
              <a:rPr lang="nb-NO" sz="3601" dirty="0"/>
            </a:br>
            <a:br>
              <a:rPr lang="nb-NO" sz="3601" dirty="0"/>
            </a:br>
            <a:r>
              <a:rPr lang="nb-NO" sz="3601" dirty="0"/>
              <a:t>"Tima og tilrettelagt!"</a:t>
            </a:r>
            <a:br>
              <a:rPr lang="nb-NO" sz="3601" dirty="0"/>
            </a:br>
            <a:r>
              <a:rPr lang="nb-NO" sz="3601" dirty="0"/>
              <a:t> </a:t>
            </a:r>
            <a:br>
              <a:rPr lang="nb-NO" sz="3601" dirty="0"/>
            </a:br>
            <a:endParaRPr lang="nb-NO" sz="360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593" y="5496140"/>
            <a:ext cx="1597282" cy="430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og så…..…</a:t>
            </a:r>
          </a:p>
        </p:txBody>
      </p:sp>
      <p:pic>
        <p:nvPicPr>
          <p:cNvPr id="2056" name="Picture 8" descr="http://www.cdn.tv2.no/multimedia/TV2/archive/00669/Olsenbanden_-_Opera_669194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45" y="2057876"/>
            <a:ext cx="5094253" cy="28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9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en-US" dirty="0" err="1"/>
              <a:t>må</a:t>
            </a:r>
            <a:r>
              <a:rPr lang="en-US" dirty="0"/>
              <a:t> du </a:t>
            </a:r>
            <a:r>
              <a:rPr lang="en-US" dirty="0" err="1"/>
              <a:t>tåle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hel</a:t>
            </a:r>
            <a:r>
              <a:rPr lang="en-US" dirty="0"/>
              <a:t> masse…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9115" y="4776734"/>
            <a:ext cx="8231505" cy="4826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…unnskyldninger for </a:t>
            </a:r>
            <a:r>
              <a:rPr lang="nb-NO" b="1" dirty="0">
                <a:solidFill>
                  <a:srgbClr val="FF0000"/>
                </a:solidFill>
              </a:rPr>
              <a:t>ikke</a:t>
            </a:r>
            <a:r>
              <a:rPr lang="nb-NO" dirty="0"/>
              <a:t> å ha innovasjon i prosjektet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2" descr="Bilderesultat for norske egon ol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81" y="1378568"/>
            <a:ext cx="5810219" cy="32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5139" y="5481020"/>
            <a:ext cx="7971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mangel på relevant kunnskap og erfaring </a:t>
            </a:r>
          </a:p>
          <a:p>
            <a:endParaRPr lang="nb-NO" sz="1600" dirty="0"/>
          </a:p>
          <a:p>
            <a:r>
              <a:rPr lang="nb-NO" sz="1600" dirty="0"/>
              <a:t>både hos rådgiver, entreprenør og byggherre</a:t>
            </a:r>
          </a:p>
        </p:txBody>
      </p:sp>
    </p:spTree>
    <p:extLst>
      <p:ext uri="{BB962C8B-B14F-4D97-AF65-F5344CB8AC3E}">
        <p14:creationId xmlns:p14="http://schemas.microsoft.com/office/powerpoint/2010/main" val="15594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172" y="1996683"/>
            <a:ext cx="711280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1" dirty="0" err="1"/>
              <a:t>Planen</a:t>
            </a:r>
            <a:r>
              <a:rPr lang="en-US" sz="3601" dirty="0"/>
              <a:t> starter med at du </a:t>
            </a:r>
            <a:r>
              <a:rPr lang="en-US" sz="3601" dirty="0" err="1"/>
              <a:t>skal</a:t>
            </a:r>
            <a:endParaRPr lang="en-US" sz="3601" dirty="0"/>
          </a:p>
        </p:txBody>
      </p:sp>
      <p:sp>
        <p:nvSpPr>
          <p:cNvPr id="3" name="Rectangle 2"/>
          <p:cNvSpPr/>
          <p:nvPr/>
        </p:nvSpPr>
        <p:spPr>
          <a:xfrm>
            <a:off x="3325915" y="2980933"/>
            <a:ext cx="6346064" cy="157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602" b="1" dirty="0" err="1">
                <a:solidFill>
                  <a:srgbClr val="FF0000"/>
                </a:solidFill>
              </a:rPr>
              <a:t>DEFINERe</a:t>
            </a:r>
            <a:endParaRPr lang="nb-NO" sz="9602" dirty="0"/>
          </a:p>
        </p:txBody>
      </p:sp>
      <p:sp>
        <p:nvSpPr>
          <p:cNvPr id="4" name="TextBox 3"/>
          <p:cNvSpPr txBox="1"/>
          <p:nvPr/>
        </p:nvSpPr>
        <p:spPr>
          <a:xfrm>
            <a:off x="6414259" y="5778727"/>
            <a:ext cx="3954241" cy="430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…men på en operativ måte….</a:t>
            </a:r>
          </a:p>
        </p:txBody>
      </p:sp>
      <p:pic>
        <p:nvPicPr>
          <p:cNvPr id="6148" name="Picture 4" descr="http://www.creatingahas.com/wp-content/uploads/2010/07/photo-child_aha-300x4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80" y="5001382"/>
            <a:ext cx="1108330" cy="15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680139" y="-411257"/>
            <a:ext cx="1143265" cy="8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800"/>
          </a:p>
        </p:txBody>
      </p:sp>
      <p:sp>
        <p:nvSpPr>
          <p:cNvPr id="19459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832575" y="-258822"/>
            <a:ext cx="1143265" cy="8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800"/>
          </a:p>
        </p:txBody>
      </p:sp>
      <p:sp>
        <p:nvSpPr>
          <p:cNvPr id="19460" name="AutoShape 7" descr="data:image/jpeg;base64,/9j/4AAQSkZJRgABAQAAAQABAAD/2wCEAAkGBwgHBgkIBwgKCgkLDRYPDQwMDRsUFRAWIB0iIiAdHx8kKDQsJCYxJx8fLT0tMTU3Ojo6Iys/RD84QzQ5OjcBCgoKDQwNGg8PGjclHyU3Nzc3Nzc3Nzc3Nzc3Nzc3Nzc3Nzc3Nzc3Nzc3Nzc3Nzc3Nzc3Nzc3Nzc3Nzc3Nzc3N//AABEIAFoAcwMBIgACEQEDEQH/xAAcAAEAAgIDAQAAAAAAAAAAAAAABQYDBAECBwj/xAA0EAABBAECBAIIBQUBAAAAAAABAAIDBBEFMRIhQVEGYRMiYnGBkaHRBzJCUvEWI5Ki8BT/xAAUAQEAAAAAAAAAAAAAAAAAAAAA/8QAFBEBAAAAAAAAAAAAAAAAAAAAAP/aAAwDAQACEQMRAD8A9xREQEREBEWC5ZZUrvmeMhuwHU9kC3bhpx+kndgE4GBklcVLle4wuryteBuBuPeFTdY1Oe4/heeFo/K1uwURXtWqdpk8Lyx7f1DqOzh1CD1FFHaNqsepQnkGTsA9JH28x3CkUBERAREQEREBERAREQFDeJpMV4o/3Pz8v5Uyq34lkzajZ0ZHn5/wggpMF6OgD28gurfWkz0C24h1QalSWWnZY+F3DIz8hOx9k+RV5067HerCZg4Ts5h3Y7qFRNWlirQPlmc1kbRlznHAHxUH4U/EzS3eIY9OjdKRKfR+mLQGSHoB1z25c9uoKD2FF1Y5r2hzCC0jII2IXZAREQEREBERAREQFT9dlDr9g/tIaPgFcDy3VFnJsWXHficXH4lBjgjP3Uvp2nvsHOzBuVk0vTDLhzwRGNz3VhjY2NoaxoaBsAg85/GLwrY1LwdM/SgTLVImkhAyZmN3x5jfzwfJfNbHujc17HFrmkFrmnBB6EFfbZXkWtfhvotDXpblOsA2R5lbGclsZJyQBsOe3ZBavws12zrPhiq/UI3R2Q3B4hjix1x0B3HvIHIBXRefaGTQkaIuWMYHRX2CVs0LJGHLXjIQZEREBERAREQERRtzVAxsgq8D/RjMkz3cMUQ7lyDPqlmOrSlfJI1hLCG56nHIBV/w9WF0vlcOEMdhzTuDjZQU2sXNanP9ORi0clr9ZuMIrR8+YhZyMh7EYb5lb+i6XqOjh0sFi3efM4mxYmOXP6jAHJrRzwByGT3QXYcEbAOTWjZYJb0MexLj5KuS3rRJ4uHPtEkrVfdsZ58HyP3QTtjUZX5DDwDyUdMDKCXcz3K0Rand1Z/ifuuwszjfgx7ig4EPBJxDorDoM+Q+uTt67Pcd/rz+KhQ8SM4tj1C5pXW1tWpRB3ryyFhb7PCcn58KC4IiICIiAsNuzFUgdNO/hY3GT7zgfUrMtTVaEGqadYo2gTDPGWP4TgjPUHoRuD3QVvXfEsTLB0+GOW7dwCdPqu5tB2M0m0Y8tz0BWjX0Kzrj2O8QOjtsYQWadXBbTh7cQ3lcO7uXZoXbTvDOr6VXhp04qL4mZMsr3uaZndXEAbnc891ZqlfU2tDZpq7AP0xN5IM9ehHC0GTDiBgNAw1vuC2C4LqIZCPXlJ+CyCIDqgwTxxTNxLEx49oZURb0WrJkxGSF3snI+RU+Ywsb4AUFJsaPqlWB3/k1ITSDYWImuH+oafqVHuOsPPC21RD+rXQOyPk5X2WoSNlDapobLbf7kTXEHIJbnCCoSN1ySUwTX60UDuTjSgf6Z3ZrS4kN94BPbutuhoXiClZddrUmw1myMc+J7uOew1pyckk4zzwBzH0HL9EFa2yU2LtaVhyw+me6PPkCeX/c1b9P1cxxtZqEjDy5S5/N9/gglaFyK9VjsQEljx13B6g+a2Fp6Yxojlla3hbPKZA3tkAfXGfitxAREQEREBERAREQEREBcYBXKIMUteKZhZIwOaeh5ha8WlUon8bIGh3fdbqIOrGNYMNGAuyIgIiIP//Z"/>
          <p:cNvSpPr>
            <a:spLocks noChangeAspect="1" noChangeArrowheads="1"/>
          </p:cNvSpPr>
          <p:nvPr/>
        </p:nvSpPr>
        <p:spPr bwMode="auto">
          <a:xfrm>
            <a:off x="1680140" y="-411257"/>
            <a:ext cx="1095629" cy="8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800"/>
          </a:p>
        </p:txBody>
      </p:sp>
      <p:pic>
        <p:nvPicPr>
          <p:cNvPr id="1034" name="Picture 10" descr="C:\Users\selom\AppData\Local\Microsoft\Windows\Temporary Internet Files\Content.IE5\ONEHWZQ9\MC9004338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01" y="3015361"/>
            <a:ext cx="1319518" cy="13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selom\AppData\Local\Microsoft\Windows\Temporary Internet Files\Content.IE5\ONEHWZQ9\MC90043261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55" y="2775593"/>
            <a:ext cx="1829223" cy="18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selom\AppData\Local\Microsoft\Windows\Temporary Internet Files\Content.IE5\PY15V6GF\MC90043164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39" y="2785120"/>
            <a:ext cx="1714897" cy="17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selom\AppData\Local\Microsoft\Windows\Temporary Internet Files\Content.IE5\I92AJT3Q\MC9004419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29" y="2785120"/>
            <a:ext cx="1225834" cy="18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1163" y="4941962"/>
            <a:ext cx="840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800" dirty="0"/>
              <a:t>Fokus                 </a:t>
            </a:r>
            <a:r>
              <a:rPr lang="nb-NO" altLang="nb-NO" sz="1800" dirty="0" err="1"/>
              <a:t>Idegenerering</a:t>
            </a:r>
            <a:r>
              <a:rPr lang="nb-NO" altLang="nb-NO" sz="1800" dirty="0"/>
              <a:t>           Ideevaluering              Valg/beslutning</a:t>
            </a:r>
          </a:p>
        </p:txBody>
      </p:sp>
      <p:sp>
        <p:nvSpPr>
          <p:cNvPr id="19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/>
              <a:t>INNOVASJONSPROSESS</a:t>
            </a:r>
            <a:r>
              <a:rPr lang="en-US" altLang="nb-NO" dirty="0"/>
              <a:t> - </a:t>
            </a:r>
            <a:r>
              <a:rPr lang="en-US" altLang="nb-NO" dirty="0" err="1"/>
              <a:t>definisjon</a:t>
            </a:r>
            <a:endParaRPr lang="en-US" altLang="nb-NO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08872CC-F3F0-471F-9FEF-29F58FC65661}"/>
              </a:ext>
            </a:extLst>
          </p:cNvPr>
          <p:cNvSpPr txBox="1">
            <a:spLocks/>
          </p:cNvSpPr>
          <p:nvPr/>
        </p:nvSpPr>
        <p:spPr>
          <a:xfrm>
            <a:off x="264939" y="6146873"/>
            <a:ext cx="6026062" cy="52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88639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b-NO" sz="2400" dirty="0"/>
              <a:t>Vi </a:t>
            </a:r>
            <a:r>
              <a:rPr lang="en-US" altLang="nb-NO" sz="2400" dirty="0" err="1"/>
              <a:t>kaller</a:t>
            </a:r>
            <a:r>
              <a:rPr lang="en-US" altLang="nb-NO" sz="2400" dirty="0"/>
              <a:t> </a:t>
            </a:r>
            <a:r>
              <a:rPr lang="en-US" altLang="nb-NO" sz="2400" dirty="0" err="1"/>
              <a:t>dette</a:t>
            </a:r>
            <a:r>
              <a:rPr lang="en-US" altLang="nb-NO" sz="2400" dirty="0"/>
              <a:t> “Innovation Lab”</a:t>
            </a:r>
          </a:p>
        </p:txBody>
      </p:sp>
    </p:spTree>
    <p:extLst>
      <p:ext uri="{BB962C8B-B14F-4D97-AF65-F5344CB8AC3E}">
        <p14:creationId xmlns:p14="http://schemas.microsoft.com/office/powerpoint/2010/main" val="34355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7" y="2117441"/>
            <a:ext cx="8658641" cy="368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36947" y="549474"/>
            <a:ext cx="6751987" cy="693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1656E"/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r>
              <a:rPr lang="nb-NO" sz="3400" b="0" dirty="0">
                <a:solidFill>
                  <a:srgbClr val="444444"/>
                </a:solidFill>
                <a:latin typeface="Arial"/>
              </a:rPr>
              <a:t>mer AKADEMISK versjon… 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08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mere </a:t>
            </a:r>
            <a:r>
              <a:rPr lang="nb-NO" dirty="0" err="1"/>
              <a:t>konsulentaktig</a:t>
            </a:r>
            <a:r>
              <a:rPr lang="nb-NO" dirty="0"/>
              <a:t> versjon…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51" y="1993982"/>
            <a:ext cx="8560535" cy="22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3916" y="4316359"/>
            <a:ext cx="7926634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hjelper kunden til å selv å skape verdier - kunden er involvert i alle ledd i prosessen</a:t>
            </a:r>
          </a:p>
        </p:txBody>
      </p:sp>
    </p:spTree>
    <p:extLst>
      <p:ext uri="{BB962C8B-B14F-4D97-AF65-F5344CB8AC3E}">
        <p14:creationId xmlns:p14="http://schemas.microsoft.com/office/powerpoint/2010/main" val="38829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1688080" y="1717521"/>
            <a:ext cx="8328364" cy="4736609"/>
          </a:xfrm>
          <a:prstGeom prst="roundRect">
            <a:avLst>
              <a:gd name="adj" fmla="val 17625"/>
            </a:avLst>
          </a:prstGeom>
          <a:solidFill>
            <a:srgbClr val="00FF00">
              <a:alpha val="5098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0829" rIns="81658" bIns="40829" anchor="b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>
                <a:solidFill>
                  <a:srgbClr val="000000"/>
                </a:solidFill>
                <a:cs typeface="Lucida Sans Unicode" pitchFamily="34" charset="0"/>
              </a:rPr>
              <a:t>Creative Process design Tool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title" idx="4294967295"/>
          </p:nvPr>
        </p:nvSpPr>
        <p:spPr>
          <a:xfrm>
            <a:off x="424506" y="477466"/>
            <a:ext cx="6753201" cy="64467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Autofit/>
          </a:bodyPr>
          <a:lstStyle/>
          <a:p>
            <a:pPr defTabSz="449353">
              <a:tabLst>
                <a:tab pos="0" algn="l"/>
                <a:tab pos="447765" algn="l"/>
                <a:tab pos="897117" algn="l"/>
                <a:tab pos="1346469" algn="l"/>
                <a:tab pos="1795822" algn="l"/>
                <a:tab pos="2245174" algn="l"/>
                <a:tab pos="2694527" algn="l"/>
                <a:tab pos="3143879" algn="l"/>
                <a:tab pos="3593232" algn="l"/>
                <a:tab pos="4042583" algn="l"/>
                <a:tab pos="4491936" algn="l"/>
                <a:tab pos="4941288" algn="l"/>
                <a:tab pos="5390641" algn="l"/>
                <a:tab pos="5839993" algn="l"/>
                <a:tab pos="6289346" algn="l"/>
                <a:tab pos="6738697" algn="l"/>
                <a:tab pos="7188050" algn="l"/>
                <a:tab pos="7637402" algn="l"/>
                <a:tab pos="8086755" algn="l"/>
                <a:tab pos="8536107" algn="l"/>
                <a:tab pos="8985460" algn="l"/>
              </a:tabLst>
            </a:pPr>
            <a:r>
              <a:rPr lang="en-GB" altLang="nb-NO" dirty="0" err="1"/>
              <a:t>mer</a:t>
            </a:r>
            <a:r>
              <a:rPr lang="en-GB" altLang="nb-NO" dirty="0"/>
              <a:t> </a:t>
            </a:r>
            <a:r>
              <a:rPr lang="en-GB" altLang="nb-NO" dirty="0" err="1"/>
              <a:t>kursaktig</a:t>
            </a:r>
            <a:r>
              <a:rPr lang="en-GB" altLang="nb-NO" dirty="0"/>
              <a:t> </a:t>
            </a:r>
            <a:r>
              <a:rPr lang="en-GB" altLang="nb-NO" dirty="0" err="1"/>
              <a:t>versjon</a:t>
            </a:r>
            <a:r>
              <a:rPr lang="en-GB" altLang="nb-NO" dirty="0"/>
              <a:t>…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178731" y="1898799"/>
            <a:ext cx="1306815" cy="82886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2462" rIns="81658" bIns="42462" anchor="ctr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 b="1">
                <a:solidFill>
                  <a:srgbClr val="000000"/>
                </a:solidFill>
                <a:cs typeface="Lucida Sans Unicode" pitchFamily="34" charset="0"/>
              </a:rPr>
              <a:t>Focus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088579" y="2726078"/>
            <a:ext cx="1437020" cy="816164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2462" rIns="81658" bIns="42462" anchor="ctr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 b="1">
                <a:solidFill>
                  <a:srgbClr val="000000"/>
                </a:solidFill>
                <a:cs typeface="Lucida Sans Unicode" pitchFamily="34" charset="0"/>
              </a:rPr>
              <a:t>Ideas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562120" y="3421564"/>
            <a:ext cx="1306814" cy="82886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2462" rIns="81658" bIns="42462" anchor="ctr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 b="1">
                <a:solidFill>
                  <a:srgbClr val="000000"/>
                </a:solidFill>
                <a:cs typeface="Lucida Sans Unicode" pitchFamily="34" charset="0"/>
              </a:rPr>
              <a:t>Collect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999140" y="4042420"/>
            <a:ext cx="1273470" cy="82886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2462" rIns="81658" bIns="42462" anchor="ctr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 b="1">
                <a:solidFill>
                  <a:srgbClr val="000000"/>
                </a:solidFill>
                <a:cs typeface="Lucida Sans Unicode" pitchFamily="34" charset="0"/>
              </a:rPr>
              <a:t>Treat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7402815" y="4629931"/>
            <a:ext cx="1306815" cy="82886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2462" rIns="81658" bIns="42462" anchor="ctr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 b="1">
                <a:solidFill>
                  <a:srgbClr val="000000"/>
                </a:solidFill>
                <a:cs typeface="Lucida Sans Unicode" pitchFamily="34" charset="0"/>
              </a:rPr>
              <a:t>Assess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8646115" y="5217442"/>
            <a:ext cx="1208367" cy="82886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2462" rIns="81658" bIns="42462" anchor="ctr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 b="1">
                <a:solidFill>
                  <a:srgbClr val="000000"/>
                </a:solidFill>
                <a:cs typeface="Lucida Sans Unicode" pitchFamily="34" charset="0"/>
              </a:rPr>
              <a:t>Choose</a:t>
            </a:r>
          </a:p>
        </p:txBody>
      </p:sp>
      <p:cxnSp>
        <p:nvCxnSpPr>
          <p:cNvPr id="21514" name="AutoShape 10"/>
          <p:cNvCxnSpPr>
            <a:cxnSpLocks noChangeShapeType="1"/>
            <a:stCxn id="21508" idx="4"/>
            <a:endCxn id="21509" idx="2"/>
          </p:cNvCxnSpPr>
          <p:nvPr/>
        </p:nvCxnSpPr>
        <p:spPr bwMode="auto">
          <a:xfrm rot="16200000" flipH="1">
            <a:off x="2757508" y="2803089"/>
            <a:ext cx="406494" cy="255647"/>
          </a:xfrm>
          <a:prstGeom prst="bentConnector2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5" name="AutoShape 11"/>
          <p:cNvCxnSpPr>
            <a:cxnSpLocks noChangeShapeType="1"/>
            <a:stCxn id="21509" idx="4"/>
            <a:endCxn id="21510" idx="2"/>
          </p:cNvCxnSpPr>
          <p:nvPr/>
        </p:nvCxnSpPr>
        <p:spPr bwMode="auto">
          <a:xfrm rot="16200000" flipH="1">
            <a:off x="4038123" y="3312000"/>
            <a:ext cx="293756" cy="754238"/>
          </a:xfrm>
          <a:prstGeom prst="bentConnector2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6" name="AutoShape 12"/>
          <p:cNvCxnSpPr>
            <a:cxnSpLocks noChangeShapeType="1"/>
            <a:stCxn id="21510" idx="4"/>
            <a:endCxn id="21511" idx="2"/>
          </p:cNvCxnSpPr>
          <p:nvPr/>
        </p:nvCxnSpPr>
        <p:spPr bwMode="auto">
          <a:xfrm rot="16200000" flipH="1">
            <a:off x="5504519" y="3962233"/>
            <a:ext cx="206423" cy="782818"/>
          </a:xfrm>
          <a:prstGeom prst="bentConnector2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7" name="AutoShape 13"/>
          <p:cNvCxnSpPr>
            <a:cxnSpLocks noChangeShapeType="1"/>
            <a:stCxn id="21511" idx="4"/>
            <a:endCxn id="21512" idx="2"/>
          </p:cNvCxnSpPr>
          <p:nvPr/>
        </p:nvCxnSpPr>
        <p:spPr bwMode="auto">
          <a:xfrm rot="16200000" flipH="1">
            <a:off x="6932806" y="4574356"/>
            <a:ext cx="173077" cy="766939"/>
          </a:xfrm>
          <a:prstGeom prst="bentConnector2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8" name="AutoShape 14"/>
          <p:cNvCxnSpPr>
            <a:cxnSpLocks noChangeShapeType="1"/>
            <a:stCxn id="21512" idx="4"/>
            <a:endCxn id="21513" idx="2"/>
          </p:cNvCxnSpPr>
          <p:nvPr/>
        </p:nvCxnSpPr>
        <p:spPr bwMode="auto">
          <a:xfrm rot="16200000" flipH="1">
            <a:off x="8265027" y="5250787"/>
            <a:ext cx="173077" cy="589099"/>
          </a:xfrm>
          <a:prstGeom prst="bentConnector2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647508" y="2060762"/>
            <a:ext cx="1991186" cy="31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0829" rIns="81658" bIns="40829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>
                <a:solidFill>
                  <a:srgbClr val="000000"/>
                </a:solidFill>
                <a:cs typeface="Lucida Sans Unicode" pitchFamily="34" charset="0"/>
              </a:rPr>
              <a:t>Creative Focus Tool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481138" y="2683205"/>
            <a:ext cx="2432613" cy="31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58" tIns="40829" rIns="81658" bIns="40829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>
                <a:solidFill>
                  <a:srgbClr val="000000"/>
                </a:solidFill>
                <a:cs typeface="Lucida Sans Unicode" pitchFamily="34" charset="0"/>
              </a:rPr>
              <a:t> Idea Generating Tools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7404403" y="3380279"/>
            <a:ext cx="1991186" cy="31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0829" rIns="81658" bIns="40829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>
                <a:solidFill>
                  <a:srgbClr val="000000"/>
                </a:solidFill>
                <a:cs typeface="Lucida Sans Unicode" pitchFamily="34" charset="0"/>
              </a:rPr>
              <a:t>Idea Treatment Tool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116285" y="5177745"/>
            <a:ext cx="2234130" cy="31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58" tIns="40829" rIns="81658" bIns="40829"/>
          <a:lstStyle>
            <a:lvl1pPr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07988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nb-NO" sz="1600">
                <a:solidFill>
                  <a:srgbClr val="000000"/>
                </a:solidFill>
                <a:cs typeface="Lucida Sans Unicode" pitchFamily="34" charset="0"/>
              </a:rPr>
              <a:t>Idea Assessment Tool 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auto">
          <a:xfrm>
            <a:off x="2178731" y="1833695"/>
            <a:ext cx="1306815" cy="979715"/>
          </a:xfrm>
          <a:prstGeom prst="roundRect">
            <a:avLst>
              <a:gd name="adj" fmla="val 17625"/>
            </a:avLst>
          </a:prstGeom>
          <a:solidFill>
            <a:srgbClr val="FF3366">
              <a:alpha val="5098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800"/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>
            <a:off x="3093342" y="2649859"/>
            <a:ext cx="1437021" cy="979715"/>
          </a:xfrm>
          <a:prstGeom prst="roundRect">
            <a:avLst>
              <a:gd name="adj" fmla="val 17625"/>
            </a:avLst>
          </a:prstGeom>
          <a:solidFill>
            <a:srgbClr val="FF3366">
              <a:alpha val="5098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800"/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>
            <a:off x="4463672" y="3400922"/>
            <a:ext cx="2940731" cy="1600570"/>
          </a:xfrm>
          <a:prstGeom prst="roundRect">
            <a:avLst>
              <a:gd name="adj" fmla="val 17625"/>
            </a:avLst>
          </a:prstGeom>
          <a:solidFill>
            <a:srgbClr val="FF3366">
              <a:alpha val="5098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800"/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>
            <a:off x="7339299" y="4544186"/>
            <a:ext cx="1437021" cy="979714"/>
          </a:xfrm>
          <a:prstGeom prst="roundRect">
            <a:avLst>
              <a:gd name="adj" fmla="val 17625"/>
            </a:avLst>
          </a:prstGeom>
          <a:solidFill>
            <a:srgbClr val="FF3366">
              <a:alpha val="5098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800"/>
          </a:p>
        </p:txBody>
      </p:sp>
    </p:spTree>
    <p:extLst>
      <p:ext uri="{BB962C8B-B14F-4D97-AF65-F5344CB8AC3E}">
        <p14:creationId xmlns:p14="http://schemas.microsoft.com/office/powerpoint/2010/main" val="2938391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 animBg="1"/>
      <p:bldP spid="40980" grpId="0" animBg="1"/>
      <p:bldP spid="40981" grpId="0" animBg="1"/>
      <p:bldP spid="409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680139" y="-411257"/>
            <a:ext cx="1143265" cy="8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800"/>
          </a:p>
        </p:txBody>
      </p:sp>
      <p:sp>
        <p:nvSpPr>
          <p:cNvPr id="19459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832575" y="-258822"/>
            <a:ext cx="1143265" cy="8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800"/>
          </a:p>
        </p:txBody>
      </p:sp>
      <p:sp>
        <p:nvSpPr>
          <p:cNvPr id="19460" name="AutoShape 7" descr="data:image/jpeg;base64,/9j/4AAQSkZJRgABAQAAAQABAAD/2wCEAAkGBwgHBgkIBwgKCgkLDRYPDQwMDRsUFRAWIB0iIiAdHx8kKDQsJCYxJx8fLT0tMTU3Ojo6Iys/RD84QzQ5OjcBCgoKDQwNGg8PGjclHyU3Nzc3Nzc3Nzc3Nzc3Nzc3Nzc3Nzc3Nzc3Nzc3Nzc3Nzc3Nzc3Nzc3Nzc3Nzc3Nzc3N//AABEIAFoAcwMBIgACEQEDEQH/xAAcAAEAAgIDAQAAAAAAAAAAAAAABQYDBAECBwj/xAA0EAABBAECBAIIBQUBAAAAAAABAAIDBBEFMRIhQVEGYRMiYnGBkaHRBzJCUvEWI5Ki8BT/xAAUAQEAAAAAAAAAAAAAAAAAAAAA/8QAFBEBAAAAAAAAAAAAAAAAAAAAAP/aAAwDAQACEQMRAD8A9xREQEREBEWC5ZZUrvmeMhuwHU9kC3bhpx+kndgE4GBklcVLle4wuryteBuBuPeFTdY1Oe4/heeFo/K1uwURXtWqdpk8Lyx7f1DqOzh1CD1FFHaNqsepQnkGTsA9JH28x3CkUBERAREQEREBERAREQFDeJpMV4o/3Pz8v5Uyq34lkzajZ0ZHn5/wggpMF6OgD28gurfWkz0C24h1QalSWWnZY+F3DIz8hOx9k+RV5067HerCZg4Ts5h3Y7qFRNWlirQPlmc1kbRlznHAHxUH4U/EzS3eIY9OjdKRKfR+mLQGSHoB1z25c9uoKD2FF1Y5r2hzCC0jII2IXZAREQEREBERAREQFT9dlDr9g/tIaPgFcDy3VFnJsWXHficXH4lBjgjP3Uvp2nvsHOzBuVk0vTDLhzwRGNz3VhjY2NoaxoaBsAg85/GLwrY1LwdM/SgTLVImkhAyZmN3x5jfzwfJfNbHujc17HFrmkFrmnBB6EFfbZXkWtfhvotDXpblOsA2R5lbGclsZJyQBsOe3ZBavws12zrPhiq/UI3R2Q3B4hjix1x0B3HvIHIBXRefaGTQkaIuWMYHRX2CVs0LJGHLXjIQZEREBERAREQERRtzVAxsgq8D/RjMkz3cMUQ7lyDPqlmOrSlfJI1hLCG56nHIBV/w9WF0vlcOEMdhzTuDjZQU2sXNanP9ORi0clr9ZuMIrR8+YhZyMh7EYb5lb+i6XqOjh0sFi3efM4mxYmOXP6jAHJrRzwByGT3QXYcEbAOTWjZYJb0MexLj5KuS3rRJ4uHPtEkrVfdsZ58HyP3QTtjUZX5DDwDyUdMDKCXcz3K0Rand1Z/ifuuwszjfgx7ig4EPBJxDorDoM+Q+uTt67Pcd/rz+KhQ8SM4tj1C5pXW1tWpRB3ryyFhb7PCcn58KC4IiICIiAsNuzFUgdNO/hY3GT7zgfUrMtTVaEGqadYo2gTDPGWP4TgjPUHoRuD3QVvXfEsTLB0+GOW7dwCdPqu5tB2M0m0Y8tz0BWjX0Kzrj2O8QOjtsYQWadXBbTh7cQ3lcO7uXZoXbTvDOr6VXhp04qL4mZMsr3uaZndXEAbnc891ZqlfU2tDZpq7AP0xN5IM9ehHC0GTDiBgNAw1vuC2C4LqIZCPXlJ+CyCIDqgwTxxTNxLEx49oZURb0WrJkxGSF3snI+RU+Ywsb4AUFJsaPqlWB3/k1ITSDYWImuH+oafqVHuOsPPC21RD+rXQOyPk5X2WoSNlDapobLbf7kTXEHIJbnCCoSN1ySUwTX60UDuTjSgf6Z3ZrS4kN94BPbutuhoXiClZddrUmw1myMc+J7uOew1pyckk4zzwBzH0HL9EFa2yU2LtaVhyw+me6PPkCeX/c1b9P1cxxtZqEjDy5S5/N9/gglaFyK9VjsQEljx13B6g+a2Fp6Yxojlla3hbPKZA3tkAfXGfitxAREQEREBERAREQEREBcYBXKIMUteKZhZIwOaeh5ha8WlUon8bIGh3fdbqIOrGNYMNGAuyIgIiIP//Z"/>
          <p:cNvSpPr>
            <a:spLocks noChangeAspect="1" noChangeArrowheads="1"/>
          </p:cNvSpPr>
          <p:nvPr/>
        </p:nvSpPr>
        <p:spPr bwMode="auto">
          <a:xfrm>
            <a:off x="1680140" y="-411257"/>
            <a:ext cx="1095629" cy="8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800"/>
          </a:p>
        </p:txBody>
      </p:sp>
      <p:pic>
        <p:nvPicPr>
          <p:cNvPr id="1034" name="Picture 10" descr="C:\Users\selom\AppData\Local\Microsoft\Windows\Temporary Internet Files\Content.IE5\ONEHWZQ9\MC9004338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01" y="3015361"/>
            <a:ext cx="1319518" cy="13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selom\AppData\Local\Microsoft\Windows\Temporary Internet Files\Content.IE5\ONEHWZQ9\MC90043261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55" y="2775593"/>
            <a:ext cx="1829223" cy="18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selom\AppData\Local\Microsoft\Windows\Temporary Internet Files\Content.IE5\PY15V6GF\MC90043164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39" y="2785120"/>
            <a:ext cx="1714897" cy="17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C:\Users\selom\AppData\Local\Microsoft\Windows\Temporary Internet Files\Content.IE5\I92AJT3Q\MC9004419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29" y="2785120"/>
            <a:ext cx="1225834" cy="18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65139" y="4878846"/>
            <a:ext cx="8640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E00"/>
              </a:buClr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800" dirty="0"/>
              <a:t>(Fokus)               (</a:t>
            </a:r>
            <a:r>
              <a:rPr lang="nb-NO" altLang="nb-NO" sz="1800" dirty="0" err="1"/>
              <a:t>Idegenerering</a:t>
            </a:r>
            <a:r>
              <a:rPr lang="nb-NO" altLang="nb-NO" sz="1800" dirty="0"/>
              <a:t>)          (Ideevaluering)              (Valg/beslutning)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b-NO" altLang="nb-NO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800" dirty="0"/>
              <a:t>MÅL                   ALTERNATIVE     BESLUTNINGSGRUNNLAG         GÅ/IKKE GÅ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800" dirty="0"/>
              <a:t>                           LØSNINGER</a:t>
            </a:r>
          </a:p>
        </p:txBody>
      </p:sp>
      <p:sp>
        <p:nvSpPr>
          <p:cNvPr id="19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INNOVASJONSPROSESS - </a:t>
            </a:r>
            <a:r>
              <a:rPr lang="en-US" altLang="nb-NO" dirty="0" err="1"/>
              <a:t>definert</a:t>
            </a:r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0645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selom\AppData\Local\Microsoft\Windows\Temporary Internet Files\Content.IE5\PY15V6GF\MC90043164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11" y="-79496"/>
            <a:ext cx="1714897" cy="17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3171" y="777953"/>
            <a:ext cx="8425851" cy="523281"/>
          </a:xfrm>
        </p:spPr>
        <p:txBody>
          <a:bodyPr/>
          <a:lstStyle/>
          <a:p>
            <a:r>
              <a:rPr lang="en-US" dirty="0"/>
              <a:t>FOKUS – FASEN 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5E02C43B-5AC0-47D8-A1EB-720BE7793C37}"/>
              </a:ext>
            </a:extLst>
          </p:cNvPr>
          <p:cNvSpPr/>
          <p:nvPr/>
        </p:nvSpPr>
        <p:spPr>
          <a:xfrm>
            <a:off x="1580422" y="1773610"/>
            <a:ext cx="5021221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Hvilket tema skal vi jobbe med?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er vårt </a:t>
            </a:r>
            <a:r>
              <a:rPr lang="nb-NO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mål</a:t>
            </a:r>
            <a:r>
              <a:rPr lang="nb-NO" dirty="0"/>
              <a:t> med det?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6479D38D-C32C-4700-9CDC-616D1AC3E0C5}"/>
              </a:ext>
            </a:extLst>
          </p:cNvPr>
          <p:cNvSpPr/>
          <p:nvPr/>
        </p:nvSpPr>
        <p:spPr>
          <a:xfrm>
            <a:off x="1561083" y="3304091"/>
            <a:ext cx="5040560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Beslutningstaker(e)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Operativ leder (PGL/AL/Innkjøp?)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Innovasjonsleder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9F53195B-D1F7-4956-B993-0F381A7052F9}"/>
              </a:ext>
            </a:extLst>
          </p:cNvPr>
          <p:cNvSpPr/>
          <p:nvPr/>
        </p:nvSpPr>
        <p:spPr>
          <a:xfrm>
            <a:off x="1538005" y="4888267"/>
            <a:ext cx="5063638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1-2 timer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Integrert i planarbeid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90BF033F-CAE1-4EBF-8E24-8913BAB650C8}"/>
              </a:ext>
            </a:extLst>
          </p:cNvPr>
          <p:cNvSpPr/>
          <p:nvPr/>
        </p:nvSpPr>
        <p:spPr>
          <a:xfrm>
            <a:off x="7609756" y="2677844"/>
            <a:ext cx="4248472" cy="36322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Fokusområde hentes fra BIM modell</a:t>
            </a:r>
          </a:p>
          <a:p>
            <a:pPr marL="887220" lvl="1" indent="-342900">
              <a:buFont typeface="Arial" panose="020B0604020202020204" pitchFamily="34" charset="0"/>
              <a:buChar char="•"/>
            </a:pPr>
            <a:r>
              <a:rPr lang="nb-NO" dirty="0" err="1"/>
              <a:t>Solibri</a:t>
            </a:r>
            <a:r>
              <a:rPr lang="nb-NO" dirty="0"/>
              <a:t> (prosjektering)</a:t>
            </a:r>
          </a:p>
          <a:p>
            <a:pPr marL="887220" lvl="1" indent="-342900">
              <a:buFont typeface="Arial" panose="020B0604020202020204" pitchFamily="34" charset="0"/>
              <a:buChar char="•"/>
            </a:pPr>
            <a:r>
              <a:rPr lang="nb-NO" dirty="0" err="1"/>
              <a:t>Synchro</a:t>
            </a:r>
            <a:r>
              <a:rPr lang="nb-NO" dirty="0"/>
              <a:t> (fremdrift)</a:t>
            </a:r>
          </a:p>
          <a:p>
            <a:pPr marL="887220" lvl="1" indent="-342900">
              <a:buFont typeface="Arial" panose="020B0604020202020204" pitchFamily="34" charset="0"/>
              <a:buChar char="•"/>
            </a:pPr>
            <a:r>
              <a:rPr lang="nb-NO" dirty="0"/>
              <a:t>Touchplan (LPS)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Ambisjonsnivå kobles hva som er teknisk mulig</a:t>
            </a:r>
            <a:endParaRPr lang="nb-NO" sz="2000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8016A61-F6DF-4B7D-B8D0-A02C3F93F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3560257"/>
            <a:ext cx="909514" cy="909514"/>
          </a:xfrm>
          <a:prstGeom prst="rect">
            <a:avLst/>
          </a:prstGeom>
        </p:spPr>
      </p:pic>
      <p:pic>
        <p:nvPicPr>
          <p:cNvPr id="15" name="Bilde 14" descr="Et bilde som inneholder klokke, objekt, vegg, innendørs&#10;&#10;Beskrivelse som er generert med svært høy visshet">
            <a:extLst>
              <a:ext uri="{FF2B5EF4-FFF2-40B4-BE49-F238E27FC236}">
                <a16:creationId xmlns:a16="http://schemas.microsoft.com/office/drawing/2014/main" id="{E146E08B-AE90-40F3-93A1-AC156470D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11089" r="20316" b="15068"/>
          <a:stretch/>
        </p:blipFill>
        <p:spPr>
          <a:xfrm>
            <a:off x="387942" y="4959403"/>
            <a:ext cx="890686" cy="1119020"/>
          </a:xfrm>
          <a:prstGeom prst="rect">
            <a:avLst/>
          </a:prstGeom>
        </p:spPr>
      </p:pic>
      <p:pic>
        <p:nvPicPr>
          <p:cNvPr id="20" name="Bilde 19" descr="Et bilde som inneholder overvåke&#10;&#10;Beskrivelse som er generert med høy visshet">
            <a:extLst>
              <a:ext uri="{FF2B5EF4-FFF2-40B4-BE49-F238E27FC236}">
                <a16:creationId xmlns:a16="http://schemas.microsoft.com/office/drawing/2014/main" id="{25D841D7-AF68-4B1D-B0CC-1A9950A73D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9" t="1" r="-3853" b="1851"/>
          <a:stretch/>
        </p:blipFill>
        <p:spPr>
          <a:xfrm>
            <a:off x="237607" y="1955538"/>
            <a:ext cx="1041021" cy="906602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01DFB3AB-A3EB-415B-8577-A5F5EDE8CA78}"/>
              </a:ext>
            </a:extLst>
          </p:cNvPr>
          <p:cNvSpPr txBox="1"/>
          <p:nvPr/>
        </p:nvSpPr>
        <p:spPr>
          <a:xfrm>
            <a:off x="2359392" y="6954160"/>
            <a:ext cx="3594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6" tooltip="https://af.wikipedia.org/wiki/Elektroniese_dokument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7" tooltip="https://creativecommons.org/licenses/by-sa/3.0/"/>
              </a:rPr>
              <a:t>CC BY-SA</a:t>
            </a:r>
            <a:endParaRPr lang="nb-NO" sz="90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00591CE-BB3B-45DA-AD76-BEBF30F83FB4}"/>
              </a:ext>
            </a:extLst>
          </p:cNvPr>
          <p:cNvSpPr txBox="1"/>
          <p:nvPr/>
        </p:nvSpPr>
        <p:spPr>
          <a:xfrm>
            <a:off x="8300426" y="2053646"/>
            <a:ext cx="2867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DIGITALLY YOURS</a:t>
            </a:r>
          </a:p>
        </p:txBody>
      </p:sp>
    </p:spTree>
    <p:extLst>
      <p:ext uri="{BB962C8B-B14F-4D97-AF65-F5344CB8AC3E}">
        <p14:creationId xmlns:p14="http://schemas.microsoft.com/office/powerpoint/2010/main" val="17041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680139" y="-411257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832575" y="-258822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data:image/jpeg;base64,/9j/4AAQSkZJRgABAQAAAQABAAD/2wCEAAkGBwgHBgkIBwgKCgkLDRYPDQwMDRsUFRAWIB0iIiAdHx8kKDQsJCYxJx8fLT0tMTU3Ojo6Iys/RD84QzQ5OjcBCgoKDQwNGg8PGjclHyU3Nzc3Nzc3Nzc3Nzc3Nzc3Nzc3Nzc3Nzc3Nzc3Nzc3Nzc3Nzc3Nzc3Nzc3Nzc3Nzc3N//AABEIAFoAcwMBIgACEQEDEQH/xAAcAAEAAgIDAQAAAAAAAAAAAAAABQYDBAECBwj/xAA0EAABBAECBAIIBQUBAAAAAAABAAIDBBEFMRIhQVEGYRMiYnGBkaHRBzJCUvEWI5Ki8BT/xAAUAQEAAAAAAAAAAAAAAAAAAAAA/8QAFBEBAAAAAAAAAAAAAAAAAAAAAP/aAAwDAQACEQMRAD8A9xREQEREBEWC5ZZUrvmeMhuwHU9kC3bhpx+kndgE4GBklcVLle4wuryteBuBuPeFTdY1Oe4/heeFo/K1uwURXtWqdpk8Lyx7f1DqOzh1CD1FFHaNqsepQnkGTsA9JH28x3CkUBERAREQEREBERAREQFDeJpMV4o/3Pz8v5Uyq34lkzajZ0ZHn5/wggpMF6OgD28gurfWkz0C24h1QalSWWnZY+F3DIz8hOx9k+RV5067HerCZg4Ts5h3Y7qFRNWlirQPlmc1kbRlznHAHxUH4U/EzS3eIY9OjdKRKfR+mLQGSHoB1z25c9uoKD2FF1Y5r2hzCC0jII2IXZAREQEREBERAREQFT9dlDr9g/tIaPgFcDy3VFnJsWXHficXH4lBjgjP3Uvp2nvsHOzBuVk0vTDLhzwRGNz3VhjY2NoaxoaBsAg85/GLwrY1LwdM/SgTLVImkhAyZmN3x5jfzwfJfNbHujc17HFrmkFrmnBB6EFfbZXkWtfhvotDXpblOsA2R5lbGclsZJyQBsOe3ZBavws12zrPhiq/UI3R2Q3B4hjix1x0B3HvIHIBXRefaGTQkaIuWMYHRX2CVs0LJGHLXjIQZEREBERAREQERRtzVAxsgq8D/RjMkz3cMUQ7lyDPqlmOrSlfJI1hLCG56nHIBV/w9WF0vlcOEMdhzTuDjZQU2sXNanP9ORi0clr9ZuMIrR8+YhZyMh7EYb5lb+i6XqOjh0sFi3efM4mxYmOXP6jAHJrRzwByGT3QXYcEbAOTWjZYJb0MexLj5KuS3rRJ4uHPtEkrVfdsZ58HyP3QTtjUZX5DDwDyUdMDKCXcz3K0Rand1Z/ifuuwszjfgx7ig4EPBJxDorDoM+Q+uTt67Pcd/rz+KhQ8SM4tj1C5pXW1tWpRB3ryyFhb7PCcn58KC4IiICIiAsNuzFUgdNO/hY3GT7zgfUrMtTVaEGqadYo2gTDPGWP4TgjPUHoRuD3QVvXfEsTLB0+GOW7dwCdPqu5tB2M0m0Y8tz0BWjX0Kzrj2O8QOjtsYQWadXBbTh7cQ3lcO7uXZoXbTvDOr6VXhp04qL4mZMsr3uaZndXEAbnc891ZqlfU2tDZpq7AP0xN5IM9ehHC0GTDiBgNAw1vuC2C4LqIZCPXlJ+CyCIDqgwTxxTNxLEx49oZURb0WrJkxGSF3snI+RU+Ywsb4AUFJsaPqlWB3/k1ITSDYWImuH+oafqVHuOsPPC21RD+rXQOyPk5X2WoSNlDapobLbf7kTXEHIJbnCCoSN1ySUwTX60UDuTjSgf6Z3ZrS4kN94BPbutuhoXiClZddrUmw1myMc+J7uOew1pyckk4zzwBzH0HL9EFa2yU2LtaVhyw+me6PPkCeX/c1b9P1cxxtZqEjDy5S5/N9/gglaFyK9VjsQEljx13B6g+a2Fp6Yxojlla3hbPKZA3tkAfXGfitxAREQEREBERAREQEREBcYBXKIMUteKZhZIwOaeh5ha8WlUon8bIGh3fdbqIOrGNYMNGAuyIgIiIP//Z"/>
          <p:cNvSpPr>
            <a:spLocks noChangeAspect="1" noChangeArrowheads="1"/>
          </p:cNvSpPr>
          <p:nvPr/>
        </p:nvSpPr>
        <p:spPr bwMode="auto">
          <a:xfrm>
            <a:off x="1680140" y="-411257"/>
            <a:ext cx="1095629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selom\AppData\Local\Microsoft\Windows\Temporary Internet Files\Content.IE5\PY15V6GF\MC90043164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75" y="133264"/>
            <a:ext cx="1714897" cy="17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Eksempler</a:t>
            </a:r>
            <a:r>
              <a:rPr lang="en-US" dirty="0"/>
              <a:t> FOKUSOMRÅDER 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6E1ADC0D-CDDF-4471-A34D-5BD9BF39D248}"/>
              </a:ext>
            </a:extLst>
          </p:cNvPr>
          <p:cNvGrpSpPr/>
          <p:nvPr/>
        </p:nvGrpSpPr>
        <p:grpSpPr>
          <a:xfrm>
            <a:off x="4278017" y="4008805"/>
            <a:ext cx="3639138" cy="2221929"/>
            <a:chOff x="4278017" y="4008805"/>
            <a:chExt cx="3639138" cy="2221929"/>
          </a:xfrm>
        </p:grpSpPr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B8EAF252-50F3-4213-AC72-19A5A1A4C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37849">
              <a:off x="4871510" y="4008805"/>
              <a:ext cx="2452153" cy="1808298"/>
            </a:xfrm>
            <a:prstGeom prst="rect">
              <a:avLst/>
            </a:prstGeom>
          </p:spPr>
        </p:pic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1876AD2A-E99C-403F-8389-417AF03C713D}"/>
                </a:ext>
              </a:extLst>
            </p:cNvPr>
            <p:cNvSpPr txBox="1"/>
            <p:nvPr/>
          </p:nvSpPr>
          <p:spPr>
            <a:xfrm rot="362401">
              <a:off x="4278017" y="5799847"/>
              <a:ext cx="36391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Fundamentering </a:t>
              </a:r>
              <a:r>
                <a:rPr lang="nb-NO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B2</a:t>
              </a:r>
              <a:r>
                <a:rPr lang="nb-NO" dirty="0"/>
                <a:t> og </a:t>
              </a:r>
              <a:r>
                <a:rPr lang="nb-NO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B6a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44FF6532-81F1-4581-BF76-FB84083E5FE5}"/>
              </a:ext>
            </a:extLst>
          </p:cNvPr>
          <p:cNvGrpSpPr/>
          <p:nvPr/>
        </p:nvGrpSpPr>
        <p:grpSpPr>
          <a:xfrm>
            <a:off x="8296868" y="1210534"/>
            <a:ext cx="3561360" cy="3356292"/>
            <a:chOff x="8296868" y="1210534"/>
            <a:chExt cx="3561360" cy="3356292"/>
          </a:xfrm>
        </p:grpSpPr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8DAB85F6-B68F-4BEB-990C-C1EE19C3F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276"/>
            <a:stretch/>
          </p:blipFill>
          <p:spPr>
            <a:xfrm>
              <a:off x="9319236" y="1210534"/>
              <a:ext cx="2161424" cy="2194375"/>
            </a:xfrm>
            <a:prstGeom prst="rect">
              <a:avLst/>
            </a:prstGeom>
          </p:spPr>
        </p:pic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33936C11-B840-44E7-B894-1AA946BE0E09}"/>
                </a:ext>
              </a:extLst>
            </p:cNvPr>
            <p:cNvSpPr txBox="1"/>
            <p:nvPr/>
          </p:nvSpPr>
          <p:spPr>
            <a:xfrm>
              <a:off x="8296868" y="2781722"/>
              <a:ext cx="3561360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B6a</a:t>
              </a:r>
            </a:p>
            <a:p>
              <a:r>
                <a:rPr lang="nb-NO" dirty="0"/>
                <a:t>Råbygg – </a:t>
              </a:r>
              <a:r>
                <a:rPr lang="nb-NO" dirty="0" err="1"/>
                <a:t>bæresyst</a:t>
              </a:r>
              <a:r>
                <a:rPr lang="nb-NO" dirty="0"/>
                <a:t>.</a:t>
              </a:r>
            </a:p>
            <a:p>
              <a:r>
                <a:rPr lang="nb-NO" dirty="0"/>
                <a:t>Toppetasje og takløsninger</a:t>
              </a:r>
            </a:p>
            <a:p>
              <a:r>
                <a:rPr lang="nb-NO" dirty="0"/>
                <a:t>Ventilasjon-system</a:t>
              </a:r>
            </a:p>
            <a:p>
              <a:r>
                <a:rPr lang="nb-NO" dirty="0"/>
                <a:t>Balkonger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9E6AF167-436A-4868-BD8B-699344D9DF26}"/>
              </a:ext>
            </a:extLst>
          </p:cNvPr>
          <p:cNvGrpSpPr/>
          <p:nvPr/>
        </p:nvGrpSpPr>
        <p:grpSpPr>
          <a:xfrm>
            <a:off x="448013" y="4282153"/>
            <a:ext cx="2922670" cy="2114643"/>
            <a:chOff x="448013" y="4282153"/>
            <a:chExt cx="2922670" cy="2114643"/>
          </a:xfrm>
        </p:grpSpPr>
        <p:sp>
          <p:nvSpPr>
            <p:cNvPr id="6" name="TextBox 5"/>
            <p:cNvSpPr txBox="1"/>
            <p:nvPr/>
          </p:nvSpPr>
          <p:spPr>
            <a:xfrm rot="20943718">
              <a:off x="448013" y="4282153"/>
              <a:ext cx="26340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99% </a:t>
              </a:r>
              <a:r>
                <a:rPr lang="en-US" dirty="0" err="1"/>
                <a:t>sorteringsgrad</a:t>
              </a:r>
              <a:endParaRPr lang="en-US" dirty="0"/>
            </a:p>
          </p:txBody>
        </p:sp>
        <p:pic>
          <p:nvPicPr>
            <p:cNvPr id="11" name="Bilde 10" descr="Et bilde som inneholder kopp&#10;&#10;Beskrivelse som er generert med høy visshet">
              <a:extLst>
                <a:ext uri="{FF2B5EF4-FFF2-40B4-BE49-F238E27FC236}">
                  <a16:creationId xmlns:a16="http://schemas.microsoft.com/office/drawing/2014/main" id="{F547BC1D-AF96-4E6C-9A1F-D1698CA4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20845771">
              <a:off x="679601" y="4770934"/>
              <a:ext cx="2691082" cy="1625862"/>
            </a:xfrm>
            <a:prstGeom prst="rect">
              <a:avLst/>
            </a:prstGeom>
          </p:spPr>
        </p:pic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FFFD44A-EAE6-490C-9B64-B4FFF0F936BC}"/>
              </a:ext>
            </a:extLst>
          </p:cNvPr>
          <p:cNvGrpSpPr/>
          <p:nvPr/>
        </p:nvGrpSpPr>
        <p:grpSpPr>
          <a:xfrm>
            <a:off x="486245" y="1986610"/>
            <a:ext cx="3675763" cy="1461353"/>
            <a:chOff x="486245" y="1986610"/>
            <a:chExt cx="3675763" cy="1461353"/>
          </a:xfrm>
        </p:grpSpPr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5FBA120C-C97F-449B-A8B8-784810C55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95932">
              <a:off x="1394021" y="1078834"/>
              <a:ext cx="1436549" cy="3252102"/>
            </a:xfrm>
            <a:prstGeom prst="rect">
              <a:avLst/>
            </a:prstGeom>
          </p:spPr>
        </p:pic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12C269E2-E19B-4C5A-A82B-C802893F9ACB}"/>
                </a:ext>
              </a:extLst>
            </p:cNvPr>
            <p:cNvSpPr txBox="1"/>
            <p:nvPr/>
          </p:nvSpPr>
          <p:spPr>
            <a:xfrm rot="20140636">
              <a:off x="1984809" y="3017076"/>
              <a:ext cx="21771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anleggslogistikk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546FBB9-3241-4B63-8CE9-51AE4C8D6672}"/>
              </a:ext>
            </a:extLst>
          </p:cNvPr>
          <p:cNvGrpSpPr/>
          <p:nvPr/>
        </p:nvGrpSpPr>
        <p:grpSpPr>
          <a:xfrm>
            <a:off x="4558091" y="1328298"/>
            <a:ext cx="2523651" cy="2076611"/>
            <a:chOff x="4558091" y="1328298"/>
            <a:chExt cx="2523651" cy="2076611"/>
          </a:xfrm>
        </p:grpSpPr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C0E83216-0BF3-4785-A571-5C0E6FE7197E}"/>
                </a:ext>
              </a:extLst>
            </p:cNvPr>
            <p:cNvSpPr txBox="1"/>
            <p:nvPr/>
          </p:nvSpPr>
          <p:spPr>
            <a:xfrm>
              <a:off x="4730516" y="2974022"/>
              <a:ext cx="2178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kundetilfredshet</a:t>
              </a:r>
            </a:p>
          </p:txBody>
        </p:sp>
        <p:pic>
          <p:nvPicPr>
            <p:cNvPr id="22" name="Bilde 21">
              <a:extLst>
                <a:ext uri="{FF2B5EF4-FFF2-40B4-BE49-F238E27FC236}">
                  <a16:creationId xmlns:a16="http://schemas.microsoft.com/office/drawing/2014/main" id="{E23618CD-5C53-47F3-8565-1D28C2420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091" y="1328298"/>
              <a:ext cx="2523651" cy="1683275"/>
            </a:xfrm>
            <a:prstGeom prst="rect">
              <a:avLst/>
            </a:prstGeom>
          </p:spPr>
        </p:pic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E939C133-045E-4301-9A4B-C46CA35523A3}"/>
              </a:ext>
            </a:extLst>
          </p:cNvPr>
          <p:cNvGrpSpPr/>
          <p:nvPr/>
        </p:nvGrpSpPr>
        <p:grpSpPr>
          <a:xfrm>
            <a:off x="9193931" y="4725938"/>
            <a:ext cx="2021707" cy="1846818"/>
            <a:chOff x="9193931" y="4725938"/>
            <a:chExt cx="2021707" cy="1846818"/>
          </a:xfrm>
        </p:grpSpPr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CE917234-152D-4B80-93D2-D61535CD6FB1}"/>
                </a:ext>
              </a:extLst>
            </p:cNvPr>
            <p:cNvSpPr txBox="1"/>
            <p:nvPr/>
          </p:nvSpPr>
          <p:spPr>
            <a:xfrm>
              <a:off x="9193931" y="6141869"/>
              <a:ext cx="20217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innkjøpstrategi</a:t>
              </a:r>
            </a:p>
          </p:txBody>
        </p:sp>
        <p:sp>
          <p:nvSpPr>
            <p:cNvPr id="18" name="Hjerte 17">
              <a:extLst>
                <a:ext uri="{FF2B5EF4-FFF2-40B4-BE49-F238E27FC236}">
                  <a16:creationId xmlns:a16="http://schemas.microsoft.com/office/drawing/2014/main" id="{76564EFF-3BB4-4A38-9353-7261B4CA1600}"/>
                </a:ext>
              </a:extLst>
            </p:cNvPr>
            <p:cNvSpPr/>
            <p:nvPr/>
          </p:nvSpPr>
          <p:spPr>
            <a:xfrm>
              <a:off x="9193931" y="4725938"/>
              <a:ext cx="1897693" cy="1355697"/>
            </a:xfrm>
            <a:prstGeom prst="hear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000" dirty="0"/>
                <a:t>AF + UE </a:t>
              </a:r>
              <a:r>
                <a:rPr lang="nb-NO" dirty="0"/>
                <a:t>= SANT!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0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139" y="186310"/>
            <a:ext cx="8037142" cy="793461"/>
          </a:xfrm>
        </p:spPr>
        <p:txBody>
          <a:bodyPr>
            <a:normAutofit/>
          </a:bodyPr>
          <a:lstStyle/>
          <a:p>
            <a:r>
              <a:rPr lang="nb-NO" sz="3601" dirty="0"/>
              <a:t>Sebastiano Lombardo</a:t>
            </a:r>
            <a:endParaRPr lang="en-GB" sz="360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131" y="1136731"/>
            <a:ext cx="7469329" cy="4039535"/>
          </a:xfrm>
        </p:spPr>
        <p:txBody>
          <a:bodyPr>
            <a:normAutofit fontScale="85000" lnSpcReduction="20000"/>
          </a:bodyPr>
          <a:lstStyle/>
          <a:p>
            <a:r>
              <a:rPr lang="nb-NO" sz="2400" b="1" dirty="0">
                <a:solidFill>
                  <a:srgbClr val="51656E"/>
                </a:solidFill>
              </a:rPr>
              <a:t>Innovasjonsleder - AF Gruppen Norge AS</a:t>
            </a:r>
          </a:p>
          <a:p>
            <a:r>
              <a:rPr lang="nb-NO" sz="2400" dirty="0"/>
              <a:t>NTNU</a:t>
            </a:r>
          </a:p>
          <a:p>
            <a:pPr lvl="1"/>
            <a:r>
              <a:rPr lang="nb-NO" dirty="0"/>
              <a:t>Sivilingeniør (1997)</a:t>
            </a:r>
          </a:p>
          <a:p>
            <a:r>
              <a:rPr lang="nb-NO" sz="2400" dirty="0"/>
              <a:t>BI Norwegian Business School </a:t>
            </a:r>
          </a:p>
          <a:p>
            <a:pPr lvl="1"/>
            <a:r>
              <a:rPr lang="nb-NO" dirty="0"/>
              <a:t>Master </a:t>
            </a:r>
            <a:r>
              <a:rPr lang="nb-NO" dirty="0" err="1"/>
              <a:t>of</a:t>
            </a:r>
            <a:r>
              <a:rPr lang="nb-NO" dirty="0"/>
              <a:t> Management (2006)</a:t>
            </a:r>
          </a:p>
          <a:p>
            <a:pPr lvl="1"/>
            <a:r>
              <a:rPr lang="nb-NO" dirty="0" err="1"/>
              <a:t>PhD</a:t>
            </a:r>
            <a:r>
              <a:rPr lang="nb-NO" dirty="0"/>
              <a:t> i strategisk ledelse (2014)</a:t>
            </a:r>
          </a:p>
          <a:p>
            <a:pPr lvl="1"/>
            <a:endParaRPr lang="nb-NO" sz="1800" dirty="0"/>
          </a:p>
          <a:p>
            <a:r>
              <a:rPr lang="nb-NO" dirty="0" err="1"/>
              <a:t>Certified</a:t>
            </a:r>
            <a:r>
              <a:rPr lang="nb-NO" dirty="0"/>
              <a:t> </a:t>
            </a:r>
            <a:r>
              <a:rPr lang="nb-NO" dirty="0" err="1"/>
              <a:t>E.deBono</a:t>
            </a:r>
            <a:r>
              <a:rPr lang="nb-NO" dirty="0"/>
              <a:t> </a:t>
            </a:r>
            <a:r>
              <a:rPr lang="nb-NO" dirty="0" err="1"/>
              <a:t>instructor</a:t>
            </a:r>
            <a:endParaRPr lang="nb-NO" dirty="0"/>
          </a:p>
          <a:p>
            <a:endParaRPr lang="nb-NO" dirty="0"/>
          </a:p>
          <a:p>
            <a:r>
              <a:rPr lang="nb-NO" dirty="0"/>
              <a:t>20 års erfaring: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29" y="5235875"/>
            <a:ext cx="1368041" cy="81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47" y="5920512"/>
            <a:ext cx="1610964" cy="33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848" y="5135366"/>
            <a:ext cx="1774874" cy="51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40" y="5086361"/>
            <a:ext cx="1142479" cy="112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22" y="5158386"/>
            <a:ext cx="1957722" cy="48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 descr="Et bilde som inneholder vegg, innendørs, gul, person&#10;&#10;Beskrivelse som er generert med svært høy visshet">
            <a:extLst>
              <a:ext uri="{FF2B5EF4-FFF2-40B4-BE49-F238E27FC236}">
                <a16:creationId xmlns:a16="http://schemas.microsoft.com/office/drawing/2014/main" id="{856190BE-BB93-44DB-9084-E0CD40B601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8919" y="1200808"/>
            <a:ext cx="4010500" cy="300787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72CBBB4-D2F8-4C53-8087-0A397A3FE9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0" b="23540"/>
          <a:stretch/>
        </p:blipFill>
        <p:spPr>
          <a:xfrm>
            <a:off x="4337752" y="5266813"/>
            <a:ext cx="238125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680139" y="-411257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832575" y="-258822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data:image/jpeg;base64,/9j/4AAQSkZJRgABAQAAAQABAAD/2wCEAAkGBwgHBgkIBwgKCgkLDRYPDQwMDRsUFRAWIB0iIiAdHx8kKDQsJCYxJx8fLT0tMTU3Ojo6Iys/RD84QzQ5OjcBCgoKDQwNGg8PGjclHyU3Nzc3Nzc3Nzc3Nzc3Nzc3Nzc3Nzc3Nzc3Nzc3Nzc3Nzc3Nzc3Nzc3Nzc3Nzc3Nzc3N//AABEIAFoAcwMBIgACEQEDEQH/xAAcAAEAAgIDAQAAAAAAAAAAAAAABQYDBAECBwj/xAA0EAABBAECBAIIBQUBAAAAAAABAAIDBBEFMRIhQVEGYRMiYnGBkaHRBzJCUvEWI5Ki8BT/xAAUAQEAAAAAAAAAAAAAAAAAAAAA/8QAFBEBAAAAAAAAAAAAAAAAAAAAAP/aAAwDAQACEQMRAD8A9xREQEREBEWC5ZZUrvmeMhuwHU9kC3bhpx+kndgE4GBklcVLle4wuryteBuBuPeFTdY1Oe4/heeFo/K1uwURXtWqdpk8Lyx7f1DqOzh1CD1FFHaNqsepQnkGTsA9JH28x3CkUBERAREQEREBERAREQFDeJpMV4o/3Pz8v5Uyq34lkzajZ0ZHn5/wggpMF6OgD28gurfWkz0C24h1QalSWWnZY+F3DIz8hOx9k+RV5067HerCZg4Ts5h3Y7qFRNWlirQPlmc1kbRlznHAHxUH4U/EzS3eIY9OjdKRKfR+mLQGSHoB1z25c9uoKD2FF1Y5r2hzCC0jII2IXZAREQEREBERAREQFT9dlDr9g/tIaPgFcDy3VFnJsWXHficXH4lBjgjP3Uvp2nvsHOzBuVk0vTDLhzwRGNz3VhjY2NoaxoaBsAg85/GLwrY1LwdM/SgTLVImkhAyZmN3x5jfzwfJfNbHujc17HFrmkFrmnBB6EFfbZXkWtfhvotDXpblOsA2R5lbGclsZJyQBsOe3ZBavws12zrPhiq/UI3R2Q3B4hjix1x0B3HvIHIBXRefaGTQkaIuWMYHRX2CVs0LJGHLXjIQZEREBERAREQERRtzVAxsgq8D/RjMkz3cMUQ7lyDPqlmOrSlfJI1hLCG56nHIBV/w9WF0vlcOEMdhzTuDjZQU2sXNanP9ORi0clr9ZuMIrR8+YhZyMh7EYb5lb+i6XqOjh0sFi3efM4mxYmOXP6jAHJrRzwByGT3QXYcEbAOTWjZYJb0MexLj5KuS3rRJ4uHPtEkrVfdsZ58HyP3QTtjUZX5DDwDyUdMDKCXcz3K0Rand1Z/ifuuwszjfgx7ig4EPBJxDorDoM+Q+uTt67Pcd/rz+KhQ8SM4tj1C5pXW1tWpRB3ryyFhb7PCcn58KC4IiICIiAsNuzFUgdNO/hY3GT7zgfUrMtTVaEGqadYo2gTDPGWP4TgjPUHoRuD3QVvXfEsTLB0+GOW7dwCdPqu5tB2M0m0Y8tz0BWjX0Kzrj2O8QOjtsYQWadXBbTh7cQ3lcO7uXZoXbTvDOr6VXhp04qL4mZMsr3uaZndXEAbnc891ZqlfU2tDZpq7AP0xN5IM9ehHC0GTDiBgNAw1vuC2C4LqIZCPXlJ+CyCIDqgwTxxTNxLEx49oZURb0WrJkxGSF3snI+RU+Ywsb4AUFJsaPqlWB3/k1ITSDYWImuH+oafqVHuOsPPC21RD+rXQOyPk5X2WoSNlDapobLbf7kTXEHIJbnCCoSN1ySUwTX60UDuTjSgf6Z3ZrS4kN94BPbutuhoXiClZddrUmw1myMc+J7uOew1pyckk4zzwBzH0HL9EFa2yU2LtaVhyw+me6PPkCeX/c1b9P1cxxtZqEjDy5S5/N9/gglaFyK9VjsQEljx13B6g+a2Fp6Yxojlla3hbPKZA3tkAfXGfitxAREQEREBERAREQEREBcYBXKIMUteKZhZIwOaeh5ha8WlUon8bIGh3fdbqIOrGNYMNGAuyIgIiIP//Z"/>
          <p:cNvSpPr>
            <a:spLocks noChangeAspect="1" noChangeArrowheads="1"/>
          </p:cNvSpPr>
          <p:nvPr/>
        </p:nvSpPr>
        <p:spPr bwMode="auto">
          <a:xfrm>
            <a:off x="1680140" y="-411257"/>
            <a:ext cx="1095629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 descr="C:\Users\selom\AppData\Local\Microsoft\Windows\Temporary Internet Files\Content.IE5\ONEHWZQ9\MC9004326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7" y="53029"/>
            <a:ext cx="1828995" cy="18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IDEGENERERINGSFASE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576CF734-C7C4-42E9-B40D-F81034F9A179}"/>
              </a:ext>
            </a:extLst>
          </p:cNvPr>
          <p:cNvSpPr/>
          <p:nvPr/>
        </p:nvSpPr>
        <p:spPr>
          <a:xfrm>
            <a:off x="1580422" y="1773610"/>
            <a:ext cx="5021221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Utfordre og provosere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Finne alternative løsninger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flere enn normalt forventet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F704D305-C6D6-4C48-BB00-297386311030}"/>
              </a:ext>
            </a:extLst>
          </p:cNvPr>
          <p:cNvSpPr/>
          <p:nvPr/>
        </p:nvSpPr>
        <p:spPr>
          <a:xfrm>
            <a:off x="1561083" y="3304091"/>
            <a:ext cx="5040560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Entreprenør (PGL, 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Byggherre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UE, leverandør, rådgiver, ARK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3D8BB93C-0BE8-429A-804A-8996C20A7C07}"/>
              </a:ext>
            </a:extLst>
          </p:cNvPr>
          <p:cNvSpPr/>
          <p:nvPr/>
        </p:nvSpPr>
        <p:spPr>
          <a:xfrm>
            <a:off x="1538005" y="4888267"/>
            <a:ext cx="5063638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4-8 timer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Effekten kan være i flere dager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21019B7C-EE4F-4BEE-B686-E876A242955F}"/>
              </a:ext>
            </a:extLst>
          </p:cNvPr>
          <p:cNvSpPr/>
          <p:nvPr/>
        </p:nvSpPr>
        <p:spPr>
          <a:xfrm>
            <a:off x="7609756" y="2677844"/>
            <a:ext cx="4248472" cy="36322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BIM modellen til å utforske dagens løsning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Bruk av smart skjerm</a:t>
            </a:r>
          </a:p>
          <a:p>
            <a:pPr marL="887220" lvl="1" indent="-342900">
              <a:buFont typeface="Arial" panose="020B0604020202020204" pitchFamily="34" charset="0"/>
              <a:buChar char="•"/>
            </a:pPr>
            <a:r>
              <a:rPr lang="nb-NO" dirty="0"/>
              <a:t>Microsoft </a:t>
            </a:r>
            <a:r>
              <a:rPr lang="nb-NO" dirty="0" err="1"/>
              <a:t>hub</a:t>
            </a:r>
            <a:endParaRPr lang="nb-NO" dirty="0"/>
          </a:p>
          <a:p>
            <a:pPr marL="887220" lvl="1" indent="-342900">
              <a:buFont typeface="Arial" panose="020B0604020202020204" pitchFamily="34" charset="0"/>
              <a:buChar char="•"/>
            </a:pPr>
            <a:r>
              <a:rPr lang="nb-NO" dirty="0" err="1"/>
              <a:t>Nureva</a:t>
            </a:r>
            <a:r>
              <a:rPr lang="nb-NO" dirty="0"/>
              <a:t> vegg (6m)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B756A08-65BB-4CEA-B3C7-4E36F1D00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3560257"/>
            <a:ext cx="909514" cy="909514"/>
          </a:xfrm>
          <a:prstGeom prst="rect">
            <a:avLst/>
          </a:prstGeom>
        </p:spPr>
      </p:pic>
      <p:pic>
        <p:nvPicPr>
          <p:cNvPr id="17" name="Bilde 16" descr="Et bilde som inneholder klokke, objekt, vegg, innendørs&#10;&#10;Beskrivelse som er generert med svært høy visshet">
            <a:extLst>
              <a:ext uri="{FF2B5EF4-FFF2-40B4-BE49-F238E27FC236}">
                <a16:creationId xmlns:a16="http://schemas.microsoft.com/office/drawing/2014/main" id="{E660546D-36C9-4F4E-89DA-E23F85450F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11089" r="20316" b="15068"/>
          <a:stretch/>
        </p:blipFill>
        <p:spPr>
          <a:xfrm>
            <a:off x="387942" y="4959403"/>
            <a:ext cx="890686" cy="1119020"/>
          </a:xfrm>
          <a:prstGeom prst="rect">
            <a:avLst/>
          </a:prstGeom>
        </p:spPr>
      </p:pic>
      <p:pic>
        <p:nvPicPr>
          <p:cNvPr id="18" name="Bilde 17" descr="Et bilde som inneholder overvåke&#10;&#10;Beskrivelse som er generert med høy visshet">
            <a:extLst>
              <a:ext uri="{FF2B5EF4-FFF2-40B4-BE49-F238E27FC236}">
                <a16:creationId xmlns:a16="http://schemas.microsoft.com/office/drawing/2014/main" id="{22FB3484-5022-4DAB-A81A-39049F85CA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9" t="1" r="-3853" b="1851"/>
          <a:stretch/>
        </p:blipFill>
        <p:spPr>
          <a:xfrm>
            <a:off x="237607" y="1955538"/>
            <a:ext cx="1041021" cy="906602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EB85E7F-2EC2-4EB6-80C8-207BD9A2FA95}"/>
              </a:ext>
            </a:extLst>
          </p:cNvPr>
          <p:cNvSpPr txBox="1"/>
          <p:nvPr/>
        </p:nvSpPr>
        <p:spPr>
          <a:xfrm>
            <a:off x="8300426" y="2053646"/>
            <a:ext cx="2867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DIGITALLY YOURS</a:t>
            </a:r>
          </a:p>
        </p:txBody>
      </p:sp>
    </p:spTree>
    <p:extLst>
      <p:ext uri="{BB962C8B-B14F-4D97-AF65-F5344CB8AC3E}">
        <p14:creationId xmlns:p14="http://schemas.microsoft.com/office/powerpoint/2010/main" val="40175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680139" y="-411257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832575" y="-258822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data:image/jpeg;base64,/9j/4AAQSkZJRgABAQAAAQABAAD/2wCEAAkGBwgHBgkIBwgKCgkLDRYPDQwMDRsUFRAWIB0iIiAdHx8kKDQsJCYxJx8fLT0tMTU3Ojo6Iys/RD84QzQ5OjcBCgoKDQwNGg8PGjclHyU3Nzc3Nzc3Nzc3Nzc3Nzc3Nzc3Nzc3Nzc3Nzc3Nzc3Nzc3Nzc3Nzc3Nzc3Nzc3Nzc3N//AABEIAFoAcwMBIgACEQEDEQH/xAAcAAEAAgIDAQAAAAAAAAAAAAAABQYDBAECBwj/xAA0EAABBAECBAIIBQUBAAAAAAABAAIDBBEFMRIhQVEGYRMiYnGBkaHRBzJCUvEWI5Ki8BT/xAAUAQEAAAAAAAAAAAAAAAAAAAAA/8QAFBEBAAAAAAAAAAAAAAAAAAAAAP/aAAwDAQACEQMRAD8A9xREQEREBEWC5ZZUrvmeMhuwHU9kC3bhpx+kndgE4GBklcVLle4wuryteBuBuPeFTdY1Oe4/heeFo/K1uwURXtWqdpk8Lyx7f1DqOzh1CD1FFHaNqsepQnkGTsA9JH28x3CkUBERAREQEREBERAREQFDeJpMV4o/3Pz8v5Uyq34lkzajZ0ZHn5/wggpMF6OgD28gurfWkz0C24h1QalSWWnZY+F3DIz8hOx9k+RV5067HerCZg4Ts5h3Y7qFRNWlirQPlmc1kbRlznHAHxUH4U/EzS3eIY9OjdKRKfR+mLQGSHoB1z25c9uoKD2FF1Y5r2hzCC0jII2IXZAREQEREBERAREQFT9dlDr9g/tIaPgFcDy3VFnJsWXHficXH4lBjgjP3Uvp2nvsHOzBuVk0vTDLhzwRGNz3VhjY2NoaxoaBsAg85/GLwrY1LwdM/SgTLVImkhAyZmN3x5jfzwfJfNbHujc17HFrmkFrmnBB6EFfbZXkWtfhvotDXpblOsA2R5lbGclsZJyQBsOe3ZBavws12zrPhiq/UI3R2Q3B4hjix1x0B3HvIHIBXRefaGTQkaIuWMYHRX2CVs0LJGHLXjIQZEREBERAREQERRtzVAxsgq8D/RjMkz3cMUQ7lyDPqlmOrSlfJI1hLCG56nHIBV/w9WF0vlcOEMdhzTuDjZQU2sXNanP9ORi0clr9ZuMIrR8+YhZyMh7EYb5lb+i6XqOjh0sFi3efM4mxYmOXP6jAHJrRzwByGT3QXYcEbAOTWjZYJb0MexLj5KuS3rRJ4uHPtEkrVfdsZ58HyP3QTtjUZX5DDwDyUdMDKCXcz3K0Rand1Z/ifuuwszjfgx7ig4EPBJxDorDoM+Q+uTt67Pcd/rz+KhQ8SM4tj1C5pXW1tWpRB3ryyFhb7PCcn58KC4IiICIiAsNuzFUgdNO/hY3GT7zgfUrMtTVaEGqadYo2gTDPGWP4TgjPUHoRuD3QVvXfEsTLB0+GOW7dwCdPqu5tB2M0m0Y8tz0BWjX0Kzrj2O8QOjtsYQWadXBbTh7cQ3lcO7uXZoXbTvDOr6VXhp04qL4mZMsr3uaZndXEAbnc891ZqlfU2tDZpq7AP0xN5IM9ehHC0GTDiBgNAw1vuC2C4LqIZCPXlJ+CyCIDqgwTxxTNxLEx49oZURb0WrJkxGSF3snI+RU+Ywsb4AUFJsaPqlWB3/k1ITSDYWImuH+oafqVHuOsPPC21RD+rXQOyPk5X2WoSNlDapobLbf7kTXEHIJbnCCoSN1ySUwTX60UDuTjSgf6Z3ZrS4kN94BPbutuhoXiClZddrUmw1myMc+J7uOew1pyckk4zzwBzH0HL9EFa2yU2LtaVhyw+me6PPkCeX/c1b9P1cxxtZqEjDy5S5/N9/gglaFyK9VjsQEljx13B6g+a2Fp6Yxojlla3hbPKZA3tkAfXGfitxAREQEREBERAREQEREBcYBXKIMUteKZhZIwOaeh5ha8WlUon8bIGh3fdbqIOrGNYMNGAuyIgIiIP//Z"/>
          <p:cNvSpPr>
            <a:spLocks noChangeAspect="1" noChangeArrowheads="1"/>
          </p:cNvSpPr>
          <p:nvPr/>
        </p:nvSpPr>
        <p:spPr bwMode="auto">
          <a:xfrm>
            <a:off x="1680140" y="-411257"/>
            <a:ext cx="1095629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C:\Users\selom\AppData\Local\Microsoft\Windows\Temporary Internet Files\Content.IE5\I92AJT3Q\MC9004419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95" y="129745"/>
            <a:ext cx="1225834" cy="18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EVALUERINGSFASE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E3312256-E3F0-446D-91A9-2032535EC9B8}"/>
              </a:ext>
            </a:extLst>
          </p:cNvPr>
          <p:cNvSpPr/>
          <p:nvPr/>
        </p:nvSpPr>
        <p:spPr>
          <a:xfrm>
            <a:off x="1580422" y="1773610"/>
            <a:ext cx="5021221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Kriterier til evaluering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Rangering av alternative løsningene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791A00B9-FC0C-4B24-B1C5-A79D951FC6F8}"/>
              </a:ext>
            </a:extLst>
          </p:cNvPr>
          <p:cNvSpPr/>
          <p:nvPr/>
        </p:nvSpPr>
        <p:spPr>
          <a:xfrm>
            <a:off x="1561083" y="3304091"/>
            <a:ext cx="5040560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Beslutningstaker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Fageksperter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Entreprenør (PGL, AL, Innkjøp,…)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1BF698B9-7707-4EFE-9192-3413D1F9BFA0}"/>
              </a:ext>
            </a:extLst>
          </p:cNvPr>
          <p:cNvSpPr/>
          <p:nvPr/>
        </p:nvSpPr>
        <p:spPr>
          <a:xfrm>
            <a:off x="1538005" y="4888267"/>
            <a:ext cx="5063638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4-8 timer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Gjøres ofte i flere omganger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47C1A13C-97A4-47DF-8B58-72666914576A}"/>
              </a:ext>
            </a:extLst>
          </p:cNvPr>
          <p:cNvSpPr/>
          <p:nvPr/>
        </p:nvSpPr>
        <p:spPr>
          <a:xfrm>
            <a:off x="7609756" y="2677844"/>
            <a:ext cx="4248472" cy="36322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Programmene er fortsatt DUMME!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et menneske må til…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Tverrfaglig innblikk blir lettere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887220" lvl="1" indent="-342900">
              <a:buFont typeface="Arial" panose="020B0604020202020204" pitchFamily="34" charset="0"/>
              <a:buChar char="•"/>
            </a:pPr>
            <a:r>
              <a:rPr lang="nb-NO" dirty="0" err="1"/>
              <a:t>Solibri</a:t>
            </a:r>
            <a:endParaRPr lang="nb-NO" dirty="0"/>
          </a:p>
          <a:p>
            <a:pPr marL="887220" lvl="1" indent="-342900">
              <a:buFont typeface="Arial" panose="020B0604020202020204" pitchFamily="34" charset="0"/>
              <a:buChar char="•"/>
            </a:pPr>
            <a:r>
              <a:rPr lang="nb-NO" dirty="0" err="1"/>
              <a:t>Synchro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61054586-FB04-44AA-B44C-E672954BB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3560257"/>
            <a:ext cx="909514" cy="909514"/>
          </a:xfrm>
          <a:prstGeom prst="rect">
            <a:avLst/>
          </a:prstGeom>
        </p:spPr>
      </p:pic>
      <p:pic>
        <p:nvPicPr>
          <p:cNvPr id="17" name="Bilde 16" descr="Et bilde som inneholder klokke, objekt, vegg, innendørs&#10;&#10;Beskrivelse som er generert med svært høy visshet">
            <a:extLst>
              <a:ext uri="{FF2B5EF4-FFF2-40B4-BE49-F238E27FC236}">
                <a16:creationId xmlns:a16="http://schemas.microsoft.com/office/drawing/2014/main" id="{F7CF61D7-F24B-4988-A0CD-BF0F97837E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11089" r="20316" b="15068"/>
          <a:stretch/>
        </p:blipFill>
        <p:spPr>
          <a:xfrm>
            <a:off x="387942" y="4959403"/>
            <a:ext cx="890686" cy="1119020"/>
          </a:xfrm>
          <a:prstGeom prst="rect">
            <a:avLst/>
          </a:prstGeom>
        </p:spPr>
      </p:pic>
      <p:pic>
        <p:nvPicPr>
          <p:cNvPr id="18" name="Bilde 17" descr="Et bilde som inneholder overvåke&#10;&#10;Beskrivelse som er generert med høy visshet">
            <a:extLst>
              <a:ext uri="{FF2B5EF4-FFF2-40B4-BE49-F238E27FC236}">
                <a16:creationId xmlns:a16="http://schemas.microsoft.com/office/drawing/2014/main" id="{1975F76E-EA18-4945-8BC0-169EDF4D30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9" t="1" r="-3853" b="1851"/>
          <a:stretch/>
        </p:blipFill>
        <p:spPr>
          <a:xfrm>
            <a:off x="237607" y="1955538"/>
            <a:ext cx="1041021" cy="906602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C610D82-1336-439B-8B29-CDA6E86E93EA}"/>
              </a:ext>
            </a:extLst>
          </p:cNvPr>
          <p:cNvSpPr txBox="1"/>
          <p:nvPr/>
        </p:nvSpPr>
        <p:spPr>
          <a:xfrm>
            <a:off x="8300426" y="2053646"/>
            <a:ext cx="2867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DIGITALLY YOURS</a:t>
            </a:r>
          </a:p>
        </p:txBody>
      </p:sp>
    </p:spTree>
    <p:extLst>
      <p:ext uri="{BB962C8B-B14F-4D97-AF65-F5344CB8AC3E}">
        <p14:creationId xmlns:p14="http://schemas.microsoft.com/office/powerpoint/2010/main" val="22013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680139" y="-411257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832575" y="-258822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data:image/jpeg;base64,/9j/4AAQSkZJRgABAQAAAQABAAD/2wCEAAkGBwgHBgkIBwgKCgkLDRYPDQwMDRsUFRAWIB0iIiAdHx8kKDQsJCYxJx8fLT0tMTU3Ojo6Iys/RD84QzQ5OjcBCgoKDQwNGg8PGjclHyU3Nzc3Nzc3Nzc3Nzc3Nzc3Nzc3Nzc3Nzc3Nzc3Nzc3Nzc3Nzc3Nzc3Nzc3Nzc3Nzc3N//AABEIAFoAcwMBIgACEQEDEQH/xAAcAAEAAgIDAQAAAAAAAAAAAAAABQYDBAECBwj/xAA0EAABBAECBAIIBQUBAAAAAAABAAIDBBEFMRIhQVEGYRMiYnGBkaHRBzJCUvEWI5Ki8BT/xAAUAQEAAAAAAAAAAAAAAAAAAAAA/8QAFBEBAAAAAAAAAAAAAAAAAAAAAP/aAAwDAQACEQMRAD8A9xREQEREBEWC5ZZUrvmeMhuwHU9kC3bhpx+kndgE4GBklcVLle4wuryteBuBuPeFTdY1Oe4/heeFo/K1uwURXtWqdpk8Lyx7f1DqOzh1CD1FFHaNqsepQnkGTsA9JH28x3CkUBERAREQEREBERAREQFDeJpMV4o/3Pz8v5Uyq34lkzajZ0ZHn5/wggpMF6OgD28gurfWkz0C24h1QalSWWnZY+F3DIz8hOx9k+RV5067HerCZg4Ts5h3Y7qFRNWlirQPlmc1kbRlznHAHxUH4U/EzS3eIY9OjdKRKfR+mLQGSHoB1z25c9uoKD2FF1Y5r2hzCC0jII2IXZAREQEREBERAREQFT9dlDr9g/tIaPgFcDy3VFnJsWXHficXH4lBjgjP3Uvp2nvsHOzBuVk0vTDLhzwRGNz3VhjY2NoaxoaBsAg85/GLwrY1LwdM/SgTLVImkhAyZmN3x5jfzwfJfNbHujc17HFrmkFrmnBB6EFfbZXkWtfhvotDXpblOsA2R5lbGclsZJyQBsOe3ZBavws12zrPhiq/UI3R2Q3B4hjix1x0B3HvIHIBXRefaGTQkaIuWMYHRX2CVs0LJGHLXjIQZEREBERAREQERRtzVAxsgq8D/RjMkz3cMUQ7lyDPqlmOrSlfJI1hLCG56nHIBV/w9WF0vlcOEMdhzTuDjZQU2sXNanP9ORi0clr9ZuMIrR8+YhZyMh7EYb5lb+i6XqOjh0sFi3efM4mxYmOXP6jAHJrRzwByGT3QXYcEbAOTWjZYJb0MexLj5KuS3rRJ4uHPtEkrVfdsZ58HyP3QTtjUZX5DDwDyUdMDKCXcz3K0Rand1Z/ifuuwszjfgx7ig4EPBJxDorDoM+Q+uTt67Pcd/rz+KhQ8SM4tj1C5pXW1tWpRB3ryyFhb7PCcn58KC4IiICIiAsNuzFUgdNO/hY3GT7zgfUrMtTVaEGqadYo2gTDPGWP4TgjPUHoRuD3QVvXfEsTLB0+GOW7dwCdPqu5tB2M0m0Y8tz0BWjX0Kzrj2O8QOjtsYQWadXBbTh7cQ3lcO7uXZoXbTvDOr6VXhp04qL4mZMsr3uaZndXEAbnc891ZqlfU2tDZpq7AP0xN5IM9ehHC0GTDiBgNAw1vuC2C4LqIZCPXlJ+CyCIDqgwTxxTNxLEx49oZURb0WrJkxGSF3snI+RU+Ywsb4AUFJsaPqlWB3/k1ITSDYWImuH+oafqVHuOsPPC21RD+rXQOyPk5X2WoSNlDapobLbf7kTXEHIJbnCCoSN1ySUwTX60UDuTjSgf6Z3ZrS4kN94BPbutuhoXiClZddrUmw1myMc+J7uOew1pyckk4zzwBzH0HL9EFa2yU2LtaVhyw+me6PPkCeX/c1b9P1cxxtZqEjDy5S5/N9/gglaFyK9VjsQEljx13B6g+a2Fp6Yxojlla3hbPKZA3tkAfXGfitxAREQEREBERAREQEREBcYBXKIMUteKZhZIwOaeh5ha8WlUon8bIGh3fdbqIOrGNYMNGAuyIgIiIP//Z"/>
          <p:cNvSpPr>
            <a:spLocks noChangeAspect="1" noChangeArrowheads="1"/>
          </p:cNvSpPr>
          <p:nvPr/>
        </p:nvSpPr>
        <p:spPr bwMode="auto">
          <a:xfrm>
            <a:off x="1680140" y="-411257"/>
            <a:ext cx="1095629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BESLUTNINGSFASE</a:t>
            </a:r>
          </a:p>
        </p:txBody>
      </p:sp>
      <p:pic>
        <p:nvPicPr>
          <p:cNvPr id="7" name="Picture 10" descr="C:\Users\selom\AppData\Local\Microsoft\Windows\Temporary Internet Files\Content.IE5\ONEHWZQ9\MC900433820[1].png">
            <a:extLst>
              <a:ext uri="{FF2B5EF4-FFF2-40B4-BE49-F238E27FC236}">
                <a16:creationId xmlns:a16="http://schemas.microsoft.com/office/drawing/2014/main" id="{B9298C07-2D59-473F-A172-1C5BF3FD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95" y="172911"/>
            <a:ext cx="1319544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64CBBEB2-B83A-45C1-8ADB-AF1B5003D959}"/>
              </a:ext>
            </a:extLst>
          </p:cNvPr>
          <p:cNvSpPr/>
          <p:nvPr/>
        </p:nvSpPr>
        <p:spPr>
          <a:xfrm>
            <a:off x="1580422" y="1773610"/>
            <a:ext cx="5021221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Gjennomgå beslutningsgrunnlag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Avklarende spørsmål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Fatte beslutning(er)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F64AA741-B4BD-4727-9388-8C456BF9F515}"/>
              </a:ext>
            </a:extLst>
          </p:cNvPr>
          <p:cNvSpPr/>
          <p:nvPr/>
        </p:nvSpPr>
        <p:spPr>
          <a:xfrm>
            <a:off x="1561083" y="3304091"/>
            <a:ext cx="5040560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Beslutningstaker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Ansvarlig leder (PL, PGL, 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Styre (ved behov)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80B9FA68-5A30-4495-8195-39847B703559}"/>
              </a:ext>
            </a:extLst>
          </p:cNvPr>
          <p:cNvSpPr/>
          <p:nvPr/>
        </p:nvSpPr>
        <p:spPr>
          <a:xfrm>
            <a:off x="1538005" y="4888267"/>
            <a:ext cx="5063638" cy="14218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Beslutninger tas ofte raskt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som tar tid er å forstå beslutningsgrunnlaget  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ACD7F723-066E-4230-8423-3D26795A8828}"/>
              </a:ext>
            </a:extLst>
          </p:cNvPr>
          <p:cNvSpPr/>
          <p:nvPr/>
        </p:nvSpPr>
        <p:spPr>
          <a:xfrm>
            <a:off x="7609756" y="2677844"/>
            <a:ext cx="4248472" cy="36322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7FDFFCF-ADF6-415B-8B27-049A85D55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3560257"/>
            <a:ext cx="909514" cy="909514"/>
          </a:xfrm>
          <a:prstGeom prst="rect">
            <a:avLst/>
          </a:prstGeom>
        </p:spPr>
      </p:pic>
      <p:pic>
        <p:nvPicPr>
          <p:cNvPr id="13" name="Bilde 12" descr="Et bilde som inneholder klokke, objekt, vegg, innendørs&#10;&#10;Beskrivelse som er generert med svært høy visshet">
            <a:extLst>
              <a:ext uri="{FF2B5EF4-FFF2-40B4-BE49-F238E27FC236}">
                <a16:creationId xmlns:a16="http://schemas.microsoft.com/office/drawing/2014/main" id="{FF8D572E-D9AB-4AB5-8982-5B8BA390AE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11089" r="20316" b="15068"/>
          <a:stretch/>
        </p:blipFill>
        <p:spPr>
          <a:xfrm>
            <a:off x="387942" y="4959403"/>
            <a:ext cx="890686" cy="1119020"/>
          </a:xfrm>
          <a:prstGeom prst="rect">
            <a:avLst/>
          </a:prstGeom>
        </p:spPr>
      </p:pic>
      <p:pic>
        <p:nvPicPr>
          <p:cNvPr id="14" name="Bilde 13" descr="Et bilde som inneholder overvåke&#10;&#10;Beskrivelse som er generert med høy visshet">
            <a:extLst>
              <a:ext uri="{FF2B5EF4-FFF2-40B4-BE49-F238E27FC236}">
                <a16:creationId xmlns:a16="http://schemas.microsoft.com/office/drawing/2014/main" id="{A03E9727-B32E-4E8F-8B15-E8E7B46AB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9" t="1" r="-3853" b="1851"/>
          <a:stretch/>
        </p:blipFill>
        <p:spPr>
          <a:xfrm>
            <a:off x="237607" y="1955538"/>
            <a:ext cx="1041021" cy="906602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4A7D26C-5C6D-41BB-8A49-E64589D104FC}"/>
              </a:ext>
            </a:extLst>
          </p:cNvPr>
          <p:cNvSpPr txBox="1"/>
          <p:nvPr/>
        </p:nvSpPr>
        <p:spPr>
          <a:xfrm>
            <a:off x="8300426" y="2053646"/>
            <a:ext cx="2867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DIGITALLY YOURS</a:t>
            </a:r>
          </a:p>
        </p:txBody>
      </p:sp>
      <p:pic>
        <p:nvPicPr>
          <p:cNvPr id="16" name="Bilde 15" descr="Et bilde som inneholder vegg, innendørs&#10;&#10;Beskrivelse som er generert med høy visshet">
            <a:extLst>
              <a:ext uri="{FF2B5EF4-FFF2-40B4-BE49-F238E27FC236}">
                <a16:creationId xmlns:a16="http://schemas.microsoft.com/office/drawing/2014/main" id="{DCF953F9-6A46-4291-B3CE-FCCE6F8E8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73915" y="3167897"/>
            <a:ext cx="3265106" cy="21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680139" y="-411257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FoAeAMBIgACEQEDEQH/xAAcAAEAAgIDAQAAAAAAAAAAAAAABQYDBAECBwj/xAA6EAABAwMBBAcGAwgDAAAAAAABAAIDBAURIQYSMUETIlFhcYGRBxUyQmKhctHwM0NSgpKyweEUIyX/xAAXAQEBAQEAAAAAAAAAAAAAAAAAAQID/8QAGxEBAQEAAwEBAAAAAAAAAAAAAAERAiFBEjH/2gAMAwEAAhEDEQA/APcUREBF0mljgjdJNIyONoy5zzgAd5UJPtVQsdiniqKr6omhrfVxGR4ZQTyKvR7URuPXopQPpe0n7kKSpLvR1Tgxsu5IdAyQbpJ7ByPllDW+iIgIiICIiAiIgIiIC1blXQW6kfUVBO63QNbqXuPBoHMkrZJAGqqlyd71vhZxgoAA0culcMk+TSAPxOQa09PcbvIKi44iZnMcO91Y+zA4k/VjwxwXY21rdA7e78KYip8anishhGFEV99uGNOK1pIXxaOG83mCMgqzPhGFqVEAc0jCgx2W9uhLYap5dATgPccmPxPNvfy8OFpXn1VF0MuQMtPEHgVatmqw1FE6B7i6SnIbknJLCMtP+M8y0qyiXREVUREQEREBERBrVj9yIlV/Z1hfDUzPHWfVzE/1kD7AKbuX7Byhdm3BprKY6FkxkHeH659chZ9L+JtjdF2Mei7tC77uiqNV0awSx6Lfc1YZGqCvXKIAF2E2Tm/9WVg+en6w7N12n95W3c2jo3Kv7BXFlTtVeqfDWspI44mvLtXuPWcAO7q58VYevQ0RFVEREBERAREQatYzfjIVZJfQV7apjS4NG7I0fMz8xx9VbZG7wURX0W9lzRqs1qdzEhTSskjbJG4PjcMtcFsqq081Rb5CYMFhOXRu+E947P12kqUhvlK7SYPgPMvHV9eCSxmzEk5Yn4xqfstCTaC0Ndg3On3v4Q/JWlU30zZZbqWWZx+eVpjYPXU+QVRo7Z3P3da5ZaeJ0s56kMY133nQeSomyllvFrgEtLd2irllNRVQVTd6nllOpIIG806Ab3YeCv0FmkqZzVVzzNORgEjDWDsaOQ+59FzU2XcBdEN09yxbfHSSeo2u9oXuamd75oZqOoZG5wZI7pIpSBoGSt0OeADsFbFn9otK9kYvlP8A8Rr/AIKuF3SU7/5hq3wKpu3NkrLrQCibP0bGv33McOrIQDjJ7sn9ALzEwX7ZaYmF0sLCdWnrRSDvHArU5al44+taeohqoWzU8rJYnatexwIPmsq+Y9m9uhQzgxzTWWocesYQZKWQ/VGfh8l61ZfaTCYYzfoGRRO+G4UZMtO7xxqzzWmXoSLBR1dNXU7aijnjnhdwfG4OBWbVByiIgLo+MOC7ogj56Fsg4BaElqdnRT64wOxZ+V1ANtb86lbtPbms4jVSWB2LlPk1jZE1o4Bcuia7iAu6LSIi4WiGoBywKqXXZkljg1gew8WuGQfJegkZWOSFrhwCzeOtTk+fdoNg6eUudAw08h+XGWH8lSpbffNmKgy0r5YQdC5hyx/ceR819R11phnaQ5g1VWumy+Wu6IZBGrSMgrPcXqvG7Btu6gqekD5rTVHjNSDMMn44jp6L1mwe1Jhgab7DG+Dh7woP+yIfjb8TFRtoNhIJC4siNNJ2tGWHy5eSpU1kvdhn6ejMrMfvISSCO/8A2tTlKzZY+sbdcKO6Uraq31UVTA7g+JwcEVR9kdprKDZdtZdIGwVtwf074mx7m63GG5HaRqfFFpF4REQEREBERAXC5XCgZXK45ogEZWOSFrhqFlRURtRa4Z8h7QVjorHR0k3TRxN3/BSpRTIuiLkIqj//2Q=="/>
          <p:cNvSpPr>
            <a:spLocks noChangeAspect="1" noChangeArrowheads="1"/>
          </p:cNvSpPr>
          <p:nvPr/>
        </p:nvSpPr>
        <p:spPr bwMode="auto">
          <a:xfrm>
            <a:off x="1832575" y="-258822"/>
            <a:ext cx="1143265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data:image/jpeg;base64,/9j/4AAQSkZJRgABAQAAAQABAAD/2wCEAAkGBwgHBgkIBwgKCgkLDRYPDQwMDRsUFRAWIB0iIiAdHx8kKDQsJCYxJx8fLT0tMTU3Ojo6Iys/RD84QzQ5OjcBCgoKDQwNGg8PGjclHyU3Nzc3Nzc3Nzc3Nzc3Nzc3Nzc3Nzc3Nzc3Nzc3Nzc3Nzc3Nzc3Nzc3Nzc3Nzc3Nzc3N//AABEIAFoAcwMBIgACEQEDEQH/xAAcAAEAAgIDAQAAAAAAAAAAAAAABQYDBAECBwj/xAA0EAABBAECBAIIBQUBAAAAAAABAAIDBBEFMRIhQVEGYRMiYnGBkaHRBzJCUvEWI5Ki8BT/xAAUAQEAAAAAAAAAAAAAAAAAAAAA/8QAFBEBAAAAAAAAAAAAAAAAAAAAAP/aAAwDAQACEQMRAD8A9xREQEREBEWC5ZZUrvmeMhuwHU9kC3bhpx+kndgE4GBklcVLle4wuryteBuBuPeFTdY1Oe4/heeFo/K1uwURXtWqdpk8Lyx7f1DqOzh1CD1FFHaNqsepQnkGTsA9JH28x3CkUBERAREQEREBERAREQFDeJpMV4o/3Pz8v5Uyq34lkzajZ0ZHn5/wggpMF6OgD28gurfWkz0C24h1QalSWWnZY+F3DIz8hOx9k+RV5067HerCZg4Ts5h3Y7qFRNWlirQPlmc1kbRlznHAHxUH4U/EzS3eIY9OjdKRKfR+mLQGSHoB1z25c9uoKD2FF1Y5r2hzCC0jII2IXZAREQEREBERAREQFT9dlDr9g/tIaPgFcDy3VFnJsWXHficXH4lBjgjP3Uvp2nvsHOzBuVk0vTDLhzwRGNz3VhjY2NoaxoaBsAg85/GLwrY1LwdM/SgTLVImkhAyZmN3x5jfzwfJfNbHujc17HFrmkFrmnBB6EFfbZXkWtfhvotDXpblOsA2R5lbGclsZJyQBsOe3ZBavws12zrPhiq/UI3R2Q3B4hjix1x0B3HvIHIBXRefaGTQkaIuWMYHRX2CVs0LJGHLXjIQZEREBERAREQERRtzVAxsgq8D/RjMkz3cMUQ7lyDPqlmOrSlfJI1hLCG56nHIBV/w9WF0vlcOEMdhzTuDjZQU2sXNanP9ORi0clr9ZuMIrR8+YhZyMh7EYb5lb+i6XqOjh0sFi3efM4mxYmOXP6jAHJrRzwByGT3QXYcEbAOTWjZYJb0MexLj5KuS3rRJ4uHPtEkrVfdsZ58HyP3QTtjUZX5DDwDyUdMDKCXcz3K0Rand1Z/ifuuwszjfgx7ig4EPBJxDorDoM+Q+uTt67Pcd/rz+KhQ8SM4tj1C5pXW1tWpRB3ryyFhb7PCcn58KC4IiICIiAsNuzFUgdNO/hY3GT7zgfUrMtTVaEGqadYo2gTDPGWP4TgjPUHoRuD3QVvXfEsTLB0+GOW7dwCdPqu5tB2M0m0Y8tz0BWjX0Kzrj2O8QOjtsYQWadXBbTh7cQ3lcO7uXZoXbTvDOr6VXhp04qL4mZMsr3uaZndXEAbnc891ZqlfU2tDZpq7AP0xN5IM9ehHC0GTDiBgNAw1vuC2C4LqIZCPXlJ+CyCIDqgwTxxTNxLEx49oZURb0WrJkxGSF3snI+RU+Ywsb4AUFJsaPqlWB3/k1ITSDYWImuH+oafqVHuOsPPC21RD+rXQOyPk5X2WoSNlDapobLbf7kTXEHIJbnCCoSN1ySUwTX60UDuTjSgf6Z3ZrS4kN94BPbutuhoXiClZddrUmw1myMc+J7uOew1pyckk4zzwBzH0HL9EFa2yU2LtaVhyw+me6PPkCeX/c1b9P1cxxtZqEjDy5S5/N9/gglaFyK9VjsQEljx13B6g+a2Fp6Yxojlla3hbPKZA3tkAfXGfitxAREQEREBERAREQEREBcYBXKIMUteKZhZIwOaeh5ha8WlUon8bIGh3fdbqIOrGNYMNGAuyIgIiIP//Z"/>
          <p:cNvSpPr>
            <a:spLocks noChangeAspect="1" noChangeArrowheads="1"/>
          </p:cNvSpPr>
          <p:nvPr/>
        </p:nvSpPr>
        <p:spPr bwMode="auto">
          <a:xfrm>
            <a:off x="1680140" y="-411257"/>
            <a:ext cx="1095629" cy="8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TILNÆRMINGER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CB7745B-E188-4432-9B2A-3CE09A56AD01}"/>
              </a:ext>
            </a:extLst>
          </p:cNvPr>
          <p:cNvSpPr txBox="1"/>
          <p:nvPr/>
        </p:nvSpPr>
        <p:spPr>
          <a:xfrm>
            <a:off x="1129035" y="2637706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108D59C-1147-4CD5-8866-55EE38EA88EA}"/>
              </a:ext>
            </a:extLst>
          </p:cNvPr>
          <p:cNvSpPr txBox="1"/>
          <p:nvPr/>
        </p:nvSpPr>
        <p:spPr>
          <a:xfrm>
            <a:off x="2823404" y="5201657"/>
            <a:ext cx="17988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>
                <a:solidFill>
                  <a:srgbClr val="FF0000"/>
                </a:solidFill>
                <a:latin typeface="Broadway" panose="04040905080B02020502" pitchFamily="82" charset="0"/>
              </a:rPr>
              <a:t>AS-YOU-GO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3665697-A514-49CB-9DAC-6DDA124A512B}"/>
              </a:ext>
            </a:extLst>
          </p:cNvPr>
          <p:cNvSpPr txBox="1"/>
          <p:nvPr/>
        </p:nvSpPr>
        <p:spPr>
          <a:xfrm>
            <a:off x="480963" y="2619097"/>
            <a:ext cx="2071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>
                <a:solidFill>
                  <a:srgbClr val="FF0000"/>
                </a:solidFill>
                <a:latin typeface="Broadway" panose="04040905080B02020502" pitchFamily="82" charset="0"/>
              </a:rPr>
              <a:t>WORKSHOPS</a:t>
            </a:r>
          </a:p>
        </p:txBody>
      </p:sp>
      <p:pic>
        <p:nvPicPr>
          <p:cNvPr id="18" name="Picture 10" descr="C:\Users\selom\AppData\Local\Microsoft\Windows\Temporary Internet Files\Content.IE5\ONEHWZQ9\MC900433820[1].png">
            <a:extLst>
              <a:ext uri="{FF2B5EF4-FFF2-40B4-BE49-F238E27FC236}">
                <a16:creationId xmlns:a16="http://schemas.microsoft.com/office/drawing/2014/main" id="{BFD0E497-817C-43FF-B8B7-78B623E0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65" y="2077096"/>
            <a:ext cx="828478" cy="82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C:\Users\selom\AppData\Local\Microsoft\Windows\Temporary Internet Files\Content.IE5\ONEHWZQ9\MC900432617[1].png">
            <a:extLst>
              <a:ext uri="{FF2B5EF4-FFF2-40B4-BE49-F238E27FC236}">
                <a16:creationId xmlns:a16="http://schemas.microsoft.com/office/drawing/2014/main" id="{BD145635-7137-460B-A3DA-9C0D8498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26" y="1920090"/>
            <a:ext cx="1148503" cy="114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C:\Users\selom\AppData\Local\Microsoft\Windows\Temporary Internet Files\Content.IE5\PY15V6GF\MC900431643[1].png">
            <a:extLst>
              <a:ext uri="{FF2B5EF4-FFF2-40B4-BE49-F238E27FC236}">
                <a16:creationId xmlns:a16="http://schemas.microsoft.com/office/drawing/2014/main" id="{D9606A8D-559A-4BFA-A814-B886A1F1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65" y="1929618"/>
            <a:ext cx="1076722" cy="1076722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C:\Users\selom\AppData\Local\Microsoft\Windows\Temporary Internet Files\Content.IE5\I92AJT3Q\MC900441948[1].wmf">
            <a:extLst>
              <a:ext uri="{FF2B5EF4-FFF2-40B4-BE49-F238E27FC236}">
                <a16:creationId xmlns:a16="http://schemas.microsoft.com/office/drawing/2014/main" id="{94558345-295C-4DF1-A37B-10D9BAB1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56" y="1929617"/>
            <a:ext cx="769657" cy="114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DA6720E-F4F6-4708-A381-CB1333590EA4}"/>
              </a:ext>
            </a:extLst>
          </p:cNvPr>
          <p:cNvSpPr txBox="1"/>
          <p:nvPr/>
        </p:nvSpPr>
        <p:spPr>
          <a:xfrm>
            <a:off x="3172961" y="3137406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FOKUS</a:t>
            </a:r>
          </a:p>
          <a:p>
            <a:r>
              <a:rPr lang="nb-NO" sz="1600" dirty="0"/>
              <a:t>VERKSTED (3t)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0C9B41B-4449-4F13-A115-2EBA699B1AD8}"/>
              </a:ext>
            </a:extLst>
          </p:cNvPr>
          <p:cNvSpPr txBox="1"/>
          <p:nvPr/>
        </p:nvSpPr>
        <p:spPr>
          <a:xfrm>
            <a:off x="5171698" y="3133051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KREATIVT</a:t>
            </a:r>
          </a:p>
          <a:p>
            <a:r>
              <a:rPr lang="nb-NO" sz="1600" dirty="0"/>
              <a:t>VERKSTED (8t)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4DB2EE1-5300-40E2-B471-8EF72157727D}"/>
              </a:ext>
            </a:extLst>
          </p:cNvPr>
          <p:cNvSpPr txBox="1"/>
          <p:nvPr/>
        </p:nvSpPr>
        <p:spPr>
          <a:xfrm>
            <a:off x="7321723" y="3169034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EVALUERINGS</a:t>
            </a:r>
          </a:p>
          <a:p>
            <a:r>
              <a:rPr lang="nb-NO" sz="1600" dirty="0"/>
              <a:t>VERKSTED (6t)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4629A50-46A8-4AA4-8B1A-92164081FE5B}"/>
              </a:ext>
            </a:extLst>
          </p:cNvPr>
          <p:cNvSpPr txBox="1"/>
          <p:nvPr/>
        </p:nvSpPr>
        <p:spPr>
          <a:xfrm>
            <a:off x="9269106" y="3133051"/>
            <a:ext cx="162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BESLUTNINGS</a:t>
            </a:r>
          </a:p>
          <a:p>
            <a:r>
              <a:rPr lang="nb-NO" sz="1600" dirty="0"/>
              <a:t>MØTE (2t)</a:t>
            </a:r>
          </a:p>
        </p:txBody>
      </p: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25F3A09C-F273-47AD-A089-30E3CB445926}"/>
              </a:ext>
            </a:extLst>
          </p:cNvPr>
          <p:cNvGrpSpPr/>
          <p:nvPr/>
        </p:nvGrpSpPr>
        <p:grpSpPr>
          <a:xfrm>
            <a:off x="5171698" y="4308689"/>
            <a:ext cx="2447765" cy="2003769"/>
            <a:chOff x="3652713" y="4077866"/>
            <a:chExt cx="2948423" cy="2575030"/>
          </a:xfrm>
        </p:grpSpPr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64CBBEB2-B83A-45C1-8ADB-AF1B5003D959}"/>
                </a:ext>
              </a:extLst>
            </p:cNvPr>
            <p:cNvSpPr/>
            <p:nvPr/>
          </p:nvSpPr>
          <p:spPr>
            <a:xfrm>
              <a:off x="4257346" y="4804646"/>
              <a:ext cx="1800200" cy="142184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ICE</a:t>
              </a:r>
            </a:p>
            <a:p>
              <a:pPr algn="ctr"/>
              <a:r>
                <a:rPr lang="nb-NO" sz="2000" dirty="0"/>
                <a:t>SESSION</a:t>
              </a:r>
            </a:p>
          </p:txBody>
        </p:sp>
        <p:pic>
          <p:nvPicPr>
            <p:cNvPr id="30" name="Picture 13" descr="C:\Users\selom\AppData\Local\Microsoft\Windows\Temporary Internet Files\Content.IE5\PY15V6GF\MC900431643[1].png">
              <a:extLst>
                <a:ext uri="{FF2B5EF4-FFF2-40B4-BE49-F238E27FC236}">
                  <a16:creationId xmlns:a16="http://schemas.microsoft.com/office/drawing/2014/main" id="{F5B92E05-5DF8-4DE8-858B-83DBB74DD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713" y="4149874"/>
              <a:ext cx="1076722" cy="1076722"/>
            </a:xfrm>
            <a:prstGeom prst="rect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 descr="C:\Users\selom\AppData\Local\Microsoft\Windows\Temporary Internet Files\Content.IE5\ONEHWZQ9\MC900432617[1].png">
              <a:extLst>
                <a:ext uri="{FF2B5EF4-FFF2-40B4-BE49-F238E27FC236}">
                  <a16:creationId xmlns:a16="http://schemas.microsoft.com/office/drawing/2014/main" id="{113022B3-6C22-411F-A7B4-B3E9E4645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07" y="4077866"/>
              <a:ext cx="1148503" cy="114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4" descr="C:\Users\selom\AppData\Local\Microsoft\Windows\Temporary Internet Files\Content.IE5\I92AJT3Q\MC900441948[1].wmf">
              <a:extLst>
                <a:ext uri="{FF2B5EF4-FFF2-40B4-BE49-F238E27FC236}">
                  <a16:creationId xmlns:a16="http://schemas.microsoft.com/office/drawing/2014/main" id="{B377C74B-E914-45C4-A95A-B7F20B3BC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479" y="5510374"/>
              <a:ext cx="769657" cy="114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" descr="C:\Users\selom\AppData\Local\Microsoft\Windows\Temporary Internet Files\Content.IE5\ONEHWZQ9\MC900433820[1].png">
              <a:extLst>
                <a:ext uri="{FF2B5EF4-FFF2-40B4-BE49-F238E27FC236}">
                  <a16:creationId xmlns:a16="http://schemas.microsoft.com/office/drawing/2014/main" id="{0C6823BA-D1B0-4776-9626-E410A829F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945" y="5805803"/>
              <a:ext cx="828478" cy="82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8759E9F-910E-4203-B33E-0797FA3DC8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2815066" cy="344128"/>
          </a:xfrm>
        </p:spPr>
        <p:txBody>
          <a:bodyPr/>
          <a:lstStyle/>
          <a:p>
            <a:r>
              <a:rPr lang="nb-NO" dirty="0"/>
              <a:t>Vannkunsten - prosjektet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A3408DD-3B5C-4DCF-BE0B-A2E043A4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fortelling – Fundamentering B6a</a:t>
            </a:r>
          </a:p>
        </p:txBody>
      </p:sp>
      <p:pic>
        <p:nvPicPr>
          <p:cNvPr id="5" name="Plassholder for bilde 9">
            <a:extLst>
              <a:ext uri="{FF2B5EF4-FFF2-40B4-BE49-F238E27FC236}">
                <a16:creationId xmlns:a16="http://schemas.microsoft.com/office/drawing/2014/main" id="{996B6F21-8E52-41E2-9305-36FA0C7E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275" y="3215594"/>
            <a:ext cx="2355604" cy="16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ABDFD03-A8FF-4A34-90F8-0981AD3CD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531" y="3223368"/>
            <a:ext cx="2158675" cy="16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Plassholder for innhold 9">
            <a:extLst>
              <a:ext uri="{FF2B5EF4-FFF2-40B4-BE49-F238E27FC236}">
                <a16:creationId xmlns:a16="http://schemas.microsoft.com/office/drawing/2014/main" id="{82EA64B2-A3FD-4AA3-82E6-4CD2D053D2A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0830" y="2071868"/>
          <a:ext cx="11540031" cy="105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DD73C3E5-CABD-4BBF-A9C5-2238C8BBD2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540" y="3231144"/>
            <a:ext cx="2158676" cy="1607143"/>
          </a:xfrm>
          <a:prstGeom prst="rect">
            <a:avLst/>
          </a:prstGeom>
        </p:spPr>
      </p:pic>
      <p:graphicFrame>
        <p:nvGraphicFramePr>
          <p:cNvPr id="9" name="Plassholder for innhold 9">
            <a:extLst>
              <a:ext uri="{FF2B5EF4-FFF2-40B4-BE49-F238E27FC236}">
                <a16:creationId xmlns:a16="http://schemas.microsoft.com/office/drawing/2014/main" id="{B998190D-E92B-464C-9533-DBB7FFC8ED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998397"/>
              </p:ext>
            </p:extLst>
          </p:nvPr>
        </p:nvGraphicFramePr>
        <p:xfrm>
          <a:off x="410830" y="4925029"/>
          <a:ext cx="11580542" cy="105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Bilde 9">
            <a:extLst>
              <a:ext uri="{FF2B5EF4-FFF2-40B4-BE49-F238E27FC236}">
                <a16:creationId xmlns:a16="http://schemas.microsoft.com/office/drawing/2014/main" id="{F9714077-520E-43F3-A6FB-23DDE75D843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32" y="3215595"/>
            <a:ext cx="2148588" cy="160742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EE6655A-9C27-4169-9BF9-481A3A3E64C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165" y="3230859"/>
            <a:ext cx="2158675" cy="159187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5D99D34-BE9F-43D9-A10D-FC9BD14B84C9}"/>
              </a:ext>
            </a:extLst>
          </p:cNvPr>
          <p:cNvSpPr txBox="1"/>
          <p:nvPr/>
        </p:nvSpPr>
        <p:spPr>
          <a:xfrm>
            <a:off x="9769033" y="6099859"/>
            <a:ext cx="186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43% under kalkyle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AEC0A97-8475-4E13-BE99-7CE57A34592A}"/>
              </a:ext>
            </a:extLst>
          </p:cNvPr>
          <p:cNvSpPr txBox="1"/>
          <p:nvPr/>
        </p:nvSpPr>
        <p:spPr>
          <a:xfrm>
            <a:off x="2785219" y="1633207"/>
            <a:ext cx="167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>
                <a:solidFill>
                  <a:srgbClr val="FF0000"/>
                </a:solidFill>
                <a:latin typeface="Broadway" panose="04040905080B02020502" pitchFamily="82" charset="0"/>
              </a:rPr>
              <a:t>WORKSHOPS</a:t>
            </a:r>
            <a:endParaRPr lang="nb-NO" i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DD5C1D4C-F186-430C-8DEF-A626180EE02A}"/>
              </a:ext>
            </a:extLst>
          </p:cNvPr>
          <p:cNvCxnSpPr/>
          <p:nvPr/>
        </p:nvCxnSpPr>
        <p:spPr>
          <a:xfrm>
            <a:off x="4729435" y="1633207"/>
            <a:ext cx="0" cy="3385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BD73B71-CFD8-4268-8DEA-AE171547A6D3}"/>
              </a:ext>
            </a:extLst>
          </p:cNvPr>
          <p:cNvSpPr txBox="1"/>
          <p:nvPr/>
        </p:nvSpPr>
        <p:spPr>
          <a:xfrm>
            <a:off x="4856748" y="1629594"/>
            <a:ext cx="167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>
                <a:solidFill>
                  <a:srgbClr val="FF0000"/>
                </a:solidFill>
                <a:latin typeface="Broadway" panose="04040905080B02020502" pitchFamily="82" charset="0"/>
              </a:rPr>
              <a:t>AS-YOU-GO</a:t>
            </a:r>
            <a:endParaRPr lang="nb-NO" i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070FE78C-D53D-499E-846E-C9221ABAC626}"/>
              </a:ext>
            </a:extLst>
          </p:cNvPr>
          <p:cNvCxnSpPr>
            <a:cxnSpLocks/>
          </p:cNvCxnSpPr>
          <p:nvPr/>
        </p:nvCxnSpPr>
        <p:spPr>
          <a:xfrm>
            <a:off x="6313611" y="1798871"/>
            <a:ext cx="1944216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D75AB3B-7609-45D5-A9B4-B6FBA9AFA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9C5A455-C21B-40A5-AF7C-1A13969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…flere resultater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6EA7E13-4656-4C66-9B36-5F7024B5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 Råbygget har til nå vært «tegningsløst» </a:t>
            </a:r>
          </a:p>
          <a:p>
            <a:endParaRPr lang="nb-NO" sz="2800" dirty="0"/>
          </a:p>
          <a:p>
            <a:r>
              <a:rPr lang="nb-NO" sz="2800" dirty="0"/>
              <a:t> Både betong og armering bestilles </a:t>
            </a:r>
            <a:r>
              <a:rPr lang="nb-NO" sz="2800" dirty="0" err="1"/>
              <a:t>of</a:t>
            </a:r>
            <a:r>
              <a:rPr lang="nb-NO" sz="2800" dirty="0"/>
              <a:t> utføres fra modell. </a:t>
            </a:r>
          </a:p>
          <a:p>
            <a:endParaRPr lang="nb-NO" dirty="0"/>
          </a:p>
          <a:p>
            <a:r>
              <a:rPr lang="nb-NO" sz="2600" dirty="0"/>
              <a:t> Stål (knutepunkter) blir produsert fra modell (ingen verkstedtegninger)</a:t>
            </a:r>
          </a:p>
          <a:p>
            <a:pPr lvl="1"/>
            <a:r>
              <a:rPr lang="nb-NO" dirty="0"/>
              <a:t>…. kanskje første i Norge…?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445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82688AD-5556-41FF-8D7B-7A34CA4795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05F891-3FA0-45B3-9F57-4ACF44D8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…flere resultater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0376D7-3D0F-4E1E-9786-C454D0BAB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Full robotisert/automatisert kollisjonskontroller med RPA på natten… </a:t>
            </a:r>
            <a:br>
              <a:rPr lang="nb-NO" sz="2400" dirty="0"/>
            </a:br>
            <a:r>
              <a:rPr lang="nb-NO" sz="2400" dirty="0"/>
              <a:t>(</a:t>
            </a:r>
            <a:r>
              <a:rPr lang="nb-NO" sz="2400" dirty="0" err="1"/>
              <a:t>Robotic</a:t>
            </a:r>
            <a:r>
              <a:rPr lang="nb-NO" sz="2400" dirty="0"/>
              <a:t> </a:t>
            </a:r>
            <a:r>
              <a:rPr lang="nb-NO" sz="2400" dirty="0" err="1"/>
              <a:t>process</a:t>
            </a:r>
            <a:r>
              <a:rPr lang="nb-NO" sz="2400" dirty="0"/>
              <a:t> </a:t>
            </a:r>
            <a:r>
              <a:rPr lang="nb-NO" sz="2400" dirty="0" err="1"/>
              <a:t>automation</a:t>
            </a:r>
            <a:r>
              <a:rPr lang="nb-NO" sz="2400" dirty="0"/>
              <a:t>)</a:t>
            </a:r>
            <a:br>
              <a:rPr lang="nb-NO" sz="2400" dirty="0"/>
            </a:br>
            <a:br>
              <a:rPr lang="nb-NO" sz="2400" dirty="0"/>
            </a:br>
            <a:r>
              <a:rPr lang="nb-NO" sz="1800" dirty="0"/>
              <a:t>(BIM koordinator sparer en dag i uken!)</a:t>
            </a:r>
            <a:br>
              <a:rPr lang="nb-NO" sz="1800" dirty="0"/>
            </a:br>
            <a:endParaRPr lang="nb-NO" dirty="0"/>
          </a:p>
          <a:p>
            <a:r>
              <a:rPr lang="nb-NO" sz="2400" dirty="0"/>
              <a:t>Modellfiler blir automatisk oppdatert på byggeplassen med RPA</a:t>
            </a:r>
          </a:p>
          <a:p>
            <a:endParaRPr lang="en-US" dirty="0"/>
          </a:p>
          <a:p>
            <a:r>
              <a:rPr lang="en-US" sz="2400" dirty="0" err="1"/>
              <a:t>Skal</a:t>
            </a:r>
            <a:r>
              <a:rPr lang="en-US" sz="2400" dirty="0"/>
              <a:t> teste robot for </a:t>
            </a:r>
            <a:r>
              <a:rPr lang="en-US" sz="2400" dirty="0" err="1"/>
              <a:t>automatisert</a:t>
            </a:r>
            <a:r>
              <a:rPr lang="en-US" sz="2400" dirty="0"/>
              <a:t> KS (as-built check).</a:t>
            </a:r>
            <a:r>
              <a:rPr lang="en-US" sz="2200" dirty="0"/>
              <a:t> </a:t>
            </a:r>
          </a:p>
          <a:p>
            <a:pPr lvl="1"/>
            <a:r>
              <a:rPr lang="nb-NO" dirty="0"/>
              <a:t>Den bruker 3D skanner for å se hva som er bygget og </a:t>
            </a:r>
            <a:br>
              <a:rPr lang="nb-NO" dirty="0"/>
            </a:br>
            <a:r>
              <a:rPr lang="nb-NO" dirty="0"/>
              <a:t>sammenstiller dette i skyen ved hjelp av AI</a:t>
            </a:r>
          </a:p>
          <a:p>
            <a:endParaRPr lang="nb-NO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64E4F0A-A3B1-49A1-ADFF-BA123839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859" y="4908132"/>
            <a:ext cx="2880320" cy="151651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975D1CFD-1928-43F7-81F3-85044C8F3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78" y="2713660"/>
            <a:ext cx="2592288" cy="14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1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203" y="1989634"/>
            <a:ext cx="6118951" cy="21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1" b="1" dirty="0">
                <a:solidFill>
                  <a:srgbClr val="FF0000"/>
                </a:solidFill>
              </a:rPr>
              <a:t>TIL SLUTT </a:t>
            </a:r>
          </a:p>
          <a:p>
            <a:r>
              <a:rPr lang="nb-NO" sz="6601" b="1" dirty="0">
                <a:solidFill>
                  <a:srgbClr val="FF0000"/>
                </a:solidFill>
              </a:rPr>
              <a:t>2 BESKJEDER</a:t>
            </a:r>
          </a:p>
        </p:txBody>
      </p:sp>
    </p:spTree>
    <p:extLst>
      <p:ext uri="{BB962C8B-B14F-4D97-AF65-F5344CB8AC3E}">
        <p14:creationId xmlns:p14="http://schemas.microsoft.com/office/powerpoint/2010/main" val="3677863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2892" y="1619112"/>
            <a:ext cx="4719779" cy="110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1" b="1" dirty="0">
                <a:solidFill>
                  <a:srgbClr val="FF0000"/>
                </a:solidFill>
              </a:rPr>
              <a:t>HOLD UT !!</a:t>
            </a:r>
          </a:p>
        </p:txBody>
      </p:sp>
      <p:pic>
        <p:nvPicPr>
          <p:cNvPr id="4102" name="Picture 6" descr="http://www.possofartidiventarericco.com/wp-content/uploads/insisti-e-resisti-Max-Soldini-diventare-ricco-Forex.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95" y="3324995"/>
            <a:ext cx="3045388" cy="24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12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977" y="1562640"/>
            <a:ext cx="8660229" cy="150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1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Vær </a:t>
            </a:r>
            <a:r>
              <a:rPr lang="nb-NO" sz="3601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smart </a:t>
            </a:r>
            <a:endParaRPr lang="nb-NO" sz="2801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nb-NO" sz="2801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   </a:t>
            </a:r>
          </a:p>
          <a:p>
            <a:r>
              <a:rPr lang="nb-NO" sz="2801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lær om (og praktiser) innovative prosesser!</a:t>
            </a:r>
            <a:endParaRPr lang="nb-NO" sz="280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10" descr="C:\Users\selom\AppData\Local\Microsoft\Windows\Temporary Internet Files\Content.IE5\ONEHWZQ9\MC9004338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97" y="5170713"/>
            <a:ext cx="1319518" cy="13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selom\AppData\Local\Microsoft\Windows\Temporary Internet Files\Content.IE5\ONEHWZQ9\MC90043261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26" y="3467725"/>
            <a:ext cx="1829223" cy="18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:\Users\selom\AppData\Local\Microsoft\Windows\Temporary Internet Files\Content.IE5\PY15V6GF\MC90043164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29" y="2734130"/>
            <a:ext cx="1714897" cy="17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Users\selom\AppData\Local\Microsoft\Windows\Temporary Internet Files\Content.IE5\I92AJT3Q\MC9004419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97" y="4382337"/>
            <a:ext cx="1225834" cy="18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Et bilde som inneholder bygning, innendørs&#10;&#10;Beskrivelse som er generert med høy visshet">
            <a:extLst>
              <a:ext uri="{FF2B5EF4-FFF2-40B4-BE49-F238E27FC236}">
                <a16:creationId xmlns:a16="http://schemas.microsoft.com/office/drawing/2014/main" id="{AC81743D-6B9B-4745-891C-B49D1F67E7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183" r="14183"/>
          <a:stretch>
            <a:fillRect/>
          </a:stretch>
        </p:blipFill>
        <p:spPr>
          <a:xfrm>
            <a:off x="3049058" y="45418"/>
            <a:ext cx="9146117" cy="6859588"/>
          </a:xfrm>
        </p:spPr>
      </p:pic>
      <p:sp>
        <p:nvSpPr>
          <p:cNvPr id="14" name="Plassholder for tekst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D1A89E1-6D4C-4479-A62E-C72E700C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9" y="765498"/>
            <a:ext cx="3145604" cy="3796090"/>
          </a:xfrm>
        </p:spPr>
        <p:txBody>
          <a:bodyPr/>
          <a:lstStyle/>
          <a:p>
            <a:pPr algn="ctr"/>
            <a:r>
              <a:rPr lang="nb-NO" dirty="0"/>
              <a:t>UTBYGGING</a:t>
            </a:r>
            <a:br>
              <a:rPr lang="nb-NO" dirty="0"/>
            </a:br>
            <a:r>
              <a:rPr lang="nb-NO" dirty="0"/>
              <a:t>I</a:t>
            </a:r>
            <a:br>
              <a:rPr lang="nb-NO" dirty="0"/>
            </a:br>
            <a:r>
              <a:rPr lang="nb-NO" dirty="0"/>
              <a:t>BJØRVIKA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EN</a:t>
            </a:r>
            <a:br>
              <a:rPr lang="nb-NO" dirty="0"/>
            </a:br>
            <a:r>
              <a:rPr lang="nb-NO" sz="3200" dirty="0"/>
              <a:t>INNOVASJONS</a:t>
            </a:r>
            <a:br>
              <a:rPr lang="nb-NO" dirty="0"/>
            </a:br>
            <a:r>
              <a:rPr lang="nb-NO" sz="2800" dirty="0"/>
              <a:t>LABORATORIUM</a:t>
            </a:r>
            <a:endParaRPr lang="nb-NO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5D92FD5-E650-4534-B855-208EB62B1563}"/>
              </a:ext>
            </a:extLst>
          </p:cNvPr>
          <p:cNvSpPr/>
          <p:nvPr/>
        </p:nvSpPr>
        <p:spPr>
          <a:xfrm>
            <a:off x="129763" y="4941962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48 000m2</a:t>
            </a:r>
          </a:p>
          <a:p>
            <a:r>
              <a:rPr lang="nb-NO" dirty="0"/>
              <a:t>ca. 360 leiligheter</a:t>
            </a:r>
          </a:p>
          <a:p>
            <a:r>
              <a:rPr lang="nb-NO" dirty="0"/>
              <a:t>8 000 m2 med forretning, bevertning og kultur</a:t>
            </a:r>
          </a:p>
          <a:p>
            <a:r>
              <a:rPr lang="nb-NO" dirty="0"/>
              <a:t>5 bygg på </a:t>
            </a:r>
            <a:r>
              <a:rPr lang="nb-NO" dirty="0" err="1"/>
              <a:t>kaiplate</a:t>
            </a:r>
            <a:r>
              <a:rPr lang="nb-NO" dirty="0"/>
              <a:t> i sjøen</a:t>
            </a:r>
          </a:p>
        </p:txBody>
      </p:sp>
    </p:spTree>
    <p:extLst>
      <p:ext uri="{BB962C8B-B14F-4D97-AF65-F5344CB8AC3E}">
        <p14:creationId xmlns:p14="http://schemas.microsoft.com/office/powerpoint/2010/main" val="3298474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387" y="4982729"/>
            <a:ext cx="6087441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1" dirty="0">
                <a:latin typeface="Kunstler Script" panose="030304020206070D0D06" pitchFamily="66" charset="0"/>
              </a:rPr>
              <a:t>Sebastiano Lombardo @ afgruppen.no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3691" y="2819904"/>
            <a:ext cx="18002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1" dirty="0">
                <a:solidFill>
                  <a:srgbClr val="002060"/>
                </a:solidFill>
                <a:latin typeface="Edwardian Script ITC" panose="030303020407070D0804" pitchFamily="66" charset="0"/>
              </a:rPr>
              <a:t>Takk!</a:t>
            </a:r>
          </a:p>
        </p:txBody>
      </p:sp>
      <p:pic>
        <p:nvPicPr>
          <p:cNvPr id="6" name="Bilde 5" descr="Et bilde som inneholder person, mann, klær, dress&#10;&#10;Beskrivelse som er generert med svært høy visshet">
            <a:extLst>
              <a:ext uri="{FF2B5EF4-FFF2-40B4-BE49-F238E27FC236}">
                <a16:creationId xmlns:a16="http://schemas.microsoft.com/office/drawing/2014/main" id="{4D8A3C5C-11BD-4CB9-A3E3-C86FE06E8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1629594"/>
            <a:ext cx="5040560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63" y="1618819"/>
            <a:ext cx="7177275" cy="397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dirty="0" err="1"/>
              <a:t>Kan</a:t>
            </a:r>
            <a:r>
              <a:rPr lang="en-US" sz="3601" dirty="0"/>
              <a:t> et </a:t>
            </a:r>
          </a:p>
          <a:p>
            <a:endParaRPr lang="en-US" sz="3601" dirty="0"/>
          </a:p>
          <a:p>
            <a:r>
              <a:rPr lang="en-US" sz="3601" dirty="0"/>
              <a:t>BYGGEPROSJEKT </a:t>
            </a:r>
          </a:p>
          <a:p>
            <a:endParaRPr lang="en-US" sz="3601" dirty="0"/>
          </a:p>
          <a:p>
            <a:r>
              <a:rPr lang="en-US" sz="3601" dirty="0" err="1"/>
              <a:t>bli</a:t>
            </a:r>
            <a:r>
              <a:rPr lang="en-US" sz="3601" dirty="0"/>
              <a:t> </a:t>
            </a:r>
            <a:r>
              <a:rPr lang="en-US" sz="3601" dirty="0" err="1"/>
              <a:t>til</a:t>
            </a:r>
            <a:r>
              <a:rPr lang="en-US" sz="3601" dirty="0"/>
              <a:t> </a:t>
            </a:r>
            <a:r>
              <a:rPr lang="en-US" sz="3601" dirty="0" err="1"/>
              <a:t>en</a:t>
            </a:r>
            <a:r>
              <a:rPr lang="en-US" sz="3601" dirty="0"/>
              <a:t> </a:t>
            </a:r>
          </a:p>
          <a:p>
            <a:endParaRPr lang="en-US" sz="3601" dirty="0"/>
          </a:p>
          <a:p>
            <a:r>
              <a:rPr lang="en-US" sz="3601" b="1" dirty="0">
                <a:solidFill>
                  <a:srgbClr val="FF0000"/>
                </a:solidFill>
              </a:rPr>
              <a:t>INNOVASJONSARENA</a:t>
            </a:r>
            <a:r>
              <a:rPr lang="en-US" sz="360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91219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42D4FF-82DC-4C54-8F72-B21D5E29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05" y="458241"/>
            <a:ext cx="10139817" cy="523281"/>
          </a:xfrm>
        </p:spPr>
        <p:txBody>
          <a:bodyPr/>
          <a:lstStyle/>
          <a:p>
            <a:r>
              <a:rPr lang="nb-NO" sz="3600" b="1" dirty="0">
                <a:solidFill>
                  <a:srgbClr val="0070C0"/>
                </a:solidFill>
              </a:rPr>
              <a:t>La oss starte med våre mål…</a:t>
            </a:r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FF44C63-0814-466A-B272-AF65001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F1D9D9E-6388-40AB-ACC9-3A903F6DC148}"/>
              </a:ext>
            </a:extLst>
          </p:cNvPr>
          <p:cNvSpPr/>
          <p:nvPr/>
        </p:nvSpPr>
        <p:spPr>
          <a:xfrm rot="21260954">
            <a:off x="507788" y="36454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sz="4800" b="1" dirty="0">
                <a:solidFill>
                  <a:srgbClr val="0070C0"/>
                </a:solidFill>
              </a:rPr>
              <a:t>Kutte </a:t>
            </a:r>
          </a:p>
          <a:p>
            <a:pPr algn="ctr"/>
            <a:r>
              <a:rPr lang="nb-NO" sz="4800" b="1" dirty="0">
                <a:solidFill>
                  <a:srgbClr val="0070C0"/>
                </a:solidFill>
              </a:rPr>
              <a:t>kostnadene</a:t>
            </a:r>
          </a:p>
          <a:p>
            <a:pPr algn="ctr"/>
            <a:r>
              <a:rPr lang="nb-NO" sz="4800" b="1" dirty="0">
                <a:solidFill>
                  <a:srgbClr val="0070C0"/>
                </a:solidFill>
              </a:rPr>
              <a:t>med 40%!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C96F29F-0E00-43DC-9E29-AFC8ED6A7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66" y="1288622"/>
            <a:ext cx="2979381" cy="293326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FA7B6B9-FC31-4D65-AD4E-C0901E76654C}"/>
              </a:ext>
            </a:extLst>
          </p:cNvPr>
          <p:cNvSpPr/>
          <p:nvPr/>
        </p:nvSpPr>
        <p:spPr>
          <a:xfrm rot="1854379">
            <a:off x="7130344" y="3618702"/>
            <a:ext cx="4984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dirty="0">
                <a:solidFill>
                  <a:srgbClr val="0070C0"/>
                </a:solidFill>
              </a:rPr>
              <a:t>øke salgsverdien </a:t>
            </a:r>
          </a:p>
          <a:p>
            <a:pPr algn="ctr"/>
            <a:r>
              <a:rPr lang="nb-NO" sz="3600" b="1" dirty="0">
                <a:solidFill>
                  <a:srgbClr val="0070C0"/>
                </a:solidFill>
              </a:rPr>
              <a:t>tilsvarende mye </a:t>
            </a:r>
          </a:p>
          <a:p>
            <a:pPr algn="ctr"/>
            <a:r>
              <a:rPr lang="nb-NO" sz="3600" b="1" dirty="0">
                <a:solidFill>
                  <a:srgbClr val="0070C0"/>
                </a:solidFill>
              </a:rPr>
              <a:t>for vår byggherre!</a:t>
            </a:r>
            <a:endParaRPr lang="nb-N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0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47" y="909514"/>
            <a:ext cx="10139817" cy="523281"/>
          </a:xfrm>
        </p:spPr>
        <p:txBody>
          <a:bodyPr/>
          <a:lstStyle/>
          <a:p>
            <a:r>
              <a:rPr lang="nb-NO" dirty="0"/>
              <a:t>Det handler om å</a:t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utfordre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våre </a:t>
            </a:r>
            <a:br>
              <a:rPr lang="nb-NO" dirty="0"/>
            </a:br>
            <a:r>
              <a:rPr lang="nb-NO" dirty="0"/>
              <a:t>mentale </a:t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modeller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86" y="1520402"/>
            <a:ext cx="7814385" cy="48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41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7067" y="2360966"/>
            <a:ext cx="3666916" cy="693710"/>
          </a:xfrm>
        </p:spPr>
        <p:txBody>
          <a:bodyPr>
            <a:noAutofit/>
          </a:bodyPr>
          <a:lstStyle/>
          <a:p>
            <a:r>
              <a:rPr lang="nb-NO" sz="3601" dirty="0"/>
              <a:t>"Det handler om </a:t>
            </a:r>
            <a:br>
              <a:rPr lang="nb-NO" sz="3601" dirty="0"/>
            </a:br>
            <a:r>
              <a:rPr lang="nb-NO" sz="3601" dirty="0"/>
              <a:t>å </a:t>
            </a:r>
            <a:r>
              <a:rPr lang="nb-NO" sz="3601" dirty="0">
                <a:solidFill>
                  <a:srgbClr val="FF0000"/>
                </a:solidFill>
              </a:rPr>
              <a:t>utfordre</a:t>
            </a:r>
            <a:r>
              <a:rPr lang="nb-NO" sz="3601" dirty="0"/>
              <a:t> </a:t>
            </a:r>
            <a:br>
              <a:rPr lang="nb-NO" sz="3601" dirty="0"/>
            </a:br>
            <a:r>
              <a:rPr lang="nb-NO" sz="3601" dirty="0"/>
              <a:t>måten </a:t>
            </a:r>
            <a:br>
              <a:rPr lang="nb-NO" sz="3601" dirty="0"/>
            </a:br>
            <a:r>
              <a:rPr lang="nb-NO" sz="3601" dirty="0"/>
              <a:t>vi  </a:t>
            </a:r>
            <a:r>
              <a:rPr lang="nb-NO" sz="3601" dirty="0">
                <a:solidFill>
                  <a:srgbClr val="FF0000"/>
                </a:solidFill>
              </a:rPr>
              <a:t>jobber</a:t>
            </a:r>
            <a:r>
              <a:rPr lang="nb-NO" sz="3601" dirty="0"/>
              <a:t> </a:t>
            </a:r>
            <a:r>
              <a:rPr lang="nb-NO" sz="3601" dirty="0">
                <a:solidFill>
                  <a:srgbClr val="FF0000"/>
                </a:solidFill>
              </a:rPr>
              <a:t>på"</a:t>
            </a:r>
          </a:p>
        </p:txBody>
      </p:sp>
      <p:pic>
        <p:nvPicPr>
          <p:cNvPr id="1026" name="Picture 2" descr="http://t0.gstatic.com/images?q=tbn:ANd9GcTSYR7uXbyaQFJAhWIur6p0op5oK9hO07VE7izjCIy7pCwptDtr2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71" y="2277531"/>
            <a:ext cx="4049062" cy="26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218910" y="3057174"/>
            <a:ext cx="448905" cy="415031"/>
            <a:chOff x="6908800" y="1651000"/>
            <a:chExt cx="448801" cy="414935"/>
          </a:xfrm>
        </p:grpSpPr>
        <p:sp>
          <p:nvSpPr>
            <p:cNvPr id="3" name="Freeform 2"/>
            <p:cNvSpPr/>
            <p:nvPr/>
          </p:nvSpPr>
          <p:spPr>
            <a:xfrm>
              <a:off x="6951133" y="1651000"/>
              <a:ext cx="381000" cy="414935"/>
            </a:xfrm>
            <a:custGeom>
              <a:avLst/>
              <a:gdLst>
                <a:gd name="connsiteX0" fmla="*/ 0 w 381000"/>
                <a:gd name="connsiteY0" fmla="*/ 0 h 414935"/>
                <a:gd name="connsiteX1" fmla="*/ 135467 w 381000"/>
                <a:gd name="connsiteY1" fmla="*/ 118533 h 414935"/>
                <a:gd name="connsiteX2" fmla="*/ 152400 w 381000"/>
                <a:gd name="connsiteY2" fmla="*/ 135467 h 414935"/>
                <a:gd name="connsiteX3" fmla="*/ 169334 w 381000"/>
                <a:gd name="connsiteY3" fmla="*/ 160867 h 414935"/>
                <a:gd name="connsiteX4" fmla="*/ 237067 w 381000"/>
                <a:gd name="connsiteY4" fmla="*/ 228600 h 414935"/>
                <a:gd name="connsiteX5" fmla="*/ 296334 w 381000"/>
                <a:gd name="connsiteY5" fmla="*/ 304800 h 414935"/>
                <a:gd name="connsiteX6" fmla="*/ 338667 w 381000"/>
                <a:gd name="connsiteY6" fmla="*/ 347133 h 414935"/>
                <a:gd name="connsiteX7" fmla="*/ 364067 w 381000"/>
                <a:gd name="connsiteY7" fmla="*/ 389467 h 414935"/>
                <a:gd name="connsiteX8" fmla="*/ 381000 w 381000"/>
                <a:gd name="connsiteY8" fmla="*/ 414867 h 41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414935">
                  <a:moveTo>
                    <a:pt x="0" y="0"/>
                  </a:moveTo>
                  <a:cubicBezTo>
                    <a:pt x="79980" y="47987"/>
                    <a:pt x="30700" y="13765"/>
                    <a:pt x="135467" y="118533"/>
                  </a:cubicBezTo>
                  <a:cubicBezTo>
                    <a:pt x="141111" y="124178"/>
                    <a:pt x="147972" y="128825"/>
                    <a:pt x="152400" y="135467"/>
                  </a:cubicBezTo>
                  <a:cubicBezTo>
                    <a:pt x="158045" y="143934"/>
                    <a:pt x="162489" y="153338"/>
                    <a:pt x="169334" y="160867"/>
                  </a:cubicBezTo>
                  <a:cubicBezTo>
                    <a:pt x="190812" y="184493"/>
                    <a:pt x="219356" y="202033"/>
                    <a:pt x="237067" y="228600"/>
                  </a:cubicBezTo>
                  <a:cubicBezTo>
                    <a:pt x="322669" y="357002"/>
                    <a:pt x="230013" y="225214"/>
                    <a:pt x="296334" y="304800"/>
                  </a:cubicBezTo>
                  <a:cubicBezTo>
                    <a:pt x="331611" y="347133"/>
                    <a:pt x="292100" y="316089"/>
                    <a:pt x="338667" y="347133"/>
                  </a:cubicBezTo>
                  <a:cubicBezTo>
                    <a:pt x="362653" y="419087"/>
                    <a:pt x="329201" y="331356"/>
                    <a:pt x="364067" y="389467"/>
                  </a:cubicBezTo>
                  <a:cubicBezTo>
                    <a:pt x="380913" y="417544"/>
                    <a:pt x="361242" y="414867"/>
                    <a:pt x="381000" y="414867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6908800" y="1667933"/>
              <a:ext cx="448801" cy="397934"/>
            </a:xfrm>
            <a:custGeom>
              <a:avLst/>
              <a:gdLst>
                <a:gd name="connsiteX0" fmla="*/ 0 w 448801"/>
                <a:gd name="connsiteY0" fmla="*/ 397934 h 397934"/>
                <a:gd name="connsiteX1" fmla="*/ 84667 w 448801"/>
                <a:gd name="connsiteY1" fmla="*/ 321734 h 397934"/>
                <a:gd name="connsiteX2" fmla="*/ 152400 w 448801"/>
                <a:gd name="connsiteY2" fmla="*/ 262467 h 397934"/>
                <a:gd name="connsiteX3" fmla="*/ 177800 w 448801"/>
                <a:gd name="connsiteY3" fmla="*/ 254000 h 397934"/>
                <a:gd name="connsiteX4" fmla="*/ 220133 w 448801"/>
                <a:gd name="connsiteY4" fmla="*/ 203200 h 397934"/>
                <a:gd name="connsiteX5" fmla="*/ 254000 w 448801"/>
                <a:gd name="connsiteY5" fmla="*/ 177800 h 397934"/>
                <a:gd name="connsiteX6" fmla="*/ 279400 w 448801"/>
                <a:gd name="connsiteY6" fmla="*/ 160867 h 397934"/>
                <a:gd name="connsiteX7" fmla="*/ 304800 w 448801"/>
                <a:gd name="connsiteY7" fmla="*/ 135467 h 397934"/>
                <a:gd name="connsiteX8" fmla="*/ 330200 w 448801"/>
                <a:gd name="connsiteY8" fmla="*/ 118534 h 397934"/>
                <a:gd name="connsiteX9" fmla="*/ 372533 w 448801"/>
                <a:gd name="connsiteY9" fmla="*/ 67734 h 397934"/>
                <a:gd name="connsiteX10" fmla="*/ 423333 w 448801"/>
                <a:gd name="connsiteY10" fmla="*/ 16934 h 397934"/>
                <a:gd name="connsiteX11" fmla="*/ 448733 w 448801"/>
                <a:gd name="connsiteY11" fmla="*/ 0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801" h="397934">
                  <a:moveTo>
                    <a:pt x="0" y="397934"/>
                  </a:moveTo>
                  <a:cubicBezTo>
                    <a:pt x="119069" y="278862"/>
                    <a:pt x="-31166" y="425984"/>
                    <a:pt x="84667" y="321734"/>
                  </a:cubicBezTo>
                  <a:cubicBezTo>
                    <a:pt x="112259" y="296902"/>
                    <a:pt x="121581" y="277877"/>
                    <a:pt x="152400" y="262467"/>
                  </a:cubicBezTo>
                  <a:cubicBezTo>
                    <a:pt x="160382" y="258476"/>
                    <a:pt x="169333" y="256822"/>
                    <a:pt x="177800" y="254000"/>
                  </a:cubicBezTo>
                  <a:cubicBezTo>
                    <a:pt x="192127" y="234898"/>
                    <a:pt x="202196" y="218148"/>
                    <a:pt x="220133" y="203200"/>
                  </a:cubicBezTo>
                  <a:cubicBezTo>
                    <a:pt x="230973" y="194166"/>
                    <a:pt x="242517" y="186002"/>
                    <a:pt x="254000" y="177800"/>
                  </a:cubicBezTo>
                  <a:cubicBezTo>
                    <a:pt x="262280" y="171886"/>
                    <a:pt x="271583" y="167381"/>
                    <a:pt x="279400" y="160867"/>
                  </a:cubicBezTo>
                  <a:cubicBezTo>
                    <a:pt x="288598" y="153202"/>
                    <a:pt x="295602" y="143132"/>
                    <a:pt x="304800" y="135467"/>
                  </a:cubicBezTo>
                  <a:cubicBezTo>
                    <a:pt x="312617" y="128953"/>
                    <a:pt x="322254" y="124891"/>
                    <a:pt x="330200" y="118534"/>
                  </a:cubicBezTo>
                  <a:cubicBezTo>
                    <a:pt x="352004" y="101090"/>
                    <a:pt x="351370" y="91248"/>
                    <a:pt x="372533" y="67734"/>
                  </a:cubicBezTo>
                  <a:cubicBezTo>
                    <a:pt x="388553" y="49934"/>
                    <a:pt x="400615" y="24507"/>
                    <a:pt x="423333" y="16934"/>
                  </a:cubicBezTo>
                  <a:cubicBezTo>
                    <a:pt x="451410" y="7574"/>
                    <a:pt x="448733" y="17392"/>
                    <a:pt x="448733" y="0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Freeform 7"/>
          <p:cNvSpPr/>
          <p:nvPr/>
        </p:nvSpPr>
        <p:spPr>
          <a:xfrm>
            <a:off x="8239552" y="3802413"/>
            <a:ext cx="313340" cy="282214"/>
          </a:xfrm>
          <a:custGeom>
            <a:avLst/>
            <a:gdLst>
              <a:gd name="connsiteX0" fmla="*/ 0 w 559104"/>
              <a:gd name="connsiteY0" fmla="*/ 203200 h 570016"/>
              <a:gd name="connsiteX1" fmla="*/ 16934 w 559104"/>
              <a:gd name="connsiteY1" fmla="*/ 313267 h 570016"/>
              <a:gd name="connsiteX2" fmla="*/ 50800 w 559104"/>
              <a:gd name="connsiteY2" fmla="*/ 389467 h 570016"/>
              <a:gd name="connsiteX3" fmla="*/ 59267 w 559104"/>
              <a:gd name="connsiteY3" fmla="*/ 414867 h 570016"/>
              <a:gd name="connsiteX4" fmla="*/ 118534 w 559104"/>
              <a:gd name="connsiteY4" fmla="*/ 524934 h 570016"/>
              <a:gd name="connsiteX5" fmla="*/ 237067 w 559104"/>
              <a:gd name="connsiteY5" fmla="*/ 330200 h 570016"/>
              <a:gd name="connsiteX6" fmla="*/ 304800 w 559104"/>
              <a:gd name="connsiteY6" fmla="*/ 262467 h 570016"/>
              <a:gd name="connsiteX7" fmla="*/ 364067 w 559104"/>
              <a:gd name="connsiteY7" fmla="*/ 177800 h 570016"/>
              <a:gd name="connsiteX8" fmla="*/ 440267 w 559104"/>
              <a:gd name="connsiteY8" fmla="*/ 93134 h 570016"/>
              <a:gd name="connsiteX9" fmla="*/ 457200 w 559104"/>
              <a:gd name="connsiteY9" fmla="*/ 50800 h 570016"/>
              <a:gd name="connsiteX10" fmla="*/ 482600 w 559104"/>
              <a:gd name="connsiteY10" fmla="*/ 42334 h 570016"/>
              <a:gd name="connsiteX11" fmla="*/ 516467 w 559104"/>
              <a:gd name="connsiteY11" fmla="*/ 0 h 570016"/>
              <a:gd name="connsiteX12" fmla="*/ 558800 w 559104"/>
              <a:gd name="connsiteY12" fmla="*/ 33867 h 570016"/>
              <a:gd name="connsiteX13" fmla="*/ 558800 w 559104"/>
              <a:gd name="connsiteY13" fmla="*/ 42334 h 5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9104" h="570016">
                <a:moveTo>
                  <a:pt x="0" y="203200"/>
                </a:moveTo>
                <a:cubicBezTo>
                  <a:pt x="1335" y="212548"/>
                  <a:pt x="13409" y="300343"/>
                  <a:pt x="16934" y="313267"/>
                </a:cubicBezTo>
                <a:cubicBezTo>
                  <a:pt x="26779" y="349367"/>
                  <a:pt x="36849" y="356915"/>
                  <a:pt x="50800" y="389467"/>
                </a:cubicBezTo>
                <a:cubicBezTo>
                  <a:pt x="54316" y="397670"/>
                  <a:pt x="56445" y="406400"/>
                  <a:pt x="59267" y="414867"/>
                </a:cubicBezTo>
                <a:cubicBezTo>
                  <a:pt x="78404" y="587101"/>
                  <a:pt x="40058" y="603409"/>
                  <a:pt x="118534" y="524934"/>
                </a:cubicBezTo>
                <a:cubicBezTo>
                  <a:pt x="151253" y="459494"/>
                  <a:pt x="191922" y="375345"/>
                  <a:pt x="237067" y="330200"/>
                </a:cubicBezTo>
                <a:cubicBezTo>
                  <a:pt x="259645" y="307622"/>
                  <a:pt x="284359" y="286996"/>
                  <a:pt x="304800" y="262467"/>
                </a:cubicBezTo>
                <a:cubicBezTo>
                  <a:pt x="326854" y="236002"/>
                  <a:pt x="343397" y="205360"/>
                  <a:pt x="364067" y="177800"/>
                </a:cubicBezTo>
                <a:cubicBezTo>
                  <a:pt x="395602" y="135753"/>
                  <a:pt x="406037" y="127363"/>
                  <a:pt x="440267" y="93134"/>
                </a:cubicBezTo>
                <a:cubicBezTo>
                  <a:pt x="445911" y="79023"/>
                  <a:pt x="447470" y="62476"/>
                  <a:pt x="457200" y="50800"/>
                </a:cubicBezTo>
                <a:cubicBezTo>
                  <a:pt x="462913" y="43944"/>
                  <a:pt x="474947" y="46926"/>
                  <a:pt x="482600" y="42334"/>
                </a:cubicBezTo>
                <a:cubicBezTo>
                  <a:pt x="496005" y="34291"/>
                  <a:pt x="508776" y="11537"/>
                  <a:pt x="516467" y="0"/>
                </a:cubicBezTo>
                <a:cubicBezTo>
                  <a:pt x="554769" y="9576"/>
                  <a:pt x="549893" y="-1763"/>
                  <a:pt x="558800" y="33867"/>
                </a:cubicBezTo>
                <a:cubicBezTo>
                  <a:pt x="559484" y="36605"/>
                  <a:pt x="558800" y="39512"/>
                  <a:pt x="558800" y="4233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93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7702" y="1846151"/>
            <a:ext cx="5357193" cy="2555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1" dirty="0"/>
              <a:t>ja, ja, ja,…..</a:t>
            </a:r>
          </a:p>
          <a:p>
            <a:endParaRPr lang="nb-NO" sz="3201" dirty="0"/>
          </a:p>
          <a:p>
            <a:r>
              <a:rPr lang="nb-NO" sz="3201" dirty="0"/>
              <a:t>men </a:t>
            </a:r>
            <a:r>
              <a:rPr lang="nb-NO" sz="3201" b="1" dirty="0">
                <a:solidFill>
                  <a:srgbClr val="FF0000"/>
                </a:solidFill>
              </a:rPr>
              <a:t>HVORDAN</a:t>
            </a:r>
            <a:r>
              <a:rPr lang="nb-NO" sz="3201" dirty="0"/>
              <a:t> gjør du det </a:t>
            </a:r>
          </a:p>
          <a:p>
            <a:endParaRPr lang="nb-NO" sz="3201" dirty="0"/>
          </a:p>
          <a:p>
            <a:r>
              <a:rPr lang="nb-NO" sz="3201" dirty="0"/>
              <a:t>i PRAKSIS ??????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6405" y="5082778"/>
            <a:ext cx="2111964" cy="430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HVORLEDES?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 rot="20243855">
            <a:off x="4325619" y="5045590"/>
            <a:ext cx="1327915" cy="430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ÅSSEN?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 rot="1189119">
            <a:off x="3655249" y="5790829"/>
            <a:ext cx="1547576" cy="430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KOSSEN?</a:t>
            </a:r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 rot="1041657">
            <a:off x="5483098" y="5531619"/>
            <a:ext cx="1611712" cy="430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err="1">
                <a:solidFill>
                  <a:srgbClr val="FF0000"/>
                </a:solidFill>
              </a:rPr>
              <a:t>KORLEIS</a:t>
            </a:r>
            <a:r>
              <a:rPr lang="nb-NO" b="1" dirty="0">
                <a:solidFill>
                  <a:srgbClr val="FF0000"/>
                </a:solidFill>
              </a:rPr>
              <a:t>?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6989255" y="5184401"/>
            <a:ext cx="1156354" cy="430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KOSS?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7969238" y="5755696"/>
            <a:ext cx="15953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KORDAN?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67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971" y="621482"/>
            <a:ext cx="9058890" cy="584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1" dirty="0"/>
              <a:t>BYGGHERREN SKAPER FORUTSETNINGENE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C2FD83E-CB8E-475B-96EF-BB33099E094B}"/>
              </a:ext>
            </a:extLst>
          </p:cNvPr>
          <p:cNvSpPr/>
          <p:nvPr/>
        </p:nvSpPr>
        <p:spPr>
          <a:xfrm>
            <a:off x="696987" y="1917626"/>
            <a:ext cx="535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0070C0"/>
                </a:solidFill>
              </a:rPr>
              <a:t>VIL ENDRE BYGGEBRANSJEN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F5149FF-468F-4688-A802-37907C38F0BB}"/>
              </a:ext>
            </a:extLst>
          </p:cNvPr>
          <p:cNvSpPr/>
          <p:nvPr/>
        </p:nvSpPr>
        <p:spPr>
          <a:xfrm>
            <a:off x="768995" y="2540633"/>
            <a:ext cx="5766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800" dirty="0"/>
          </a:p>
          <a:p>
            <a:r>
              <a:rPr lang="nb-NO" sz="2800" dirty="0">
                <a:solidFill>
                  <a:srgbClr val="0070C0"/>
                </a:solidFill>
              </a:rPr>
              <a:t>SETTER AMBISJØSE MÅL</a:t>
            </a:r>
          </a:p>
          <a:p>
            <a:endParaRPr lang="nb-NO" sz="2800" dirty="0">
              <a:solidFill>
                <a:srgbClr val="0070C0"/>
              </a:solidFill>
            </a:endParaRPr>
          </a:p>
          <a:p>
            <a:r>
              <a:rPr lang="nb-NO" sz="2800" dirty="0">
                <a:solidFill>
                  <a:srgbClr val="0070C0"/>
                </a:solidFill>
              </a:rPr>
              <a:t>GOD UTFORDRER</a:t>
            </a:r>
          </a:p>
          <a:p>
            <a:endParaRPr lang="nb-NO" sz="2800" dirty="0">
              <a:solidFill>
                <a:srgbClr val="0070C0"/>
              </a:solidFill>
            </a:endParaRPr>
          </a:p>
          <a:p>
            <a:r>
              <a:rPr lang="nb-NO" sz="2800" dirty="0">
                <a:solidFill>
                  <a:srgbClr val="0070C0"/>
                </a:solidFill>
              </a:rPr>
              <a:t>STØTTER KREATIV TENKNING</a:t>
            </a:r>
          </a:p>
          <a:p>
            <a:endParaRPr lang="nb-NO" sz="2800" dirty="0">
              <a:solidFill>
                <a:srgbClr val="0070C0"/>
              </a:solidFill>
            </a:endParaRPr>
          </a:p>
          <a:p>
            <a:r>
              <a:rPr lang="nb-NO" sz="2800" dirty="0">
                <a:solidFill>
                  <a:srgbClr val="0070C0"/>
                </a:solidFill>
              </a:rPr>
              <a:t>KREVER SAMHANDLING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6923CC5-1570-40B5-BBBE-E5FD59827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795" y="1765805"/>
            <a:ext cx="2180348" cy="65587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CC821BA-29B9-4129-846A-E4CC3596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51" y="2540633"/>
            <a:ext cx="3034350" cy="31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0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AF-Gruppen">
      <a:dk1>
        <a:sysClr val="windowText" lastClr="000000"/>
      </a:dk1>
      <a:lt1>
        <a:sysClr val="window" lastClr="FFFFFF"/>
      </a:lt1>
      <a:dk2>
        <a:srgbClr val="444444"/>
      </a:dk2>
      <a:lt2>
        <a:srgbClr val="E9E9E9"/>
      </a:lt2>
      <a:accent1>
        <a:srgbClr val="FECB00"/>
      </a:accent1>
      <a:accent2>
        <a:srgbClr val="444444"/>
      </a:accent2>
      <a:accent3>
        <a:srgbClr val="830825"/>
      </a:accent3>
      <a:accent4>
        <a:srgbClr val="808080"/>
      </a:accent4>
      <a:accent5>
        <a:srgbClr val="C0C0C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NY_v3-2.potx" id="{8535330A-BD95-4DF1-BFFA-80924EBE1CAF}" vid="{CF445120-39DD-4320-9C10-93D6C312D57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PPT-NY_v3-2</Template>
  <TotalTime>778</TotalTime>
  <Words>782</Words>
  <Application>Microsoft Office PowerPoint</Application>
  <PresentationFormat>Egendefinert</PresentationFormat>
  <Paragraphs>234</Paragraphs>
  <Slides>30</Slides>
  <Notes>7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9" baseType="lpstr">
      <vt:lpstr>Arial</vt:lpstr>
      <vt:lpstr>Broadway</vt:lpstr>
      <vt:lpstr>Calibri</vt:lpstr>
      <vt:lpstr>Edwardian Script ITC</vt:lpstr>
      <vt:lpstr>Kunstler Script</vt:lpstr>
      <vt:lpstr>Lucida Sans Unicode</vt:lpstr>
      <vt:lpstr>Wingdings</vt:lpstr>
      <vt:lpstr>Office-tema</vt:lpstr>
      <vt:lpstr>think-cell Slide</vt:lpstr>
      <vt:lpstr>Byggeprosjekt som innovasjonsarena? (del 1 av 2)   Sebastiano Lombardo, PhD  Innovasjonsleder AF Gruppen ASA</vt:lpstr>
      <vt:lpstr>Sebastiano Lombardo</vt:lpstr>
      <vt:lpstr>UTBYGGING I BJØRVIKA   EN INNOVASJONS LABORATORIUM</vt:lpstr>
      <vt:lpstr>PowerPoint-presentasjon</vt:lpstr>
      <vt:lpstr>La oss starte med våre mål…</vt:lpstr>
      <vt:lpstr>Det handler om å utfordre  våre  mentale  modeller</vt:lpstr>
      <vt:lpstr>"Det handler om  å utfordre  måten  vi  jobber på"</vt:lpstr>
      <vt:lpstr>PowerPoint-presentasjon</vt:lpstr>
      <vt:lpstr>PowerPoint-presentasjon</vt:lpstr>
      <vt:lpstr>"Du må ha en plan!   "Tima og tilrettelagt!"   </vt:lpstr>
      <vt:lpstr>… må du tåle en hel masse…</vt:lpstr>
      <vt:lpstr>PowerPoint-presentasjon</vt:lpstr>
      <vt:lpstr>INNOVASJONSPROSESS - definisjon</vt:lpstr>
      <vt:lpstr>PowerPoint-presentasjon</vt:lpstr>
      <vt:lpstr>mere konsulentaktig versjon…</vt:lpstr>
      <vt:lpstr>mer kursaktig versjon…</vt:lpstr>
      <vt:lpstr>INNOVASJONSPROSESS - definert</vt:lpstr>
      <vt:lpstr>FOKUS – FASEN </vt:lpstr>
      <vt:lpstr>Eksempler FOKUSOMRÅDER </vt:lpstr>
      <vt:lpstr>IDEGENERERINGSFASE</vt:lpstr>
      <vt:lpstr>EVALUERINGSFASE</vt:lpstr>
      <vt:lpstr>BESLUTNINGSFASE</vt:lpstr>
      <vt:lpstr>TO TILNÆRMINGER</vt:lpstr>
      <vt:lpstr>En fortelling – Fundamentering B6a</vt:lpstr>
      <vt:lpstr>…flere resultater</vt:lpstr>
      <vt:lpstr>…flere resultater</vt:lpstr>
      <vt:lpstr>PowerPoint-presentasjon</vt:lpstr>
      <vt:lpstr>PowerPoint-presentasjon</vt:lpstr>
      <vt:lpstr>PowerPoint-presentasjon</vt:lpstr>
      <vt:lpstr>PowerPoint-presentasjon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 Gruppen ASA</dc:title>
  <dc:creator>Sebastiano Lombardo</dc:creator>
  <cp:lastModifiedBy>Sebastiano Lombardo</cp:lastModifiedBy>
  <cp:revision>42</cp:revision>
  <dcterms:created xsi:type="dcterms:W3CDTF">2018-04-03T07:04:52Z</dcterms:created>
  <dcterms:modified xsi:type="dcterms:W3CDTF">2018-04-13T08:24:34Z</dcterms:modified>
</cp:coreProperties>
</file>