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36" r:id="rId2"/>
    <p:sldMasterId id="2147483780" r:id="rId3"/>
    <p:sldMasterId id="2147483801" r:id="rId4"/>
  </p:sldMasterIdLst>
  <p:notesMasterIdLst>
    <p:notesMasterId r:id="rId23"/>
  </p:notesMasterIdLst>
  <p:handoutMasterIdLst>
    <p:handoutMasterId r:id="rId24"/>
  </p:handoutMasterIdLst>
  <p:sldIdLst>
    <p:sldId id="720" r:id="rId5"/>
    <p:sldId id="692" r:id="rId6"/>
    <p:sldId id="717" r:id="rId7"/>
    <p:sldId id="714" r:id="rId8"/>
    <p:sldId id="721" r:id="rId9"/>
    <p:sldId id="718" r:id="rId10"/>
    <p:sldId id="719" r:id="rId11"/>
    <p:sldId id="707" r:id="rId12"/>
    <p:sldId id="730" r:id="rId13"/>
    <p:sldId id="731" r:id="rId14"/>
    <p:sldId id="722" r:id="rId15"/>
    <p:sldId id="733" r:id="rId16"/>
    <p:sldId id="734" r:id="rId17"/>
    <p:sldId id="729" r:id="rId18"/>
    <p:sldId id="728" r:id="rId19"/>
    <p:sldId id="706" r:id="rId20"/>
    <p:sldId id="702" r:id="rId21"/>
    <p:sldId id="725" r:id="rId22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3">
          <p15:clr>
            <a:srgbClr val="A4A3A4"/>
          </p15:clr>
        </p15:guide>
        <p15:guide id="2" orient="horz" pos="87">
          <p15:clr>
            <a:srgbClr val="A4A3A4"/>
          </p15:clr>
        </p15:guide>
        <p15:guide id="3" orient="horz" pos="249">
          <p15:clr>
            <a:srgbClr val="A4A3A4"/>
          </p15:clr>
        </p15:guide>
        <p15:guide id="4" orient="horz" pos="902">
          <p15:clr>
            <a:srgbClr val="A4A3A4"/>
          </p15:clr>
        </p15:guide>
        <p15:guide id="5" orient="horz" pos="3660">
          <p15:clr>
            <a:srgbClr val="A4A3A4"/>
          </p15:clr>
        </p15:guide>
        <p15:guide id="6" pos="2793">
          <p15:clr>
            <a:srgbClr val="A4A3A4"/>
          </p15:clr>
        </p15:guide>
        <p15:guide id="7" pos="2977">
          <p15:clr>
            <a:srgbClr val="A4A3A4"/>
          </p15:clr>
        </p15:guide>
        <p15:guide id="8" pos="5528">
          <p15:clr>
            <a:srgbClr val="A4A3A4"/>
          </p15:clr>
        </p15:guide>
        <p15:guide id="9" pos="89">
          <p15:clr>
            <a:srgbClr val="A4A3A4"/>
          </p15:clr>
        </p15:guide>
        <p15:guide id="10" pos="5662">
          <p15:clr>
            <a:srgbClr val="A4A3A4"/>
          </p15:clr>
        </p15:guide>
        <p15:guide id="11" pos="243">
          <p15:clr>
            <a:srgbClr val="A4A3A4"/>
          </p15:clr>
        </p15:guide>
        <p15:guide id="12" pos="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tbox" initials="A" lastIdx="1" clrIdx="0"/>
  <p:cmAuthor id="1" name="Einar Morten Lassesen" initials="EML" lastIdx="1" clrIdx="1">
    <p:extLst>
      <p:ext uri="{19B8F6BF-5375-455C-9EA6-DF929625EA0E}">
        <p15:presenceInfo xmlns:p15="http://schemas.microsoft.com/office/powerpoint/2012/main" userId="S-1-5-21-2036031588-730629661-1306914269-286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0DA"/>
    <a:srgbClr val="64BD2D"/>
    <a:srgbClr val="00B0C8"/>
    <a:srgbClr val="005CA8"/>
    <a:srgbClr val="00D9F6"/>
    <a:srgbClr val="3C8A2E"/>
    <a:srgbClr val="646464"/>
    <a:srgbClr val="3C3C3C"/>
    <a:srgbClr val="5A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4" autoAdjust="0"/>
    <p:restoredTop sz="90749" autoAdjust="0"/>
  </p:normalViewPr>
  <p:slideViewPr>
    <p:cSldViewPr snapToObjects="1" showGuides="1">
      <p:cViewPr varScale="1">
        <p:scale>
          <a:sx n="104" d="100"/>
          <a:sy n="104" d="100"/>
        </p:scale>
        <p:origin x="1878" y="96"/>
      </p:cViewPr>
      <p:guideLst>
        <p:guide orient="horz" pos="4233"/>
        <p:guide orient="horz" pos="87"/>
        <p:guide orient="horz" pos="249"/>
        <p:guide orient="horz" pos="902"/>
        <p:guide orient="horz" pos="3660"/>
        <p:guide pos="2793"/>
        <p:guide pos="2977"/>
        <p:guide pos="5528"/>
        <p:guide pos="89"/>
        <p:guide pos="5662"/>
        <p:guide pos="243"/>
        <p:guide pos="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4872" y="-90"/>
      </p:cViewPr>
      <p:guideLst>
        <p:guide orient="horz" pos="3127"/>
        <p:guide pos="214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23" cy="497058"/>
          </a:xfrm>
          <a:prstGeom prst="rect">
            <a:avLst/>
          </a:prstGeom>
        </p:spPr>
        <p:txBody>
          <a:bodyPr vert="horz" lIns="101352" tIns="50676" rIns="101352" bIns="50676" rtlCol="0"/>
          <a:lstStyle>
            <a:lvl1pPr algn="l">
              <a:defRPr sz="1300"/>
            </a:lvl1pPr>
          </a:lstStyle>
          <a:p>
            <a:r>
              <a:rPr lang="nb-NO"/>
              <a:t>Informasjonsmøte Transporttjenester Standard Norge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667" y="0"/>
            <a:ext cx="2945323" cy="497058"/>
          </a:xfrm>
          <a:prstGeom prst="rect">
            <a:avLst/>
          </a:prstGeom>
        </p:spPr>
        <p:txBody>
          <a:bodyPr vert="horz" lIns="101352" tIns="50676" rIns="101352" bIns="50676" rtlCol="0"/>
          <a:lstStyle>
            <a:lvl1pPr algn="r">
              <a:defRPr sz="1300"/>
            </a:lvl1pPr>
          </a:lstStyle>
          <a:p>
            <a:fld id="{8C1D2F9D-2218-4B52-8AE9-6409966046E3}" type="datetime1">
              <a:rPr lang="nb-NO" smtClean="0"/>
              <a:t>16.04.2018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7767"/>
            <a:ext cx="2945323" cy="497058"/>
          </a:xfrm>
          <a:prstGeom prst="rect">
            <a:avLst/>
          </a:prstGeom>
        </p:spPr>
        <p:txBody>
          <a:bodyPr vert="horz" lIns="101352" tIns="50676" rIns="101352" bIns="50676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667" y="9427767"/>
            <a:ext cx="2945323" cy="497058"/>
          </a:xfrm>
          <a:prstGeom prst="rect">
            <a:avLst/>
          </a:prstGeom>
        </p:spPr>
        <p:txBody>
          <a:bodyPr vert="horz" lIns="101352" tIns="50676" rIns="101352" bIns="50676" rtlCol="0" anchor="b"/>
          <a:lstStyle>
            <a:lvl1pPr algn="r">
              <a:defRPr sz="1300"/>
            </a:lvl1pPr>
          </a:lstStyle>
          <a:p>
            <a:fld id="{9C4630B7-9A74-42F6-80E8-3ED0827FD3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55769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886" tIns="45943" rIns="91886" bIns="45943" rtlCol="0"/>
          <a:lstStyle>
            <a:lvl1pPr algn="l">
              <a:defRPr sz="1200"/>
            </a:lvl1pPr>
          </a:lstStyle>
          <a:p>
            <a:r>
              <a:rPr lang="nb-NO"/>
              <a:t>Informasjonsmøte Transporttjenester Standard Norge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886" tIns="45943" rIns="91886" bIns="45943" rtlCol="0"/>
          <a:lstStyle>
            <a:lvl1pPr algn="r">
              <a:defRPr sz="1200"/>
            </a:lvl1pPr>
          </a:lstStyle>
          <a:p>
            <a:fld id="{A0BF64F0-E2C0-43A4-93EF-07C05FFB241D}" type="datetime1">
              <a:rPr lang="nb-NO" smtClean="0"/>
              <a:t>16.04.2018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6" tIns="45943" rIns="91886" bIns="4594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886" tIns="45943" rIns="91886" bIns="45943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886" tIns="45943" rIns="91886" bIns="4594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886" tIns="45943" rIns="91886" bIns="45943" rtlCol="0" anchor="b"/>
          <a:lstStyle>
            <a:lvl1pPr algn="r">
              <a:defRPr sz="1200"/>
            </a:lvl1pPr>
          </a:lstStyle>
          <a:p>
            <a:fld id="{B87C82C3-A2D2-47BD-A6D0-576AE72C7F9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67719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BE5A0-DFAE-4A24-BC08-41B7D984A2A0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63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BE5A0-DFAE-4A24-BC08-41B7D984A2A0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3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13069">
              <a:defRPr/>
            </a:pPr>
            <a:r>
              <a:rPr lang="nb-NO" dirty="0"/>
              <a:t>Normer fra NEK kommer</a:t>
            </a:r>
            <a:r>
              <a:rPr lang="nb-NO" baseline="0" dirty="0"/>
              <a:t> i tillegg til antall standarder</a:t>
            </a:r>
          </a:p>
          <a:p>
            <a:pPr defTabSz="1013069">
              <a:defRPr/>
            </a:pPr>
            <a:endParaRPr lang="nb-NO" baseline="0" dirty="0"/>
          </a:p>
          <a:p>
            <a:pPr defTabSz="1013069">
              <a:defRPr/>
            </a:pPr>
            <a:r>
              <a:rPr lang="nb-NO" baseline="0" dirty="0"/>
              <a:t>MEN er med i tallet 245 000 som viser alt som er tilgjengelig i nettbutikken også tilbaketrukne standarder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C82C3-A2D2-47BD-A6D0-576AE72C7F9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36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755775" y="1035050"/>
            <a:ext cx="3771900" cy="28289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Figuren viser eksisterende og planlagte samarbeidsrelasjoner</a:t>
            </a:r>
            <a:r>
              <a:rPr lang="nb-NO" baseline="0" dirty="0"/>
              <a:t> innen BIM standardisering.</a:t>
            </a:r>
          </a:p>
          <a:p>
            <a:endParaRPr lang="nb-NO" dirty="0"/>
          </a:p>
          <a:p>
            <a:r>
              <a:rPr lang="nb-NO" dirty="0"/>
              <a:t>Norge leder og administrerer både på ISO og CEN-nivå. (hvorfor er norsk ledelse viktig, 5-6 punkter)</a:t>
            </a:r>
          </a:p>
          <a:p>
            <a:r>
              <a:rPr lang="nb-NO" dirty="0"/>
              <a:t>Storbritannias veikart har nå internasjonalt fokus</a:t>
            </a:r>
          </a:p>
          <a:p>
            <a:r>
              <a:rPr lang="nb-NO" dirty="0"/>
              <a:t>Flere store land er sterkt involvert, med mange deltagende eksperter </a:t>
            </a:r>
          </a:p>
          <a:p>
            <a:r>
              <a:rPr lang="nb-NO" dirty="0"/>
              <a:t>EU-kommisjonen viser interesse og følger CEN-arbeidet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77D90-A6D7-4C81-9D50-67A390BDDBC5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234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200" dirty="0"/>
              <a:t>NS-EN ISO 12006-3. </a:t>
            </a:r>
            <a:br>
              <a:rPr lang="en-US" sz="1200" dirty="0"/>
            </a:br>
            <a:r>
              <a:rPr lang="nb-NO" sz="1200" dirty="0"/>
              <a:t>Standarden legger grunnlaget for referansebibliotek og er blant annet basis for </a:t>
            </a:r>
            <a:r>
              <a:rPr lang="nb-NO" sz="1200" dirty="0" err="1"/>
              <a:t>buildingSMART</a:t>
            </a:r>
            <a:r>
              <a:rPr lang="nb-NO" sz="1200" dirty="0"/>
              <a:t> Data Dictionary. Det at den nå er en europeisk standard sikrer at slike bibliotek blir bygget opp på samme måte i Europa og kan utveksle informasjon. Det er ventet at dette får spesielt stor betydning for utviklingen av produktbiblioteker. </a:t>
            </a:r>
            <a:br>
              <a:rPr lang="nb-NO" sz="1200" dirty="0"/>
            </a:br>
            <a:endParaRPr lang="nb-NO" sz="1200" dirty="0"/>
          </a:p>
          <a:p>
            <a:pPr lvl="0"/>
            <a:r>
              <a:rPr lang="en-GB" sz="1200" dirty="0"/>
              <a:t>NS-EN ISO 16739</a:t>
            </a:r>
            <a:endParaRPr lang="nb-NO" sz="1200" dirty="0"/>
          </a:p>
          <a:p>
            <a:r>
              <a:rPr lang="nb-NO" sz="1200" dirty="0"/>
              <a:t>Dette er selve IFC-standarden som gir en definisjon på hva åpen BIM er og skal utveksles mellom aktørene i et byggeprosjekt. Ettersom europeiske direktiver (f.eks. om offentlige anskaffelser) henviser til europeiske standarder, betyr det at man nå ikke lenger kan henvise til andre dataformater for utveksling av BIM-modeller enn det som er angitt i denne standarden. </a:t>
            </a:r>
          </a:p>
          <a:p>
            <a:endParaRPr lang="nb-NO" sz="1200" dirty="0"/>
          </a:p>
          <a:p>
            <a:pPr lvl="0"/>
            <a:r>
              <a:rPr lang="en-US" sz="1200" dirty="0"/>
              <a:t>NS-EN ISO 29481-2  </a:t>
            </a:r>
            <a:br>
              <a:rPr lang="en-US" sz="1200" dirty="0"/>
            </a:br>
            <a:r>
              <a:rPr lang="nb-NO" sz="1200" dirty="0"/>
              <a:t>Standarden definerer metode for utveksling av informasjon (transaksjoner) mellom forskjellige aktører og skal bidra til at prosessene er transparente, dokumenterbare og kan gjenskapes.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82C3-A2D2-47BD-A6D0-576AE72C7F98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615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1 og 2 blir ferdig over nyttår og blir oversatt til norsk</a:t>
            </a:r>
          </a:p>
          <a:p>
            <a:endParaRPr lang="nb-NO" dirty="0"/>
          </a:p>
          <a:p>
            <a:r>
              <a:rPr lang="nb-NO" dirty="0"/>
              <a:t>Del 3 og 5 er nettopp påbegynt</a:t>
            </a:r>
          </a:p>
          <a:p>
            <a:endParaRPr lang="nb-NO" dirty="0"/>
          </a:p>
          <a:p>
            <a:r>
              <a:rPr lang="nb-NO" dirty="0" err="1"/>
              <a:t>Prosesstandarder</a:t>
            </a:r>
            <a:r>
              <a:rPr lang="nb-NO" dirty="0"/>
              <a:t>, avgjørende at vi finner god norsk terminologi</a:t>
            </a:r>
          </a:p>
          <a:p>
            <a:endParaRPr lang="nb-NO" dirty="0"/>
          </a:p>
          <a:p>
            <a:r>
              <a:rPr lang="nb-NO" dirty="0"/>
              <a:t>Ønsker flere norske eksperter i arbeidet med del 3 og 5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82C3-A2D2-47BD-A6D0-576AE72C7F98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26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85EDA-749A-4E03-94F5-8671931BE8E5}" type="slidenum">
              <a:rPr lang="nb-NO"/>
              <a:pPr/>
              <a:t>14</a:t>
            </a:fld>
            <a:endParaRPr lang="nb-NO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887413"/>
            <a:ext cx="4527550" cy="3397250"/>
          </a:xfrm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9" y="4720551"/>
            <a:ext cx="4960080" cy="4163602"/>
          </a:xfrm>
        </p:spPr>
        <p:txBody>
          <a:bodyPr/>
          <a:lstStyle/>
          <a:p>
            <a:r>
              <a:rPr lang="nb-NO" dirty="0"/>
              <a:t>Q-Free utvikler bompenge-systemer som er i bruk over hele verden. De jobber med kommunikasjons- og transaksjonsteknologi og produkter som skal sørge for best mulig fungerende bompengesystemer.</a:t>
            </a:r>
            <a:endParaRPr lang="nb-N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0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aseline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aseline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Jotne</a:t>
            </a:r>
            <a:r>
              <a:rPr lang="nb-NO" sz="1200" baseline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EPM Technology </a:t>
            </a:r>
            <a:r>
              <a:rPr lang="nb-NO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leverer informasjonsteknologi til store internasjonale kunder innenfor industri, romfartsteknologi, forsvarsteknologi og eiendom.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82C3-A2D2-47BD-A6D0-576AE72C7F98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17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82C3-A2D2-47BD-A6D0-576AE72C7F98}" type="slidenum">
              <a:rPr lang="nb-NO" smtClean="0">
                <a:solidFill>
                  <a:prstClr val="black"/>
                </a:solidFill>
              </a:rPr>
              <a:pPr/>
              <a:t>18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3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8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84982" y="4922239"/>
            <a:ext cx="8380290" cy="888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5855" y="1431926"/>
            <a:ext cx="8391525" cy="326499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/>
              <a:t>buildingSMART Konferansen '18 - Jacob Mehus, Standard Norge</a:t>
            </a:r>
            <a:endParaRPr lang="en-US" ker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84559" y="352500"/>
            <a:ext cx="8398285" cy="705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3703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i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693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8661" y="395287"/>
            <a:ext cx="7740649" cy="1061823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0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7706" y="2008016"/>
            <a:ext cx="7711603" cy="3655074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ts val="2200"/>
              </a:lnSpc>
              <a:spcBef>
                <a:spcPts val="0"/>
              </a:spcBef>
              <a:buClr>
                <a:srgbClr val="646464"/>
              </a:buClr>
              <a:buFont typeface="+mj-lt"/>
              <a:buAutoNum type="arabicPeriod"/>
              <a:defRPr sz="2000" b="0" cap="all" baseline="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</a:t>
            </a:r>
            <a:endParaRPr lang="nb-NO" dirty="0"/>
          </a:p>
        </p:txBody>
      </p:sp>
      <p:cxnSp>
        <p:nvCxnSpPr>
          <p:cNvPr id="696" name="Straight Connector 69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3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4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 dirty="0"/>
              <a:t>00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rgbClr val="64BD2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3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 dirty="0"/>
              <a:t>00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354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0">
                <a:srgbClr val="00D9F6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5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1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2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48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E2006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6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524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rgbClr val="005CA8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tx2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221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and more inf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ctangle 686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31500" y="2008015"/>
            <a:ext cx="80388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4800" u="none" dirty="0">
                <a:solidFill>
                  <a:schemeClr val="bg2"/>
                </a:solidFill>
                <a:latin typeface="+mj-lt"/>
              </a:rPr>
              <a:t>Takk for oppmerksomheten!</a:t>
            </a:r>
            <a:endParaRPr lang="en-US" sz="4800" u="none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2056" name="Group 2055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205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55" name="Straight Connector 2054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9938" y="4081885"/>
            <a:ext cx="8000370" cy="2265895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1800"/>
              </a:spcBef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3" name="TextBox 1372"/>
          <p:cNvSpPr txBox="1"/>
          <p:nvPr userDrawn="1"/>
        </p:nvSpPr>
        <p:spPr>
          <a:xfrm>
            <a:off x="760858" y="3612861"/>
            <a:ext cx="49664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800" b="0" u="none" dirty="0">
                <a:solidFill>
                  <a:schemeClr val="tx1"/>
                </a:solidFill>
                <a:latin typeface="+mj-lt"/>
              </a:rPr>
              <a:t>Mer informasjon</a:t>
            </a:r>
            <a:r>
              <a:rPr lang="nb-NO" sz="1800" b="0" u="none" baseline="0" dirty="0">
                <a:solidFill>
                  <a:schemeClr val="tx1"/>
                </a:solidFill>
                <a:latin typeface="+mj-lt"/>
              </a:rPr>
              <a:t>?</a:t>
            </a:r>
            <a:endParaRPr lang="en-US" sz="1800" b="0" u="none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6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ctangle 686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31500" y="2659022"/>
            <a:ext cx="496641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7000" u="none">
                <a:solidFill>
                  <a:schemeClr val="bg2"/>
                </a:solidFill>
                <a:latin typeface="+mj-lt"/>
              </a:rPr>
              <a:t>Thank you!</a:t>
            </a:r>
            <a:endParaRPr lang="en-US" sz="7000" u="none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2056" name="Group 2055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205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55" name="Straight Connector 2054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4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8029575" cy="9525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>
          <a:xfrm>
            <a:off x="7885113" y="6524625"/>
            <a:ext cx="792162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C3848-E7F1-4A61-ADDD-BDE446404F8A}" type="slidenum">
              <a:rPr lang="nb-NO">
                <a:solidFill>
                  <a:srgbClr val="3C3C3C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74620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835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 txBox="1">
            <a:spLocks noChangeArrowheads="1"/>
          </p:cNvSpPr>
          <p:nvPr userDrawn="1"/>
        </p:nvSpPr>
        <p:spPr bwMode="auto">
          <a:xfrm rot="16200000">
            <a:off x="-1401763" y="4868863"/>
            <a:ext cx="3451225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/>
            </a:lvl1pPr>
          </a:lstStyle>
          <a:p>
            <a:pPr defTabSz="610791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183B7"/>
              </a:buClr>
              <a:buSzPct val="100000"/>
              <a:defRPr/>
            </a:pPr>
            <a:r>
              <a:rPr lang="en-US" sz="1200" b="1" kern="0" dirty="0">
                <a:solidFill>
                  <a:srgbClr val="FFFFFF"/>
                </a:solidFill>
              </a:rPr>
              <a:t>ISO/TC 176/SC 2/ N1220</a:t>
            </a:r>
          </a:p>
        </p:txBody>
      </p:sp>
    </p:spTree>
    <p:extLst>
      <p:ext uri="{BB962C8B-B14F-4D97-AF65-F5344CB8AC3E}">
        <p14:creationId xmlns:p14="http://schemas.microsoft.com/office/powerpoint/2010/main" val="2292103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kern="0"/>
              <a:t>buildingSMART Konferansen '18 - Jacob Mehus, Standard Norge</a:t>
            </a:r>
          </a:p>
        </p:txBody>
      </p:sp>
    </p:spTree>
    <p:extLst>
      <p:ext uri="{BB962C8B-B14F-4D97-AF65-F5344CB8AC3E}">
        <p14:creationId xmlns:p14="http://schemas.microsoft.com/office/powerpoint/2010/main" val="65378394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6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883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513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8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904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61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386823" y="764810"/>
            <a:ext cx="8388878" cy="268835"/>
          </a:xfrm>
        </p:spPr>
        <p:txBody>
          <a:bodyPr>
            <a:noAutofit/>
          </a:bodyPr>
          <a:lstStyle>
            <a:lvl1pPr marL="0" indent="0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616" y="292062"/>
            <a:ext cx="8390084" cy="42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8152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4968" y="1431925"/>
            <a:ext cx="4056063" cy="4378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431925"/>
            <a:ext cx="4065587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532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in two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386823" y="764810"/>
            <a:ext cx="8388878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5615" y="292062"/>
            <a:ext cx="8390085" cy="42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384968" y="1431925"/>
            <a:ext cx="4056063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431925"/>
            <a:ext cx="4065587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58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subtitle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77825" y="1854396"/>
            <a:ext cx="4056063" cy="3955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854396"/>
            <a:ext cx="4065587" cy="3955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856" y="1435936"/>
            <a:ext cx="4048032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7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5368" y="1431940"/>
            <a:ext cx="4051208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714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84982" y="4922239"/>
            <a:ext cx="8380290" cy="888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5855" y="1431926"/>
            <a:ext cx="8391525" cy="326499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9726804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84559" y="352500"/>
            <a:ext cx="8398285" cy="705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50720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i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693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8661" y="395287"/>
            <a:ext cx="7740649" cy="1061823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0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7706" y="2008016"/>
            <a:ext cx="7711603" cy="3655074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ts val="2200"/>
              </a:lnSpc>
              <a:spcBef>
                <a:spcPts val="0"/>
              </a:spcBef>
              <a:buClr>
                <a:srgbClr val="646464"/>
              </a:buClr>
              <a:buFont typeface="+mj-lt"/>
              <a:buAutoNum type="arabicPeriod"/>
              <a:defRPr sz="2000" b="0" cap="all" baseline="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</a:t>
            </a:r>
            <a:endParaRPr lang="nb-NO" dirty="0"/>
          </a:p>
        </p:txBody>
      </p:sp>
      <p:cxnSp>
        <p:nvCxnSpPr>
          <p:cNvPr id="696" name="Straight Connector 69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99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4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 dirty="0"/>
              <a:t>00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2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rgbClr val="64BD2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3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 dirty="0"/>
              <a:t>00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1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0">
                <a:srgbClr val="00D9F6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5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87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52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2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2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E2006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6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43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rgbClr val="005CA8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tx2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and more inf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ctangle 686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31500" y="2008015"/>
            <a:ext cx="80388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800" dirty="0">
                <a:solidFill>
                  <a:srgbClr val="A9A095"/>
                </a:solidFill>
              </a:rPr>
              <a:t>Takk for oppmerksomheten!</a:t>
            </a:r>
            <a:endParaRPr lang="en-US" sz="4800" dirty="0">
              <a:solidFill>
                <a:srgbClr val="A9A095"/>
              </a:solidFill>
            </a:endParaRPr>
          </a:p>
        </p:txBody>
      </p:sp>
      <p:grpSp>
        <p:nvGrpSpPr>
          <p:cNvPr id="2056" name="Group 2055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205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8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9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0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1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2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3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4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5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6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7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8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9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70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055" name="Straight Connector 2054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9938" y="4081885"/>
            <a:ext cx="8000370" cy="2265895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1800"/>
              </a:spcBef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3" name="TextBox 1372"/>
          <p:cNvSpPr txBox="1"/>
          <p:nvPr userDrawn="1"/>
        </p:nvSpPr>
        <p:spPr>
          <a:xfrm>
            <a:off x="760858" y="3612861"/>
            <a:ext cx="49664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dirty="0">
                <a:solidFill>
                  <a:srgbClr val="3C3C3C"/>
                </a:solidFill>
              </a:rPr>
              <a:t>Mer informasjon?</a:t>
            </a:r>
            <a:endParaRPr lang="en-US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8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ctangle 686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31500" y="2659022"/>
            <a:ext cx="496641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7000">
                <a:solidFill>
                  <a:srgbClr val="A9A095"/>
                </a:solidFill>
              </a:rPr>
              <a:t>Thank you!</a:t>
            </a:r>
            <a:endParaRPr lang="en-US" sz="7000">
              <a:solidFill>
                <a:srgbClr val="A9A095"/>
              </a:solidFill>
            </a:endParaRPr>
          </a:p>
        </p:txBody>
      </p:sp>
      <p:grpSp>
        <p:nvGrpSpPr>
          <p:cNvPr id="2056" name="Group 2055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205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8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9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0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1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2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3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4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5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6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7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8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9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70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055" name="Straight Connector 2054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666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40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05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070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46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0952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/>
              <a:t>buildingSMART Konferansen '18 - Jacob Mehus, Standard Norge</a:t>
            </a:r>
            <a:endParaRPr lang="en-US" kern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386823" y="764810"/>
            <a:ext cx="8388878" cy="268835"/>
          </a:xfrm>
        </p:spPr>
        <p:txBody>
          <a:bodyPr>
            <a:noAutofit/>
          </a:bodyPr>
          <a:lstStyle>
            <a:lvl1pPr marL="0" indent="0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616" y="292062"/>
            <a:ext cx="8390084" cy="42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134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4968" y="1431925"/>
            <a:ext cx="4056063" cy="4378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431925"/>
            <a:ext cx="4065587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8751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in two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386823" y="764810"/>
            <a:ext cx="8388878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5615" y="292062"/>
            <a:ext cx="8390085" cy="42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384968" y="1431925"/>
            <a:ext cx="4056063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431925"/>
            <a:ext cx="4065587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8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subtitle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77825" y="1854396"/>
            <a:ext cx="4056063" cy="3955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854396"/>
            <a:ext cx="4065587" cy="3955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856" y="1435936"/>
            <a:ext cx="4048032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7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5368" y="1431940"/>
            <a:ext cx="4051208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592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84982" y="4922239"/>
            <a:ext cx="8380290" cy="888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5855" y="1431926"/>
            <a:ext cx="8391525" cy="326499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4512497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84559" y="352500"/>
            <a:ext cx="8398285" cy="705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25113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i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693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8661" y="395287"/>
            <a:ext cx="7740649" cy="1061823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0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7706" y="2008016"/>
            <a:ext cx="7711603" cy="3655074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ts val="2200"/>
              </a:lnSpc>
              <a:spcBef>
                <a:spcPts val="0"/>
              </a:spcBef>
              <a:buClr>
                <a:srgbClr val="646464"/>
              </a:buClr>
              <a:buFont typeface="+mj-lt"/>
              <a:buAutoNum type="arabicPeriod"/>
              <a:defRPr sz="2000" b="0" cap="all" baseline="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</a:t>
            </a:r>
            <a:endParaRPr lang="nb-NO" dirty="0"/>
          </a:p>
        </p:txBody>
      </p:sp>
      <p:cxnSp>
        <p:nvCxnSpPr>
          <p:cNvPr id="696" name="Straight Connector 69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045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4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 dirty="0"/>
              <a:t>00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4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rgbClr val="64BD2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3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 dirty="0"/>
              <a:t>00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1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0">
                <a:srgbClr val="00D9F6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5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755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386823" y="764810"/>
            <a:ext cx="8388878" cy="268835"/>
          </a:xfrm>
        </p:spPr>
        <p:txBody>
          <a:bodyPr>
            <a:noAutofit/>
          </a:bodyPr>
          <a:lstStyle>
            <a:lvl1pPr marL="0" indent="0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616" y="292062"/>
            <a:ext cx="8390084" cy="42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/>
              <a:t>buildingSMART Konferansen '18 - Jacob Mehus, Standard Norge</a:t>
            </a:r>
            <a:endParaRPr lang="en-US" kern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2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5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E2006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6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016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rgbClr val="005CA8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tx2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06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and more inf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ctangle 686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31500" y="2008015"/>
            <a:ext cx="80388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800" dirty="0">
                <a:solidFill>
                  <a:srgbClr val="A9A095"/>
                </a:solidFill>
              </a:rPr>
              <a:t>Takk for oppmerksomheten!</a:t>
            </a:r>
            <a:endParaRPr lang="en-US" sz="4800" dirty="0">
              <a:solidFill>
                <a:srgbClr val="A9A095"/>
              </a:solidFill>
            </a:endParaRPr>
          </a:p>
        </p:txBody>
      </p:sp>
      <p:grpSp>
        <p:nvGrpSpPr>
          <p:cNvPr id="2056" name="Group 2055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205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8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9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0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1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2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3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4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5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6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7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8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9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70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055" name="Straight Connector 2054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9938" y="4081885"/>
            <a:ext cx="8000370" cy="2265895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1800"/>
              </a:spcBef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3" name="TextBox 1372"/>
          <p:cNvSpPr txBox="1"/>
          <p:nvPr userDrawn="1"/>
        </p:nvSpPr>
        <p:spPr>
          <a:xfrm>
            <a:off x="760858" y="3612861"/>
            <a:ext cx="49664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dirty="0">
                <a:solidFill>
                  <a:srgbClr val="3C3C3C"/>
                </a:solidFill>
              </a:rPr>
              <a:t>Mer informasjon?</a:t>
            </a:r>
            <a:endParaRPr lang="en-US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7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ctangle 686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31500" y="2659022"/>
            <a:ext cx="496641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7000">
                <a:solidFill>
                  <a:srgbClr val="A9A095"/>
                </a:solidFill>
              </a:rPr>
              <a:t>Thank you!</a:t>
            </a:r>
            <a:endParaRPr lang="en-US" sz="7000">
              <a:solidFill>
                <a:srgbClr val="A9A095"/>
              </a:solidFill>
            </a:endParaRPr>
          </a:p>
        </p:txBody>
      </p:sp>
      <p:grpSp>
        <p:nvGrpSpPr>
          <p:cNvPr id="2056" name="Group 2055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205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8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9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0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1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2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3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4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5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6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7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8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9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70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055" name="Straight Connector 2054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95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96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0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694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2259" y="2456049"/>
            <a:ext cx="7660241" cy="164746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2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2259" y="4228344"/>
            <a:ext cx="7660241" cy="150495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cap="all" spc="-1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subtitle</a:t>
            </a:r>
            <a:endParaRPr lang="nb-NO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6941" y="779055"/>
            <a:ext cx="3916948" cy="3068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27781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750887" indent="0">
              <a:buFont typeface="Arial" pitchFamily="34" charset="0"/>
              <a:buNone/>
              <a:defRPr/>
            </a:lvl4pPr>
            <a:lvl5pPr marL="9652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0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219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4968" y="1431925"/>
            <a:ext cx="4056063" cy="4378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431925"/>
            <a:ext cx="4065587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/>
              <a:t>buildingSMART Konferansen '18 - Jacob Mehus, Standard Norge</a:t>
            </a:r>
            <a:endParaRPr lang="en-US" kern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386823" y="764810"/>
            <a:ext cx="8388878" cy="268835"/>
          </a:xfrm>
        </p:spPr>
        <p:txBody>
          <a:bodyPr>
            <a:noAutofit/>
          </a:bodyPr>
          <a:lstStyle>
            <a:lvl1pPr marL="0" indent="0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616" y="292062"/>
            <a:ext cx="8390084" cy="42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6245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4968" y="1431925"/>
            <a:ext cx="4056063" cy="4378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431925"/>
            <a:ext cx="4065587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59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in two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386823" y="764810"/>
            <a:ext cx="8388878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5615" y="292062"/>
            <a:ext cx="8390085" cy="42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384968" y="1431925"/>
            <a:ext cx="4056063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431925"/>
            <a:ext cx="4065587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7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subtitle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77825" y="1854396"/>
            <a:ext cx="4056063" cy="3955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854396"/>
            <a:ext cx="4065587" cy="3955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856" y="1435936"/>
            <a:ext cx="4048032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7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5368" y="1431940"/>
            <a:ext cx="4051208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9902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84982" y="4922239"/>
            <a:ext cx="8380290" cy="888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5855" y="1431926"/>
            <a:ext cx="8391525" cy="326499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9891424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84559" y="352500"/>
            <a:ext cx="8398285" cy="705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7217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i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693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8661" y="395287"/>
            <a:ext cx="7740649" cy="1061823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000"/>
              </a:lnSpc>
              <a:defRPr sz="5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7706" y="2008016"/>
            <a:ext cx="7711603" cy="3655074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ts val="2200"/>
              </a:lnSpc>
              <a:spcBef>
                <a:spcPts val="0"/>
              </a:spcBef>
              <a:buClr>
                <a:srgbClr val="646464"/>
              </a:buClr>
              <a:buFont typeface="+mj-lt"/>
              <a:buAutoNum type="arabicPeriod"/>
              <a:defRPr sz="2000" b="0" cap="all" baseline="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</a:t>
            </a:r>
            <a:endParaRPr lang="nb-NO" dirty="0"/>
          </a:p>
        </p:txBody>
      </p:sp>
      <p:cxnSp>
        <p:nvCxnSpPr>
          <p:cNvPr id="696" name="Straight Connector 695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2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4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 dirty="0"/>
              <a:t>00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050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rgbClr val="64BD2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3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 dirty="0"/>
              <a:t>00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94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0">
                <a:srgbClr val="00D9F6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5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98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in two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386823" y="764810"/>
            <a:ext cx="8388878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5615" y="292062"/>
            <a:ext cx="8390085" cy="42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384968" y="1431925"/>
            <a:ext cx="4056063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431925"/>
            <a:ext cx="4065587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/>
              <a:t>buildingSMART Konferansen '18 - Jacob Mehus, Standard Norge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17435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2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022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E2006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accent6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74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option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1288" y="1624013"/>
            <a:ext cx="8866187" cy="5095876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rgbClr val="005CA8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48661" y="2936348"/>
            <a:ext cx="7548623" cy="306598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6000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Click to edit</a:t>
            </a:r>
            <a:endParaRPr lang="nb-NO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61070" y="185911"/>
            <a:ext cx="1997075" cy="1668484"/>
          </a:xfrm>
        </p:spPr>
        <p:txBody>
          <a:bodyPr>
            <a:noAutofit/>
          </a:bodyPr>
          <a:lstStyle>
            <a:lvl1pPr marL="0" indent="0" algn="ctr">
              <a:buNone/>
              <a:defRPr sz="12000" b="0">
                <a:solidFill>
                  <a:schemeClr val="tx2"/>
                </a:solidFill>
              </a:defRPr>
            </a:lvl1pPr>
            <a:lvl2pPr marL="190500" indent="0">
              <a:buNone/>
              <a:defRPr/>
            </a:lvl2pPr>
            <a:lvl3pPr marL="371475" indent="0">
              <a:buNone/>
              <a:defRPr/>
            </a:lvl3pPr>
            <a:lvl4pPr marL="557212" indent="0">
              <a:buNone/>
              <a:defRPr/>
            </a:lvl4pPr>
            <a:lvl5pPr marL="730250" indent="0">
              <a:buNone/>
              <a:defRPr/>
            </a:lvl5pPr>
          </a:lstStyle>
          <a:p>
            <a:pPr lvl="0"/>
            <a:r>
              <a:rPr lang="nb-NO"/>
              <a:t>00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22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and more inf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ctangle 686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31500" y="2008015"/>
            <a:ext cx="80388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800" dirty="0">
                <a:solidFill>
                  <a:srgbClr val="A9A095"/>
                </a:solidFill>
              </a:rPr>
              <a:t>Takk for oppmerksomheten!</a:t>
            </a:r>
            <a:endParaRPr lang="en-US" sz="4800" dirty="0">
              <a:solidFill>
                <a:srgbClr val="A9A095"/>
              </a:solidFill>
            </a:endParaRPr>
          </a:p>
        </p:txBody>
      </p:sp>
      <p:grpSp>
        <p:nvGrpSpPr>
          <p:cNvPr id="2056" name="Group 2055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205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8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9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0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1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2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3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4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5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6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7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8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9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70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055" name="Straight Connector 2054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9938" y="4081885"/>
            <a:ext cx="8000370" cy="2265895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1800"/>
              </a:spcBef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3" name="TextBox 1372"/>
          <p:cNvSpPr txBox="1"/>
          <p:nvPr userDrawn="1"/>
        </p:nvSpPr>
        <p:spPr>
          <a:xfrm>
            <a:off x="760858" y="3612861"/>
            <a:ext cx="49664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dirty="0">
                <a:solidFill>
                  <a:srgbClr val="3C3C3C"/>
                </a:solidFill>
              </a:rPr>
              <a:t>Mer informasjon?</a:t>
            </a:r>
            <a:endParaRPr lang="en-US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15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ctangle 686"/>
          <p:cNvSpPr/>
          <p:nvPr userDrawn="1"/>
        </p:nvSpPr>
        <p:spPr>
          <a:xfrm>
            <a:off x="141288" y="1624014"/>
            <a:ext cx="8866187" cy="50958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31500" y="2659022"/>
            <a:ext cx="496641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7000">
                <a:solidFill>
                  <a:srgbClr val="A9A095"/>
                </a:solidFill>
              </a:rPr>
              <a:t>Thank you!</a:t>
            </a:r>
            <a:endParaRPr lang="en-US" sz="7000">
              <a:solidFill>
                <a:srgbClr val="A9A095"/>
              </a:solidFill>
            </a:endParaRPr>
          </a:p>
        </p:txBody>
      </p:sp>
      <p:grpSp>
        <p:nvGrpSpPr>
          <p:cNvPr id="2056" name="Group 2055"/>
          <p:cNvGrpSpPr/>
          <p:nvPr userDrawn="1"/>
        </p:nvGrpSpPr>
        <p:grpSpPr>
          <a:xfrm>
            <a:off x="6984371" y="323622"/>
            <a:ext cx="1785937" cy="877888"/>
            <a:chOff x="6989763" y="5734050"/>
            <a:chExt cx="1785937" cy="877888"/>
          </a:xfrm>
        </p:grpSpPr>
        <p:sp>
          <p:nvSpPr>
            <p:cNvPr id="2057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8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59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0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1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2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3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4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5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6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7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8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69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70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055" name="Straight Connector 2054"/>
          <p:cNvCxnSpPr/>
          <p:nvPr userDrawn="1"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44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subtitle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77825" y="1854396"/>
            <a:ext cx="4056063" cy="3955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10113" y="1854396"/>
            <a:ext cx="4065587" cy="3955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856" y="1435936"/>
            <a:ext cx="4048032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7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5368" y="1431940"/>
            <a:ext cx="4051208" cy="268835"/>
          </a:xfrm>
        </p:spPr>
        <p:txBody>
          <a:bodyPr>
            <a:noAutofit/>
          </a:bodyPr>
          <a:lstStyle>
            <a:lvl1pPr marL="3175" indent="-3175">
              <a:buNone/>
              <a:defRPr sz="1800" b="0" i="0" kern="0" cap="all" spc="-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/>
              <a:t>buildingSMART Konferansen '18 - Jacob Mehus, Standard Norge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1837088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94425"/>
            <a:ext cx="9144000" cy="664062"/>
          </a:xfrm>
          <a:prstGeom prst="rect">
            <a:avLst/>
          </a:prstGeom>
          <a:gradFill>
            <a:gsLst>
              <a:gs pos="65000">
                <a:schemeClr val="bg1"/>
              </a:gs>
              <a:gs pos="0">
                <a:srgbClr val="E7E4E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85764" y="352500"/>
            <a:ext cx="8389936" cy="705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805" y="6462995"/>
            <a:ext cx="296149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2C1E4-D44E-47D6-88C2-451E265FCFFB}" type="slidenum">
              <a:rPr lang="en-US" sz="1400" b="0" kern="0" spc="-13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kern="0" spc="-130" baseline="0">
              <a:solidFill>
                <a:schemeClr val="tx1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764033" y="6270970"/>
            <a:ext cx="1007617" cy="495300"/>
            <a:chOff x="6989763" y="5734050"/>
            <a:chExt cx="1785937" cy="877888"/>
          </a:xfrm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 flipV="1">
            <a:off x="384551" y="6424128"/>
            <a:ext cx="1509" cy="433874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/>
              <a:t>buildingSMART Konferansen '18 - Jacob Mehus, Standard Norge</a:t>
            </a:r>
            <a:endParaRPr lang="en-US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8" r:id="rId2"/>
    <p:sldLayoutId id="2147483679" r:id="rId3"/>
    <p:sldLayoutId id="2147483686" r:id="rId4"/>
    <p:sldLayoutId id="2147483650" r:id="rId5"/>
    <p:sldLayoutId id="2147483658" r:id="rId6"/>
    <p:sldLayoutId id="2147483652" r:id="rId7"/>
    <p:sldLayoutId id="2147483671" r:id="rId8"/>
    <p:sldLayoutId id="2147483672" r:id="rId9"/>
    <p:sldLayoutId id="2147483657" r:id="rId10"/>
    <p:sldLayoutId id="2147483685" r:id="rId11"/>
    <p:sldLayoutId id="2147483664" r:id="rId12"/>
    <p:sldLayoutId id="2147483665" r:id="rId13"/>
    <p:sldLayoutId id="2147483674" r:id="rId14"/>
    <p:sldLayoutId id="2147483675" r:id="rId15"/>
    <p:sldLayoutId id="2147483676" r:id="rId16"/>
    <p:sldLayoutId id="2147483677" r:id="rId17"/>
    <p:sldLayoutId id="2147483680" r:id="rId18"/>
    <p:sldLayoutId id="2147483660" r:id="rId19"/>
    <p:sldLayoutId id="2147483687" r:id="rId20"/>
    <p:sldLayoutId id="2147483688" r:id="rId21"/>
    <p:sldLayoutId id="2147483734" r:id="rId22"/>
    <p:sldLayoutId id="2147483735" r:id="rId23"/>
    <p:sldLayoutId id="2147483822" r:id="rId24"/>
  </p:sldLayoutIdLst>
  <p:transition>
    <p:fade/>
  </p:transition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lang="nb-NO" sz="2800" b="0" kern="1600" cap="none" spc="-50" normalizeH="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150" indent="-184150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•"/>
        <a:defRPr sz="1800" kern="1200" baseline="0">
          <a:solidFill>
            <a:srgbClr val="3C3C3C"/>
          </a:solidFill>
          <a:latin typeface="+mn-lt"/>
          <a:ea typeface="+mn-ea"/>
          <a:cs typeface="+mn-cs"/>
        </a:defRPr>
      </a:lvl1pPr>
      <a:lvl2pPr marL="363538" indent="-173038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600" kern="1200" baseline="0">
          <a:solidFill>
            <a:srgbClr val="3C3C3C"/>
          </a:solidFill>
          <a:latin typeface="+mn-lt"/>
          <a:ea typeface="+mn-ea"/>
          <a:cs typeface="+mn-cs"/>
        </a:defRPr>
      </a:lvl2pPr>
      <a:lvl3pPr marL="547688" indent="-176213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400" kern="1200" baseline="0">
          <a:solidFill>
            <a:srgbClr val="3C3C3C"/>
          </a:solidFill>
          <a:latin typeface="+mn-lt"/>
          <a:ea typeface="+mn-ea"/>
          <a:cs typeface="+mn-cs"/>
        </a:defRPr>
      </a:lvl3pPr>
      <a:lvl4pPr marL="720725" indent="-163513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200" kern="1200" baseline="0">
          <a:solidFill>
            <a:srgbClr val="3C3C3C"/>
          </a:solidFill>
          <a:latin typeface="+mn-lt"/>
          <a:ea typeface="+mn-ea"/>
          <a:cs typeface="+mn-cs"/>
        </a:defRPr>
      </a:lvl4pPr>
      <a:lvl5pPr marL="903288" indent="-173038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200" kern="1200" baseline="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94425"/>
            <a:ext cx="9144000" cy="664062"/>
          </a:xfrm>
          <a:prstGeom prst="rect">
            <a:avLst/>
          </a:prstGeom>
          <a:gradFill>
            <a:gsLst>
              <a:gs pos="65000">
                <a:schemeClr val="bg1"/>
              </a:gs>
              <a:gs pos="0">
                <a:srgbClr val="E7E4E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85764" y="352500"/>
            <a:ext cx="8389936" cy="705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805" y="6462995"/>
            <a:ext cx="296149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defRPr/>
            </a:pPr>
            <a:fld id="{0FB2C1E4-D44E-47D6-88C2-451E265FCFFB}" type="slidenum">
              <a:rPr lang="en-US" sz="1400" kern="0" spc="-130" smtClean="0">
                <a:solidFill>
                  <a:srgbClr val="3C3C3C">
                    <a:lumMod val="40000"/>
                    <a:lumOff val="60000"/>
                  </a:srgbClr>
                </a:solidFill>
              </a:rPr>
              <a:pPr algn="r">
                <a:defRPr/>
              </a:pPr>
              <a:t>‹#›</a:t>
            </a:fld>
            <a:endParaRPr lang="en-US" sz="1400" kern="0" spc="-130">
              <a:solidFill>
                <a:srgbClr val="3C3C3C">
                  <a:lumMod val="40000"/>
                  <a:lumOff val="60000"/>
                </a:srgbClr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764033" y="6270970"/>
            <a:ext cx="1007617" cy="495300"/>
            <a:chOff x="6989763" y="5734050"/>
            <a:chExt cx="1785937" cy="877888"/>
          </a:xfrm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 flipV="1">
            <a:off x="384551" y="6424128"/>
            <a:ext cx="1509" cy="433874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7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</p:sldLayoutIdLst>
  <p:transition>
    <p:fade/>
  </p:transition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lang="nb-NO" sz="2800" b="0" kern="1600" cap="none" spc="-50" normalizeH="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150" indent="-184150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•"/>
        <a:defRPr sz="1800" kern="1200" baseline="0">
          <a:solidFill>
            <a:srgbClr val="3C3C3C"/>
          </a:solidFill>
          <a:latin typeface="+mn-lt"/>
          <a:ea typeface="+mn-ea"/>
          <a:cs typeface="+mn-cs"/>
        </a:defRPr>
      </a:lvl1pPr>
      <a:lvl2pPr marL="363538" indent="-173038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600" kern="1200" baseline="0">
          <a:solidFill>
            <a:srgbClr val="3C3C3C"/>
          </a:solidFill>
          <a:latin typeface="+mn-lt"/>
          <a:ea typeface="+mn-ea"/>
          <a:cs typeface="+mn-cs"/>
        </a:defRPr>
      </a:lvl2pPr>
      <a:lvl3pPr marL="547688" indent="-176213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400" kern="1200" baseline="0">
          <a:solidFill>
            <a:srgbClr val="3C3C3C"/>
          </a:solidFill>
          <a:latin typeface="+mn-lt"/>
          <a:ea typeface="+mn-ea"/>
          <a:cs typeface="+mn-cs"/>
        </a:defRPr>
      </a:lvl3pPr>
      <a:lvl4pPr marL="720725" indent="-163513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200" kern="1200" baseline="0">
          <a:solidFill>
            <a:srgbClr val="3C3C3C"/>
          </a:solidFill>
          <a:latin typeface="+mn-lt"/>
          <a:ea typeface="+mn-ea"/>
          <a:cs typeface="+mn-cs"/>
        </a:defRPr>
      </a:lvl4pPr>
      <a:lvl5pPr marL="903288" indent="-173038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200" kern="1200" baseline="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94425"/>
            <a:ext cx="9144000" cy="664062"/>
          </a:xfrm>
          <a:prstGeom prst="rect">
            <a:avLst/>
          </a:prstGeom>
          <a:gradFill>
            <a:gsLst>
              <a:gs pos="65000">
                <a:schemeClr val="bg1"/>
              </a:gs>
              <a:gs pos="0">
                <a:srgbClr val="E7E4E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85764" y="352500"/>
            <a:ext cx="8389936" cy="705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805" y="6462995"/>
            <a:ext cx="296149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defRPr/>
            </a:pPr>
            <a:fld id="{0FB2C1E4-D44E-47D6-88C2-451E265FCFFB}" type="slidenum">
              <a:rPr lang="en-US" sz="1400" kern="0" spc="-130" smtClean="0">
                <a:solidFill>
                  <a:srgbClr val="3C3C3C">
                    <a:lumMod val="40000"/>
                    <a:lumOff val="60000"/>
                  </a:srgbClr>
                </a:solidFill>
              </a:rPr>
              <a:pPr algn="r">
                <a:defRPr/>
              </a:pPr>
              <a:t>‹#›</a:t>
            </a:fld>
            <a:endParaRPr lang="en-US" sz="1400" kern="0" spc="-130">
              <a:solidFill>
                <a:srgbClr val="3C3C3C">
                  <a:lumMod val="40000"/>
                  <a:lumOff val="60000"/>
                </a:srgbClr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764033" y="6270970"/>
            <a:ext cx="1007617" cy="495300"/>
            <a:chOff x="6989763" y="5734050"/>
            <a:chExt cx="1785937" cy="877888"/>
          </a:xfrm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 flipV="1">
            <a:off x="384551" y="6424128"/>
            <a:ext cx="1509" cy="433874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9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</p:sldLayoutIdLst>
  <p:transition>
    <p:fade/>
  </p:transition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lang="nb-NO" sz="2800" b="0" kern="1600" cap="none" spc="-50" normalizeH="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150" indent="-184150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•"/>
        <a:defRPr sz="1800" kern="1200" baseline="0">
          <a:solidFill>
            <a:srgbClr val="3C3C3C"/>
          </a:solidFill>
          <a:latin typeface="+mn-lt"/>
          <a:ea typeface="+mn-ea"/>
          <a:cs typeface="+mn-cs"/>
        </a:defRPr>
      </a:lvl1pPr>
      <a:lvl2pPr marL="363538" indent="-173038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600" kern="1200" baseline="0">
          <a:solidFill>
            <a:srgbClr val="3C3C3C"/>
          </a:solidFill>
          <a:latin typeface="+mn-lt"/>
          <a:ea typeface="+mn-ea"/>
          <a:cs typeface="+mn-cs"/>
        </a:defRPr>
      </a:lvl2pPr>
      <a:lvl3pPr marL="547688" indent="-176213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400" kern="1200" baseline="0">
          <a:solidFill>
            <a:srgbClr val="3C3C3C"/>
          </a:solidFill>
          <a:latin typeface="+mn-lt"/>
          <a:ea typeface="+mn-ea"/>
          <a:cs typeface="+mn-cs"/>
        </a:defRPr>
      </a:lvl3pPr>
      <a:lvl4pPr marL="720725" indent="-163513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200" kern="1200" baseline="0">
          <a:solidFill>
            <a:srgbClr val="3C3C3C"/>
          </a:solidFill>
          <a:latin typeface="+mn-lt"/>
          <a:ea typeface="+mn-ea"/>
          <a:cs typeface="+mn-cs"/>
        </a:defRPr>
      </a:lvl4pPr>
      <a:lvl5pPr marL="903288" indent="-173038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200" kern="1200" baseline="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94425"/>
            <a:ext cx="9144000" cy="664062"/>
          </a:xfrm>
          <a:prstGeom prst="rect">
            <a:avLst/>
          </a:prstGeom>
          <a:gradFill>
            <a:gsLst>
              <a:gs pos="65000">
                <a:schemeClr val="bg1"/>
              </a:gs>
              <a:gs pos="0">
                <a:srgbClr val="E7E4E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85764" y="352500"/>
            <a:ext cx="8389936" cy="705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5764" y="1431925"/>
            <a:ext cx="8389936" cy="4378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805" y="6462995"/>
            <a:ext cx="296149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defRPr/>
            </a:pPr>
            <a:fld id="{0FB2C1E4-D44E-47D6-88C2-451E265FCFFB}" type="slidenum">
              <a:rPr lang="en-US" sz="1400" kern="0" spc="-130" smtClean="0">
                <a:solidFill>
                  <a:srgbClr val="3C3C3C">
                    <a:lumMod val="40000"/>
                    <a:lumOff val="60000"/>
                  </a:srgbClr>
                </a:solidFill>
              </a:rPr>
              <a:pPr algn="r">
                <a:defRPr/>
              </a:pPr>
              <a:t>‹#›</a:t>
            </a:fld>
            <a:endParaRPr lang="en-US" sz="1400" kern="0" spc="-130">
              <a:solidFill>
                <a:srgbClr val="3C3C3C">
                  <a:lumMod val="40000"/>
                  <a:lumOff val="60000"/>
                </a:srgbClr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764033" y="6270970"/>
            <a:ext cx="1007617" cy="495300"/>
            <a:chOff x="6989763" y="5734050"/>
            <a:chExt cx="1785937" cy="877888"/>
          </a:xfrm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6989763" y="5734050"/>
              <a:ext cx="795337" cy="877888"/>
            </a:xfrm>
            <a:custGeom>
              <a:avLst/>
              <a:gdLst>
                <a:gd name="T0" fmla="*/ 1451 w 1504"/>
                <a:gd name="T1" fmla="*/ 15 h 1659"/>
                <a:gd name="T2" fmla="*/ 945 w 1504"/>
                <a:gd name="T3" fmla="*/ 195 h 1659"/>
                <a:gd name="T4" fmla="*/ 1038 w 1504"/>
                <a:gd name="T5" fmla="*/ 60 h 1659"/>
                <a:gd name="T6" fmla="*/ 1017 w 1504"/>
                <a:gd name="T7" fmla="*/ 45 h 1659"/>
                <a:gd name="T8" fmla="*/ 659 w 1504"/>
                <a:gd name="T9" fmla="*/ 39 h 1659"/>
                <a:gd name="T10" fmla="*/ 378 w 1504"/>
                <a:gd name="T11" fmla="*/ 0 h 1659"/>
                <a:gd name="T12" fmla="*/ 499 w 1504"/>
                <a:gd name="T13" fmla="*/ 32 h 1659"/>
                <a:gd name="T14" fmla="*/ 754 w 1504"/>
                <a:gd name="T15" fmla="*/ 124 h 1659"/>
                <a:gd name="T16" fmla="*/ 473 w 1504"/>
                <a:gd name="T17" fmla="*/ 86 h 1659"/>
                <a:gd name="T18" fmla="*/ 267 w 1504"/>
                <a:gd name="T19" fmla="*/ 42 h 1659"/>
                <a:gd name="T20" fmla="*/ 433 w 1504"/>
                <a:gd name="T21" fmla="*/ 108 h 1659"/>
                <a:gd name="T22" fmla="*/ 478 w 1504"/>
                <a:gd name="T23" fmla="*/ 232 h 1659"/>
                <a:gd name="T24" fmla="*/ 153 w 1504"/>
                <a:gd name="T25" fmla="*/ 431 h 1659"/>
                <a:gd name="T26" fmla="*/ 28 w 1504"/>
                <a:gd name="T27" fmla="*/ 606 h 1659"/>
                <a:gd name="T28" fmla="*/ 0 w 1504"/>
                <a:gd name="T29" fmla="*/ 768 h 1659"/>
                <a:gd name="T30" fmla="*/ 36 w 1504"/>
                <a:gd name="T31" fmla="*/ 934 h 1659"/>
                <a:gd name="T32" fmla="*/ 194 w 1504"/>
                <a:gd name="T33" fmla="*/ 1130 h 1659"/>
                <a:gd name="T34" fmla="*/ 385 w 1504"/>
                <a:gd name="T35" fmla="*/ 1283 h 1659"/>
                <a:gd name="T36" fmla="*/ 525 w 1504"/>
                <a:gd name="T37" fmla="*/ 1401 h 1659"/>
                <a:gd name="T38" fmla="*/ 735 w 1504"/>
                <a:gd name="T39" fmla="*/ 1547 h 1659"/>
                <a:gd name="T40" fmla="*/ 1056 w 1504"/>
                <a:gd name="T41" fmla="*/ 1656 h 1659"/>
                <a:gd name="T42" fmla="*/ 1085 w 1504"/>
                <a:gd name="T43" fmla="*/ 1643 h 1659"/>
                <a:gd name="T44" fmla="*/ 929 w 1504"/>
                <a:gd name="T45" fmla="*/ 1580 h 1659"/>
                <a:gd name="T46" fmla="*/ 665 w 1504"/>
                <a:gd name="T47" fmla="*/ 1387 h 1659"/>
                <a:gd name="T48" fmla="*/ 948 w 1504"/>
                <a:gd name="T49" fmla="*/ 1427 h 1659"/>
                <a:gd name="T50" fmla="*/ 885 w 1504"/>
                <a:gd name="T51" fmla="*/ 1392 h 1659"/>
                <a:gd name="T52" fmla="*/ 570 w 1504"/>
                <a:gd name="T53" fmla="*/ 1229 h 1659"/>
                <a:gd name="T54" fmla="*/ 559 w 1504"/>
                <a:gd name="T55" fmla="*/ 1047 h 1659"/>
                <a:gd name="T56" fmla="*/ 668 w 1504"/>
                <a:gd name="T57" fmla="*/ 762 h 1659"/>
                <a:gd name="T58" fmla="*/ 828 w 1504"/>
                <a:gd name="T59" fmla="*/ 552 h 1659"/>
                <a:gd name="T60" fmla="*/ 831 w 1504"/>
                <a:gd name="T61" fmla="*/ 747 h 1659"/>
                <a:gd name="T62" fmla="*/ 862 w 1504"/>
                <a:gd name="T63" fmla="*/ 699 h 1659"/>
                <a:gd name="T64" fmla="*/ 875 w 1504"/>
                <a:gd name="T65" fmla="*/ 505 h 1659"/>
                <a:gd name="T66" fmla="*/ 1043 w 1504"/>
                <a:gd name="T67" fmla="*/ 452 h 1659"/>
                <a:gd name="T68" fmla="*/ 1060 w 1504"/>
                <a:gd name="T69" fmla="*/ 559 h 1659"/>
                <a:gd name="T70" fmla="*/ 1073 w 1504"/>
                <a:gd name="T71" fmla="*/ 441 h 1659"/>
                <a:gd name="T72" fmla="*/ 1279 w 1504"/>
                <a:gd name="T73" fmla="*/ 208 h 1659"/>
                <a:gd name="T74" fmla="*/ 1367 w 1504"/>
                <a:gd name="T75" fmla="*/ 144 h 1659"/>
                <a:gd name="T76" fmla="*/ 1036 w 1504"/>
                <a:gd name="T77" fmla="*/ 312 h 1659"/>
                <a:gd name="T78" fmla="*/ 1072 w 1504"/>
                <a:gd name="T79" fmla="*/ 172 h 1659"/>
                <a:gd name="T80" fmla="*/ 792 w 1504"/>
                <a:gd name="T81" fmla="*/ 146 h 1659"/>
                <a:gd name="T82" fmla="*/ 763 w 1504"/>
                <a:gd name="T83" fmla="*/ 280 h 1659"/>
                <a:gd name="T84" fmla="*/ 792 w 1504"/>
                <a:gd name="T85" fmla="*/ 146 h 1659"/>
                <a:gd name="T86" fmla="*/ 174 w 1504"/>
                <a:gd name="T87" fmla="*/ 570 h 1659"/>
                <a:gd name="T88" fmla="*/ 411 w 1504"/>
                <a:gd name="T89" fmla="*/ 338 h 1659"/>
                <a:gd name="T90" fmla="*/ 656 w 1504"/>
                <a:gd name="T91" fmla="*/ 267 h 1659"/>
                <a:gd name="T92" fmla="*/ 478 w 1504"/>
                <a:gd name="T93" fmla="*/ 453 h 1659"/>
                <a:gd name="T94" fmla="*/ 246 w 1504"/>
                <a:gd name="T95" fmla="*/ 702 h 1659"/>
                <a:gd name="T96" fmla="*/ 203 w 1504"/>
                <a:gd name="T97" fmla="*/ 833 h 1659"/>
                <a:gd name="T98" fmla="*/ 169 w 1504"/>
                <a:gd name="T99" fmla="*/ 932 h 1659"/>
                <a:gd name="T100" fmla="*/ 121 w 1504"/>
                <a:gd name="T101" fmla="*/ 778 h 1659"/>
                <a:gd name="T102" fmla="*/ 403 w 1504"/>
                <a:gd name="T103" fmla="*/ 1069 h 1659"/>
                <a:gd name="T104" fmla="*/ 360 w 1504"/>
                <a:gd name="T105" fmla="*/ 1068 h 1659"/>
                <a:gd name="T106" fmla="*/ 334 w 1504"/>
                <a:gd name="T107" fmla="*/ 848 h 1659"/>
                <a:gd name="T108" fmla="*/ 430 w 1504"/>
                <a:gd name="T109" fmla="*/ 616 h 1659"/>
                <a:gd name="T110" fmla="*/ 690 w 1504"/>
                <a:gd name="T111" fmla="*/ 379 h 1659"/>
                <a:gd name="T112" fmla="*/ 799 w 1504"/>
                <a:gd name="T113" fmla="*/ 472 h 1659"/>
                <a:gd name="T114" fmla="*/ 564 w 1504"/>
                <a:gd name="T115" fmla="*/ 701 h 1659"/>
                <a:gd name="T116" fmla="*/ 408 w 1504"/>
                <a:gd name="T117" fmla="*/ 1024 h 1659"/>
                <a:gd name="T118" fmla="*/ 856 w 1504"/>
                <a:gd name="T119" fmla="*/ 430 h 1659"/>
                <a:gd name="T120" fmla="*/ 852 w 1504"/>
                <a:gd name="T121" fmla="*/ 28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659">
                  <a:moveTo>
                    <a:pt x="1502" y="13"/>
                  </a:moveTo>
                  <a:lnTo>
                    <a:pt x="1502" y="13"/>
                  </a:lnTo>
                  <a:lnTo>
                    <a:pt x="1504" y="12"/>
                  </a:lnTo>
                  <a:lnTo>
                    <a:pt x="1504" y="9"/>
                  </a:lnTo>
                  <a:lnTo>
                    <a:pt x="1502" y="4"/>
                  </a:lnTo>
                  <a:lnTo>
                    <a:pt x="1496" y="1"/>
                  </a:lnTo>
                  <a:lnTo>
                    <a:pt x="1496" y="1"/>
                  </a:lnTo>
                  <a:lnTo>
                    <a:pt x="1451" y="15"/>
                  </a:lnTo>
                  <a:lnTo>
                    <a:pt x="1397" y="31"/>
                  </a:lnTo>
                  <a:lnTo>
                    <a:pt x="1329" y="51"/>
                  </a:lnTo>
                  <a:lnTo>
                    <a:pt x="1247" y="79"/>
                  </a:lnTo>
                  <a:lnTo>
                    <a:pt x="1154" y="112"/>
                  </a:lnTo>
                  <a:lnTo>
                    <a:pt x="1052" y="150"/>
                  </a:lnTo>
                  <a:lnTo>
                    <a:pt x="999" y="172"/>
                  </a:lnTo>
                  <a:lnTo>
                    <a:pt x="945" y="195"/>
                  </a:lnTo>
                  <a:lnTo>
                    <a:pt x="945" y="195"/>
                  </a:lnTo>
                  <a:lnTo>
                    <a:pt x="922" y="175"/>
                  </a:lnTo>
                  <a:lnTo>
                    <a:pt x="898" y="156"/>
                  </a:lnTo>
                  <a:lnTo>
                    <a:pt x="874" y="140"/>
                  </a:lnTo>
                  <a:lnTo>
                    <a:pt x="849" y="124"/>
                  </a:lnTo>
                  <a:lnTo>
                    <a:pt x="849" y="124"/>
                  </a:lnTo>
                  <a:lnTo>
                    <a:pt x="917" y="99"/>
                  </a:lnTo>
                  <a:lnTo>
                    <a:pt x="982" y="77"/>
                  </a:lnTo>
                  <a:lnTo>
                    <a:pt x="1038" y="60"/>
                  </a:lnTo>
                  <a:lnTo>
                    <a:pt x="1090" y="44"/>
                  </a:lnTo>
                  <a:lnTo>
                    <a:pt x="1161" y="23"/>
                  </a:lnTo>
                  <a:lnTo>
                    <a:pt x="1187" y="17"/>
                  </a:lnTo>
                  <a:lnTo>
                    <a:pt x="1183" y="6"/>
                  </a:lnTo>
                  <a:lnTo>
                    <a:pt x="1183" y="6"/>
                  </a:lnTo>
                  <a:lnTo>
                    <a:pt x="1149" y="13"/>
                  </a:lnTo>
                  <a:lnTo>
                    <a:pt x="1071" y="32"/>
                  </a:lnTo>
                  <a:lnTo>
                    <a:pt x="1017" y="45"/>
                  </a:lnTo>
                  <a:lnTo>
                    <a:pt x="955" y="63"/>
                  </a:lnTo>
                  <a:lnTo>
                    <a:pt x="888" y="82"/>
                  </a:lnTo>
                  <a:lnTo>
                    <a:pt x="815" y="103"/>
                  </a:lnTo>
                  <a:lnTo>
                    <a:pt x="815" y="103"/>
                  </a:lnTo>
                  <a:lnTo>
                    <a:pt x="776" y="84"/>
                  </a:lnTo>
                  <a:lnTo>
                    <a:pt x="737" y="67"/>
                  </a:lnTo>
                  <a:lnTo>
                    <a:pt x="697" y="52"/>
                  </a:lnTo>
                  <a:lnTo>
                    <a:pt x="659" y="39"/>
                  </a:lnTo>
                  <a:lnTo>
                    <a:pt x="623" y="29"/>
                  </a:lnTo>
                  <a:lnTo>
                    <a:pt x="586" y="20"/>
                  </a:lnTo>
                  <a:lnTo>
                    <a:pt x="553" y="15"/>
                  </a:lnTo>
                  <a:lnTo>
                    <a:pt x="522" y="10"/>
                  </a:lnTo>
                  <a:lnTo>
                    <a:pt x="493" y="6"/>
                  </a:lnTo>
                  <a:lnTo>
                    <a:pt x="465" y="3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5" y="4"/>
                  </a:lnTo>
                  <a:lnTo>
                    <a:pt x="375" y="9"/>
                  </a:lnTo>
                  <a:lnTo>
                    <a:pt x="376" y="13"/>
                  </a:lnTo>
                  <a:lnTo>
                    <a:pt x="376" y="13"/>
                  </a:lnTo>
                  <a:lnTo>
                    <a:pt x="411" y="16"/>
                  </a:lnTo>
                  <a:lnTo>
                    <a:pt x="449" y="22"/>
                  </a:lnTo>
                  <a:lnTo>
                    <a:pt x="499" y="32"/>
                  </a:lnTo>
                  <a:lnTo>
                    <a:pt x="557" y="47"/>
                  </a:lnTo>
                  <a:lnTo>
                    <a:pt x="588" y="55"/>
                  </a:lnTo>
                  <a:lnTo>
                    <a:pt x="620" y="66"/>
                  </a:lnTo>
                  <a:lnTo>
                    <a:pt x="653" y="77"/>
                  </a:lnTo>
                  <a:lnTo>
                    <a:pt x="687" y="92"/>
                  </a:lnTo>
                  <a:lnTo>
                    <a:pt x="721" y="106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694" y="144"/>
                  </a:lnTo>
                  <a:lnTo>
                    <a:pt x="633" y="168"/>
                  </a:lnTo>
                  <a:lnTo>
                    <a:pt x="633" y="168"/>
                  </a:lnTo>
                  <a:lnTo>
                    <a:pt x="599" y="147"/>
                  </a:lnTo>
                  <a:lnTo>
                    <a:pt x="567" y="128"/>
                  </a:lnTo>
                  <a:lnTo>
                    <a:pt x="535" y="112"/>
                  </a:lnTo>
                  <a:lnTo>
                    <a:pt x="503" y="98"/>
                  </a:lnTo>
                  <a:lnTo>
                    <a:pt x="473" y="86"/>
                  </a:lnTo>
                  <a:lnTo>
                    <a:pt x="443" y="76"/>
                  </a:lnTo>
                  <a:lnTo>
                    <a:pt x="416" y="67"/>
                  </a:lnTo>
                  <a:lnTo>
                    <a:pt x="389" y="60"/>
                  </a:lnTo>
                  <a:lnTo>
                    <a:pt x="343" y="50"/>
                  </a:lnTo>
                  <a:lnTo>
                    <a:pt x="306" y="44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7" y="42"/>
                  </a:lnTo>
                  <a:lnTo>
                    <a:pt x="265" y="47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93" y="57"/>
                  </a:lnTo>
                  <a:lnTo>
                    <a:pt x="322" y="64"/>
                  </a:lnTo>
                  <a:lnTo>
                    <a:pt x="362" y="77"/>
                  </a:lnTo>
                  <a:lnTo>
                    <a:pt x="407" y="96"/>
                  </a:lnTo>
                  <a:lnTo>
                    <a:pt x="433" y="108"/>
                  </a:lnTo>
                  <a:lnTo>
                    <a:pt x="459" y="121"/>
                  </a:lnTo>
                  <a:lnTo>
                    <a:pt x="486" y="135"/>
                  </a:lnTo>
                  <a:lnTo>
                    <a:pt x="515" y="151"/>
                  </a:lnTo>
                  <a:lnTo>
                    <a:pt x="543" y="170"/>
                  </a:lnTo>
                  <a:lnTo>
                    <a:pt x="572" y="191"/>
                  </a:lnTo>
                  <a:lnTo>
                    <a:pt x="572" y="191"/>
                  </a:lnTo>
                  <a:lnTo>
                    <a:pt x="525" y="211"/>
                  </a:lnTo>
                  <a:lnTo>
                    <a:pt x="478" y="232"/>
                  </a:lnTo>
                  <a:lnTo>
                    <a:pt x="433" y="253"/>
                  </a:lnTo>
                  <a:lnTo>
                    <a:pt x="388" y="275"/>
                  </a:lnTo>
                  <a:lnTo>
                    <a:pt x="344" y="299"/>
                  </a:lnTo>
                  <a:lnTo>
                    <a:pt x="302" y="323"/>
                  </a:lnTo>
                  <a:lnTo>
                    <a:pt x="261" y="350"/>
                  </a:lnTo>
                  <a:lnTo>
                    <a:pt x="223" y="376"/>
                  </a:lnTo>
                  <a:lnTo>
                    <a:pt x="187" y="403"/>
                  </a:lnTo>
                  <a:lnTo>
                    <a:pt x="153" y="431"/>
                  </a:lnTo>
                  <a:lnTo>
                    <a:pt x="123" y="462"/>
                  </a:lnTo>
                  <a:lnTo>
                    <a:pt x="95" y="491"/>
                  </a:lnTo>
                  <a:lnTo>
                    <a:pt x="71" y="523"/>
                  </a:lnTo>
                  <a:lnTo>
                    <a:pt x="61" y="539"/>
                  </a:lnTo>
                  <a:lnTo>
                    <a:pt x="51" y="555"/>
                  </a:lnTo>
                  <a:lnTo>
                    <a:pt x="42" y="572"/>
                  </a:lnTo>
                  <a:lnTo>
                    <a:pt x="34" y="588"/>
                  </a:lnTo>
                  <a:lnTo>
                    <a:pt x="28" y="606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15" y="648"/>
                  </a:lnTo>
                  <a:lnTo>
                    <a:pt x="9" y="673"/>
                  </a:lnTo>
                  <a:lnTo>
                    <a:pt x="4" y="698"/>
                  </a:lnTo>
                  <a:lnTo>
                    <a:pt x="1" y="721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0" y="789"/>
                  </a:lnTo>
                  <a:lnTo>
                    <a:pt x="3" y="811"/>
                  </a:lnTo>
                  <a:lnTo>
                    <a:pt x="6" y="833"/>
                  </a:lnTo>
                  <a:lnTo>
                    <a:pt x="10" y="855"/>
                  </a:lnTo>
                  <a:lnTo>
                    <a:pt x="15" y="875"/>
                  </a:lnTo>
                  <a:lnTo>
                    <a:pt x="20" y="894"/>
                  </a:lnTo>
                  <a:lnTo>
                    <a:pt x="28" y="915"/>
                  </a:lnTo>
                  <a:lnTo>
                    <a:pt x="36" y="934"/>
                  </a:lnTo>
                  <a:lnTo>
                    <a:pt x="45" y="953"/>
                  </a:lnTo>
                  <a:lnTo>
                    <a:pt x="55" y="970"/>
                  </a:lnTo>
                  <a:lnTo>
                    <a:pt x="66" y="989"/>
                  </a:lnTo>
                  <a:lnTo>
                    <a:pt x="77" y="1006"/>
                  </a:lnTo>
                  <a:lnTo>
                    <a:pt x="102" y="1040"/>
                  </a:lnTo>
                  <a:lnTo>
                    <a:pt x="130" y="1072"/>
                  </a:lnTo>
                  <a:lnTo>
                    <a:pt x="160" y="1101"/>
                  </a:lnTo>
                  <a:lnTo>
                    <a:pt x="194" y="1130"/>
                  </a:lnTo>
                  <a:lnTo>
                    <a:pt x="228" y="1156"/>
                  </a:lnTo>
                  <a:lnTo>
                    <a:pt x="264" y="1183"/>
                  </a:lnTo>
                  <a:lnTo>
                    <a:pt x="302" y="1206"/>
                  </a:lnTo>
                  <a:lnTo>
                    <a:pt x="302" y="1206"/>
                  </a:lnTo>
                  <a:lnTo>
                    <a:pt x="322" y="1228"/>
                  </a:lnTo>
                  <a:lnTo>
                    <a:pt x="343" y="1248"/>
                  </a:lnTo>
                  <a:lnTo>
                    <a:pt x="363" y="1266"/>
                  </a:lnTo>
                  <a:lnTo>
                    <a:pt x="385" y="1283"/>
                  </a:lnTo>
                  <a:lnTo>
                    <a:pt x="407" y="1298"/>
                  </a:lnTo>
                  <a:lnTo>
                    <a:pt x="429" y="1312"/>
                  </a:lnTo>
                  <a:lnTo>
                    <a:pt x="451" y="1324"/>
                  </a:lnTo>
                  <a:lnTo>
                    <a:pt x="471" y="1336"/>
                  </a:lnTo>
                  <a:lnTo>
                    <a:pt x="471" y="1336"/>
                  </a:lnTo>
                  <a:lnTo>
                    <a:pt x="487" y="1359"/>
                  </a:lnTo>
                  <a:lnTo>
                    <a:pt x="506" y="1381"/>
                  </a:lnTo>
                  <a:lnTo>
                    <a:pt x="525" y="1401"/>
                  </a:lnTo>
                  <a:lnTo>
                    <a:pt x="545" y="1420"/>
                  </a:lnTo>
                  <a:lnTo>
                    <a:pt x="567" y="1439"/>
                  </a:lnTo>
                  <a:lnTo>
                    <a:pt x="589" y="1458"/>
                  </a:lnTo>
                  <a:lnTo>
                    <a:pt x="613" y="1474"/>
                  </a:lnTo>
                  <a:lnTo>
                    <a:pt x="636" y="1491"/>
                  </a:lnTo>
                  <a:lnTo>
                    <a:pt x="661" y="1506"/>
                  </a:lnTo>
                  <a:lnTo>
                    <a:pt x="684" y="1521"/>
                  </a:lnTo>
                  <a:lnTo>
                    <a:pt x="735" y="1547"/>
                  </a:lnTo>
                  <a:lnTo>
                    <a:pt x="785" y="1570"/>
                  </a:lnTo>
                  <a:lnTo>
                    <a:pt x="833" y="1591"/>
                  </a:lnTo>
                  <a:lnTo>
                    <a:pt x="881" y="1608"/>
                  </a:lnTo>
                  <a:lnTo>
                    <a:pt x="925" y="1623"/>
                  </a:lnTo>
                  <a:lnTo>
                    <a:pt x="966" y="1634"/>
                  </a:lnTo>
                  <a:lnTo>
                    <a:pt x="1002" y="1644"/>
                  </a:lnTo>
                  <a:lnTo>
                    <a:pt x="1033" y="1650"/>
                  </a:lnTo>
                  <a:lnTo>
                    <a:pt x="1056" y="1656"/>
                  </a:lnTo>
                  <a:lnTo>
                    <a:pt x="1072" y="1658"/>
                  </a:lnTo>
                  <a:lnTo>
                    <a:pt x="1079" y="1659"/>
                  </a:lnTo>
                  <a:lnTo>
                    <a:pt x="1079" y="1659"/>
                  </a:lnTo>
                  <a:lnTo>
                    <a:pt x="1081" y="1658"/>
                  </a:lnTo>
                  <a:lnTo>
                    <a:pt x="1082" y="1656"/>
                  </a:lnTo>
                  <a:lnTo>
                    <a:pt x="1084" y="1650"/>
                  </a:lnTo>
                  <a:lnTo>
                    <a:pt x="1085" y="1646"/>
                  </a:lnTo>
                  <a:lnTo>
                    <a:pt x="1085" y="1643"/>
                  </a:lnTo>
                  <a:lnTo>
                    <a:pt x="1084" y="1643"/>
                  </a:lnTo>
                  <a:lnTo>
                    <a:pt x="1084" y="1643"/>
                  </a:lnTo>
                  <a:lnTo>
                    <a:pt x="1073" y="1640"/>
                  </a:lnTo>
                  <a:lnTo>
                    <a:pt x="1057" y="1636"/>
                  </a:lnTo>
                  <a:lnTo>
                    <a:pt x="1015" y="1620"/>
                  </a:lnTo>
                  <a:lnTo>
                    <a:pt x="989" y="1609"/>
                  </a:lnTo>
                  <a:lnTo>
                    <a:pt x="960" y="1596"/>
                  </a:lnTo>
                  <a:lnTo>
                    <a:pt x="929" y="1580"/>
                  </a:lnTo>
                  <a:lnTo>
                    <a:pt x="897" y="1563"/>
                  </a:lnTo>
                  <a:lnTo>
                    <a:pt x="863" y="1544"/>
                  </a:lnTo>
                  <a:lnTo>
                    <a:pt x="828" y="1522"/>
                  </a:lnTo>
                  <a:lnTo>
                    <a:pt x="793" y="1499"/>
                  </a:lnTo>
                  <a:lnTo>
                    <a:pt x="760" y="1474"/>
                  </a:lnTo>
                  <a:lnTo>
                    <a:pt x="726" y="1446"/>
                  </a:lnTo>
                  <a:lnTo>
                    <a:pt x="694" y="1417"/>
                  </a:lnTo>
                  <a:lnTo>
                    <a:pt x="665" y="1387"/>
                  </a:lnTo>
                  <a:lnTo>
                    <a:pt x="637" y="1353"/>
                  </a:lnTo>
                  <a:lnTo>
                    <a:pt x="637" y="1353"/>
                  </a:lnTo>
                  <a:lnTo>
                    <a:pt x="697" y="1371"/>
                  </a:lnTo>
                  <a:lnTo>
                    <a:pt x="753" y="1387"/>
                  </a:lnTo>
                  <a:lnTo>
                    <a:pt x="802" y="1398"/>
                  </a:lnTo>
                  <a:lnTo>
                    <a:pt x="847" y="1408"/>
                  </a:lnTo>
                  <a:lnTo>
                    <a:pt x="916" y="1423"/>
                  </a:lnTo>
                  <a:lnTo>
                    <a:pt x="948" y="1427"/>
                  </a:lnTo>
                  <a:lnTo>
                    <a:pt x="948" y="1427"/>
                  </a:lnTo>
                  <a:lnTo>
                    <a:pt x="949" y="1427"/>
                  </a:lnTo>
                  <a:lnTo>
                    <a:pt x="951" y="1426"/>
                  </a:lnTo>
                  <a:lnTo>
                    <a:pt x="951" y="1420"/>
                  </a:lnTo>
                  <a:lnTo>
                    <a:pt x="951" y="1413"/>
                  </a:lnTo>
                  <a:lnTo>
                    <a:pt x="951" y="1413"/>
                  </a:lnTo>
                  <a:lnTo>
                    <a:pt x="920" y="1404"/>
                  </a:lnTo>
                  <a:lnTo>
                    <a:pt x="885" y="1392"/>
                  </a:lnTo>
                  <a:lnTo>
                    <a:pt x="840" y="1378"/>
                  </a:lnTo>
                  <a:lnTo>
                    <a:pt x="786" y="1357"/>
                  </a:lnTo>
                  <a:lnTo>
                    <a:pt x="725" y="1334"/>
                  </a:lnTo>
                  <a:lnTo>
                    <a:pt x="658" y="1305"/>
                  </a:lnTo>
                  <a:lnTo>
                    <a:pt x="588" y="1273"/>
                  </a:lnTo>
                  <a:lnTo>
                    <a:pt x="588" y="1273"/>
                  </a:lnTo>
                  <a:lnTo>
                    <a:pt x="578" y="1251"/>
                  </a:lnTo>
                  <a:lnTo>
                    <a:pt x="570" y="1229"/>
                  </a:lnTo>
                  <a:lnTo>
                    <a:pt x="563" y="1207"/>
                  </a:lnTo>
                  <a:lnTo>
                    <a:pt x="557" y="1184"/>
                  </a:lnTo>
                  <a:lnTo>
                    <a:pt x="554" y="1159"/>
                  </a:lnTo>
                  <a:lnTo>
                    <a:pt x="553" y="1136"/>
                  </a:lnTo>
                  <a:lnTo>
                    <a:pt x="551" y="1111"/>
                  </a:lnTo>
                  <a:lnTo>
                    <a:pt x="554" y="1085"/>
                  </a:lnTo>
                  <a:lnTo>
                    <a:pt x="554" y="1085"/>
                  </a:lnTo>
                  <a:lnTo>
                    <a:pt x="559" y="1047"/>
                  </a:lnTo>
                  <a:lnTo>
                    <a:pt x="566" y="1008"/>
                  </a:lnTo>
                  <a:lnTo>
                    <a:pt x="576" y="972"/>
                  </a:lnTo>
                  <a:lnTo>
                    <a:pt x="588" y="934"/>
                  </a:lnTo>
                  <a:lnTo>
                    <a:pt x="599" y="897"/>
                  </a:lnTo>
                  <a:lnTo>
                    <a:pt x="614" y="862"/>
                  </a:lnTo>
                  <a:lnTo>
                    <a:pt x="632" y="827"/>
                  </a:lnTo>
                  <a:lnTo>
                    <a:pt x="649" y="794"/>
                  </a:lnTo>
                  <a:lnTo>
                    <a:pt x="668" y="762"/>
                  </a:lnTo>
                  <a:lnTo>
                    <a:pt x="687" y="728"/>
                  </a:lnTo>
                  <a:lnTo>
                    <a:pt x="709" y="698"/>
                  </a:lnTo>
                  <a:lnTo>
                    <a:pt x="731" y="667"/>
                  </a:lnTo>
                  <a:lnTo>
                    <a:pt x="754" y="637"/>
                  </a:lnTo>
                  <a:lnTo>
                    <a:pt x="779" y="607"/>
                  </a:lnTo>
                  <a:lnTo>
                    <a:pt x="804" y="580"/>
                  </a:lnTo>
                  <a:lnTo>
                    <a:pt x="828" y="552"/>
                  </a:lnTo>
                  <a:lnTo>
                    <a:pt x="828" y="552"/>
                  </a:lnTo>
                  <a:lnTo>
                    <a:pt x="834" y="581"/>
                  </a:lnTo>
                  <a:lnTo>
                    <a:pt x="839" y="609"/>
                  </a:lnTo>
                  <a:lnTo>
                    <a:pt x="840" y="635"/>
                  </a:lnTo>
                  <a:lnTo>
                    <a:pt x="840" y="660"/>
                  </a:lnTo>
                  <a:lnTo>
                    <a:pt x="839" y="683"/>
                  </a:lnTo>
                  <a:lnTo>
                    <a:pt x="837" y="705"/>
                  </a:lnTo>
                  <a:lnTo>
                    <a:pt x="831" y="747"/>
                  </a:lnTo>
                  <a:lnTo>
                    <a:pt x="831" y="747"/>
                  </a:lnTo>
                  <a:lnTo>
                    <a:pt x="833" y="747"/>
                  </a:lnTo>
                  <a:lnTo>
                    <a:pt x="840" y="747"/>
                  </a:lnTo>
                  <a:lnTo>
                    <a:pt x="846" y="744"/>
                  </a:lnTo>
                  <a:lnTo>
                    <a:pt x="847" y="743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55" y="721"/>
                  </a:lnTo>
                  <a:lnTo>
                    <a:pt x="862" y="699"/>
                  </a:lnTo>
                  <a:lnTo>
                    <a:pt x="868" y="670"/>
                  </a:lnTo>
                  <a:lnTo>
                    <a:pt x="874" y="635"/>
                  </a:lnTo>
                  <a:lnTo>
                    <a:pt x="878" y="596"/>
                  </a:lnTo>
                  <a:lnTo>
                    <a:pt x="879" y="574"/>
                  </a:lnTo>
                  <a:lnTo>
                    <a:pt x="878" y="552"/>
                  </a:lnTo>
                  <a:lnTo>
                    <a:pt x="878" y="529"/>
                  </a:lnTo>
                  <a:lnTo>
                    <a:pt x="875" y="505"/>
                  </a:lnTo>
                  <a:lnTo>
                    <a:pt x="875" y="505"/>
                  </a:lnTo>
                  <a:lnTo>
                    <a:pt x="910" y="473"/>
                  </a:lnTo>
                  <a:lnTo>
                    <a:pt x="944" y="441"/>
                  </a:lnTo>
                  <a:lnTo>
                    <a:pt x="980" y="412"/>
                  </a:lnTo>
                  <a:lnTo>
                    <a:pt x="1015" y="385"/>
                  </a:lnTo>
                  <a:lnTo>
                    <a:pt x="1015" y="385"/>
                  </a:lnTo>
                  <a:lnTo>
                    <a:pt x="1025" y="408"/>
                  </a:lnTo>
                  <a:lnTo>
                    <a:pt x="1036" y="430"/>
                  </a:lnTo>
                  <a:lnTo>
                    <a:pt x="1043" y="452"/>
                  </a:lnTo>
                  <a:lnTo>
                    <a:pt x="1049" y="473"/>
                  </a:lnTo>
                  <a:lnTo>
                    <a:pt x="1053" y="495"/>
                  </a:lnTo>
                  <a:lnTo>
                    <a:pt x="1056" y="516"/>
                  </a:lnTo>
                  <a:lnTo>
                    <a:pt x="1056" y="536"/>
                  </a:lnTo>
                  <a:lnTo>
                    <a:pt x="1056" y="555"/>
                  </a:lnTo>
                  <a:lnTo>
                    <a:pt x="1056" y="555"/>
                  </a:lnTo>
                  <a:lnTo>
                    <a:pt x="1057" y="558"/>
                  </a:lnTo>
                  <a:lnTo>
                    <a:pt x="1060" y="559"/>
                  </a:lnTo>
                  <a:lnTo>
                    <a:pt x="1065" y="559"/>
                  </a:lnTo>
                  <a:lnTo>
                    <a:pt x="1068" y="559"/>
                  </a:lnTo>
                  <a:lnTo>
                    <a:pt x="1068" y="559"/>
                  </a:lnTo>
                  <a:lnTo>
                    <a:pt x="1072" y="540"/>
                  </a:lnTo>
                  <a:lnTo>
                    <a:pt x="1075" y="519"/>
                  </a:lnTo>
                  <a:lnTo>
                    <a:pt x="1076" y="494"/>
                  </a:lnTo>
                  <a:lnTo>
                    <a:pt x="1076" y="469"/>
                  </a:lnTo>
                  <a:lnTo>
                    <a:pt x="1073" y="441"/>
                  </a:lnTo>
                  <a:lnTo>
                    <a:pt x="1069" y="414"/>
                  </a:lnTo>
                  <a:lnTo>
                    <a:pt x="1063" y="385"/>
                  </a:lnTo>
                  <a:lnTo>
                    <a:pt x="1053" y="355"/>
                  </a:lnTo>
                  <a:lnTo>
                    <a:pt x="1053" y="355"/>
                  </a:lnTo>
                  <a:lnTo>
                    <a:pt x="1117" y="309"/>
                  </a:lnTo>
                  <a:lnTo>
                    <a:pt x="1177" y="269"/>
                  </a:lnTo>
                  <a:lnTo>
                    <a:pt x="1231" y="236"/>
                  </a:lnTo>
                  <a:lnTo>
                    <a:pt x="1279" y="208"/>
                  </a:lnTo>
                  <a:lnTo>
                    <a:pt x="1320" y="186"/>
                  </a:lnTo>
                  <a:lnTo>
                    <a:pt x="1349" y="170"/>
                  </a:lnTo>
                  <a:lnTo>
                    <a:pt x="1375" y="157"/>
                  </a:lnTo>
                  <a:lnTo>
                    <a:pt x="1375" y="157"/>
                  </a:lnTo>
                  <a:lnTo>
                    <a:pt x="1375" y="153"/>
                  </a:lnTo>
                  <a:lnTo>
                    <a:pt x="1375" y="150"/>
                  </a:lnTo>
                  <a:lnTo>
                    <a:pt x="1371" y="146"/>
                  </a:lnTo>
                  <a:lnTo>
                    <a:pt x="1367" y="144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35" y="157"/>
                  </a:lnTo>
                  <a:lnTo>
                    <a:pt x="1263" y="189"/>
                  </a:lnTo>
                  <a:lnTo>
                    <a:pt x="1215" y="214"/>
                  </a:lnTo>
                  <a:lnTo>
                    <a:pt x="1160" y="242"/>
                  </a:lnTo>
                  <a:lnTo>
                    <a:pt x="1100" y="275"/>
                  </a:lnTo>
                  <a:lnTo>
                    <a:pt x="1036" y="312"/>
                  </a:lnTo>
                  <a:lnTo>
                    <a:pt x="1036" y="312"/>
                  </a:lnTo>
                  <a:lnTo>
                    <a:pt x="1022" y="287"/>
                  </a:lnTo>
                  <a:lnTo>
                    <a:pt x="1008" y="264"/>
                  </a:lnTo>
                  <a:lnTo>
                    <a:pt x="990" y="240"/>
                  </a:lnTo>
                  <a:lnTo>
                    <a:pt x="971" y="218"/>
                  </a:lnTo>
                  <a:lnTo>
                    <a:pt x="971" y="218"/>
                  </a:lnTo>
                  <a:lnTo>
                    <a:pt x="1022" y="194"/>
                  </a:lnTo>
                  <a:lnTo>
                    <a:pt x="1072" y="172"/>
                  </a:lnTo>
                  <a:lnTo>
                    <a:pt x="1170" y="130"/>
                  </a:lnTo>
                  <a:lnTo>
                    <a:pt x="1259" y="95"/>
                  </a:lnTo>
                  <a:lnTo>
                    <a:pt x="1339" y="66"/>
                  </a:lnTo>
                  <a:lnTo>
                    <a:pt x="1406" y="44"/>
                  </a:lnTo>
                  <a:lnTo>
                    <a:pt x="1459" y="26"/>
                  </a:lnTo>
                  <a:lnTo>
                    <a:pt x="1502" y="13"/>
                  </a:lnTo>
                  <a:lnTo>
                    <a:pt x="1502" y="13"/>
                  </a:lnTo>
                  <a:close/>
                  <a:moveTo>
                    <a:pt x="792" y="146"/>
                  </a:moveTo>
                  <a:lnTo>
                    <a:pt x="792" y="146"/>
                  </a:lnTo>
                  <a:lnTo>
                    <a:pt x="817" y="163"/>
                  </a:lnTo>
                  <a:lnTo>
                    <a:pt x="842" y="181"/>
                  </a:lnTo>
                  <a:lnTo>
                    <a:pt x="865" y="200"/>
                  </a:lnTo>
                  <a:lnTo>
                    <a:pt x="888" y="220"/>
                  </a:lnTo>
                  <a:lnTo>
                    <a:pt x="888" y="220"/>
                  </a:lnTo>
                  <a:lnTo>
                    <a:pt x="826" y="249"/>
                  </a:lnTo>
                  <a:lnTo>
                    <a:pt x="763" y="280"/>
                  </a:lnTo>
                  <a:lnTo>
                    <a:pt x="763" y="280"/>
                  </a:lnTo>
                  <a:lnTo>
                    <a:pt x="741" y="256"/>
                  </a:lnTo>
                  <a:lnTo>
                    <a:pt x="719" y="236"/>
                  </a:lnTo>
                  <a:lnTo>
                    <a:pt x="696" y="216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734" y="170"/>
                  </a:lnTo>
                  <a:lnTo>
                    <a:pt x="792" y="146"/>
                  </a:lnTo>
                  <a:lnTo>
                    <a:pt x="792" y="146"/>
                  </a:lnTo>
                  <a:close/>
                  <a:moveTo>
                    <a:pt x="131" y="671"/>
                  </a:moveTo>
                  <a:lnTo>
                    <a:pt x="131" y="671"/>
                  </a:lnTo>
                  <a:lnTo>
                    <a:pt x="136" y="654"/>
                  </a:lnTo>
                  <a:lnTo>
                    <a:pt x="141" y="637"/>
                  </a:lnTo>
                  <a:lnTo>
                    <a:pt x="149" y="619"/>
                  </a:lnTo>
                  <a:lnTo>
                    <a:pt x="156" y="603"/>
                  </a:lnTo>
                  <a:lnTo>
                    <a:pt x="174" y="570"/>
                  </a:lnTo>
                  <a:lnTo>
                    <a:pt x="195" y="537"/>
                  </a:lnTo>
                  <a:lnTo>
                    <a:pt x="219" y="507"/>
                  </a:lnTo>
                  <a:lnTo>
                    <a:pt x="245" y="476"/>
                  </a:lnTo>
                  <a:lnTo>
                    <a:pt x="274" y="447"/>
                  </a:lnTo>
                  <a:lnTo>
                    <a:pt x="306" y="418"/>
                  </a:lnTo>
                  <a:lnTo>
                    <a:pt x="340" y="390"/>
                  </a:lnTo>
                  <a:lnTo>
                    <a:pt x="375" y="364"/>
                  </a:lnTo>
                  <a:lnTo>
                    <a:pt x="411" y="338"/>
                  </a:lnTo>
                  <a:lnTo>
                    <a:pt x="451" y="315"/>
                  </a:lnTo>
                  <a:lnTo>
                    <a:pt x="490" y="290"/>
                  </a:lnTo>
                  <a:lnTo>
                    <a:pt x="531" y="268"/>
                  </a:lnTo>
                  <a:lnTo>
                    <a:pt x="572" y="246"/>
                  </a:lnTo>
                  <a:lnTo>
                    <a:pt x="613" y="224"/>
                  </a:lnTo>
                  <a:lnTo>
                    <a:pt x="613" y="224"/>
                  </a:lnTo>
                  <a:lnTo>
                    <a:pt x="634" y="245"/>
                  </a:lnTo>
                  <a:lnTo>
                    <a:pt x="656" y="267"/>
                  </a:lnTo>
                  <a:lnTo>
                    <a:pt x="678" y="288"/>
                  </a:lnTo>
                  <a:lnTo>
                    <a:pt x="699" y="313"/>
                  </a:lnTo>
                  <a:lnTo>
                    <a:pt x="699" y="313"/>
                  </a:lnTo>
                  <a:lnTo>
                    <a:pt x="652" y="339"/>
                  </a:lnTo>
                  <a:lnTo>
                    <a:pt x="607" y="367"/>
                  </a:lnTo>
                  <a:lnTo>
                    <a:pt x="563" y="395"/>
                  </a:lnTo>
                  <a:lnTo>
                    <a:pt x="519" y="422"/>
                  </a:lnTo>
                  <a:lnTo>
                    <a:pt x="478" y="453"/>
                  </a:lnTo>
                  <a:lnTo>
                    <a:pt x="439" y="484"/>
                  </a:lnTo>
                  <a:lnTo>
                    <a:pt x="403" y="514"/>
                  </a:lnTo>
                  <a:lnTo>
                    <a:pt x="368" y="546"/>
                  </a:lnTo>
                  <a:lnTo>
                    <a:pt x="335" y="580"/>
                  </a:lnTo>
                  <a:lnTo>
                    <a:pt x="306" y="613"/>
                  </a:lnTo>
                  <a:lnTo>
                    <a:pt x="280" y="648"/>
                  </a:lnTo>
                  <a:lnTo>
                    <a:pt x="257" y="685"/>
                  </a:lnTo>
                  <a:lnTo>
                    <a:pt x="246" y="702"/>
                  </a:lnTo>
                  <a:lnTo>
                    <a:pt x="238" y="720"/>
                  </a:lnTo>
                  <a:lnTo>
                    <a:pt x="229" y="738"/>
                  </a:lnTo>
                  <a:lnTo>
                    <a:pt x="222" y="757"/>
                  </a:lnTo>
                  <a:lnTo>
                    <a:pt x="216" y="776"/>
                  </a:lnTo>
                  <a:lnTo>
                    <a:pt x="210" y="795"/>
                  </a:lnTo>
                  <a:lnTo>
                    <a:pt x="206" y="814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198" y="874"/>
                  </a:lnTo>
                  <a:lnTo>
                    <a:pt x="198" y="913"/>
                  </a:lnTo>
                  <a:lnTo>
                    <a:pt x="200" y="950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191" y="967"/>
                  </a:lnTo>
                  <a:lnTo>
                    <a:pt x="179" y="950"/>
                  </a:lnTo>
                  <a:lnTo>
                    <a:pt x="169" y="932"/>
                  </a:lnTo>
                  <a:lnTo>
                    <a:pt x="159" y="915"/>
                  </a:lnTo>
                  <a:lnTo>
                    <a:pt x="150" y="896"/>
                  </a:lnTo>
                  <a:lnTo>
                    <a:pt x="143" y="877"/>
                  </a:lnTo>
                  <a:lnTo>
                    <a:pt x="137" y="858"/>
                  </a:lnTo>
                  <a:lnTo>
                    <a:pt x="131" y="839"/>
                  </a:lnTo>
                  <a:lnTo>
                    <a:pt x="127" y="819"/>
                  </a:lnTo>
                  <a:lnTo>
                    <a:pt x="124" y="798"/>
                  </a:lnTo>
                  <a:lnTo>
                    <a:pt x="121" y="778"/>
                  </a:lnTo>
                  <a:lnTo>
                    <a:pt x="121" y="757"/>
                  </a:lnTo>
                  <a:lnTo>
                    <a:pt x="121" y="737"/>
                  </a:lnTo>
                  <a:lnTo>
                    <a:pt x="124" y="715"/>
                  </a:lnTo>
                  <a:lnTo>
                    <a:pt x="127" y="693"/>
                  </a:lnTo>
                  <a:lnTo>
                    <a:pt x="131" y="671"/>
                  </a:lnTo>
                  <a:lnTo>
                    <a:pt x="131" y="671"/>
                  </a:lnTo>
                  <a:close/>
                  <a:moveTo>
                    <a:pt x="403" y="1069"/>
                  </a:moveTo>
                  <a:lnTo>
                    <a:pt x="403" y="1069"/>
                  </a:lnTo>
                  <a:lnTo>
                    <a:pt x="401" y="1092"/>
                  </a:lnTo>
                  <a:lnTo>
                    <a:pt x="400" y="1116"/>
                  </a:lnTo>
                  <a:lnTo>
                    <a:pt x="401" y="1139"/>
                  </a:lnTo>
                  <a:lnTo>
                    <a:pt x="404" y="1161"/>
                  </a:lnTo>
                  <a:lnTo>
                    <a:pt x="404" y="1161"/>
                  </a:lnTo>
                  <a:lnTo>
                    <a:pt x="388" y="1132"/>
                  </a:lnTo>
                  <a:lnTo>
                    <a:pt x="373" y="1101"/>
                  </a:lnTo>
                  <a:lnTo>
                    <a:pt x="360" y="1068"/>
                  </a:lnTo>
                  <a:lnTo>
                    <a:pt x="349" y="1033"/>
                  </a:lnTo>
                  <a:lnTo>
                    <a:pt x="341" y="995"/>
                  </a:lnTo>
                  <a:lnTo>
                    <a:pt x="335" y="955"/>
                  </a:lnTo>
                  <a:lnTo>
                    <a:pt x="333" y="912"/>
                  </a:lnTo>
                  <a:lnTo>
                    <a:pt x="333" y="890"/>
                  </a:lnTo>
                  <a:lnTo>
                    <a:pt x="333" y="868"/>
                  </a:lnTo>
                  <a:lnTo>
                    <a:pt x="333" y="868"/>
                  </a:lnTo>
                  <a:lnTo>
                    <a:pt x="334" y="848"/>
                  </a:lnTo>
                  <a:lnTo>
                    <a:pt x="337" y="829"/>
                  </a:lnTo>
                  <a:lnTo>
                    <a:pt x="340" y="810"/>
                  </a:lnTo>
                  <a:lnTo>
                    <a:pt x="344" y="792"/>
                  </a:lnTo>
                  <a:lnTo>
                    <a:pt x="354" y="756"/>
                  </a:lnTo>
                  <a:lnTo>
                    <a:pt x="369" y="720"/>
                  </a:lnTo>
                  <a:lnTo>
                    <a:pt x="387" y="685"/>
                  </a:lnTo>
                  <a:lnTo>
                    <a:pt x="407" y="650"/>
                  </a:lnTo>
                  <a:lnTo>
                    <a:pt x="430" y="616"/>
                  </a:lnTo>
                  <a:lnTo>
                    <a:pt x="455" y="584"/>
                  </a:lnTo>
                  <a:lnTo>
                    <a:pt x="484" y="552"/>
                  </a:lnTo>
                  <a:lnTo>
                    <a:pt x="513" y="521"/>
                  </a:lnTo>
                  <a:lnTo>
                    <a:pt x="545" y="491"/>
                  </a:lnTo>
                  <a:lnTo>
                    <a:pt x="579" y="462"/>
                  </a:lnTo>
                  <a:lnTo>
                    <a:pt x="615" y="433"/>
                  </a:lnTo>
                  <a:lnTo>
                    <a:pt x="652" y="405"/>
                  </a:lnTo>
                  <a:lnTo>
                    <a:pt x="690" y="379"/>
                  </a:lnTo>
                  <a:lnTo>
                    <a:pt x="729" y="352"/>
                  </a:lnTo>
                  <a:lnTo>
                    <a:pt x="729" y="352"/>
                  </a:lnTo>
                  <a:lnTo>
                    <a:pt x="748" y="379"/>
                  </a:lnTo>
                  <a:lnTo>
                    <a:pt x="748" y="379"/>
                  </a:lnTo>
                  <a:lnTo>
                    <a:pt x="763" y="403"/>
                  </a:lnTo>
                  <a:lnTo>
                    <a:pt x="777" y="427"/>
                  </a:lnTo>
                  <a:lnTo>
                    <a:pt x="789" y="450"/>
                  </a:lnTo>
                  <a:lnTo>
                    <a:pt x="799" y="472"/>
                  </a:lnTo>
                  <a:lnTo>
                    <a:pt x="799" y="472"/>
                  </a:lnTo>
                  <a:lnTo>
                    <a:pt x="763" y="501"/>
                  </a:lnTo>
                  <a:lnTo>
                    <a:pt x="728" y="532"/>
                  </a:lnTo>
                  <a:lnTo>
                    <a:pt x="693" y="564"/>
                  </a:lnTo>
                  <a:lnTo>
                    <a:pt x="658" y="596"/>
                  </a:lnTo>
                  <a:lnTo>
                    <a:pt x="626" y="631"/>
                  </a:lnTo>
                  <a:lnTo>
                    <a:pt x="594" y="666"/>
                  </a:lnTo>
                  <a:lnTo>
                    <a:pt x="564" y="701"/>
                  </a:lnTo>
                  <a:lnTo>
                    <a:pt x="537" y="738"/>
                  </a:lnTo>
                  <a:lnTo>
                    <a:pt x="510" y="776"/>
                  </a:lnTo>
                  <a:lnTo>
                    <a:pt x="487" y="816"/>
                  </a:lnTo>
                  <a:lnTo>
                    <a:pt x="465" y="855"/>
                  </a:lnTo>
                  <a:lnTo>
                    <a:pt x="448" y="896"/>
                  </a:lnTo>
                  <a:lnTo>
                    <a:pt x="432" y="938"/>
                  </a:lnTo>
                  <a:lnTo>
                    <a:pt x="419" y="980"/>
                  </a:lnTo>
                  <a:lnTo>
                    <a:pt x="408" y="1024"/>
                  </a:lnTo>
                  <a:lnTo>
                    <a:pt x="405" y="1047"/>
                  </a:lnTo>
                  <a:lnTo>
                    <a:pt x="403" y="1069"/>
                  </a:lnTo>
                  <a:lnTo>
                    <a:pt x="403" y="1069"/>
                  </a:lnTo>
                  <a:close/>
                  <a:moveTo>
                    <a:pt x="989" y="341"/>
                  </a:moveTo>
                  <a:lnTo>
                    <a:pt x="989" y="341"/>
                  </a:lnTo>
                  <a:lnTo>
                    <a:pt x="923" y="383"/>
                  </a:lnTo>
                  <a:lnTo>
                    <a:pt x="856" y="430"/>
                  </a:lnTo>
                  <a:lnTo>
                    <a:pt x="856" y="430"/>
                  </a:lnTo>
                  <a:lnTo>
                    <a:pt x="847" y="403"/>
                  </a:lnTo>
                  <a:lnTo>
                    <a:pt x="834" y="379"/>
                  </a:lnTo>
                  <a:lnTo>
                    <a:pt x="821" y="354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792" y="315"/>
                  </a:lnTo>
                  <a:lnTo>
                    <a:pt x="792" y="315"/>
                  </a:lnTo>
                  <a:lnTo>
                    <a:pt x="852" y="280"/>
                  </a:lnTo>
                  <a:lnTo>
                    <a:pt x="914" y="246"/>
                  </a:lnTo>
                  <a:lnTo>
                    <a:pt x="914" y="246"/>
                  </a:lnTo>
                  <a:lnTo>
                    <a:pt x="935" y="271"/>
                  </a:lnTo>
                  <a:lnTo>
                    <a:pt x="955" y="294"/>
                  </a:lnTo>
                  <a:lnTo>
                    <a:pt x="973" y="318"/>
                  </a:lnTo>
                  <a:lnTo>
                    <a:pt x="989" y="341"/>
                  </a:lnTo>
                  <a:lnTo>
                    <a:pt x="989" y="34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7751763" y="6005513"/>
              <a:ext cx="107950" cy="220663"/>
            </a:xfrm>
            <a:custGeom>
              <a:avLst/>
              <a:gdLst>
                <a:gd name="T0" fmla="*/ 130 w 204"/>
                <a:gd name="T1" fmla="*/ 417 h 417"/>
                <a:gd name="T2" fmla="*/ 130 w 204"/>
                <a:gd name="T3" fmla="*/ 417 h 417"/>
                <a:gd name="T4" fmla="*/ 120 w 204"/>
                <a:gd name="T5" fmla="*/ 417 h 417"/>
                <a:gd name="T6" fmla="*/ 109 w 204"/>
                <a:gd name="T7" fmla="*/ 415 h 417"/>
                <a:gd name="T8" fmla="*/ 99 w 204"/>
                <a:gd name="T9" fmla="*/ 414 h 417"/>
                <a:gd name="T10" fmla="*/ 90 w 204"/>
                <a:gd name="T11" fmla="*/ 411 h 417"/>
                <a:gd name="T12" fmla="*/ 83 w 204"/>
                <a:gd name="T13" fmla="*/ 407 h 417"/>
                <a:gd name="T14" fmla="*/ 74 w 204"/>
                <a:gd name="T15" fmla="*/ 402 h 417"/>
                <a:gd name="T16" fmla="*/ 69 w 204"/>
                <a:gd name="T17" fmla="*/ 396 h 417"/>
                <a:gd name="T18" fmla="*/ 61 w 204"/>
                <a:gd name="T19" fmla="*/ 391 h 417"/>
                <a:gd name="T20" fmla="*/ 61 w 204"/>
                <a:gd name="T21" fmla="*/ 391 h 417"/>
                <a:gd name="T22" fmla="*/ 55 w 204"/>
                <a:gd name="T23" fmla="*/ 385 h 417"/>
                <a:gd name="T24" fmla="*/ 51 w 204"/>
                <a:gd name="T25" fmla="*/ 377 h 417"/>
                <a:gd name="T26" fmla="*/ 47 w 204"/>
                <a:gd name="T27" fmla="*/ 369 h 417"/>
                <a:gd name="T28" fmla="*/ 44 w 204"/>
                <a:gd name="T29" fmla="*/ 358 h 417"/>
                <a:gd name="T30" fmla="*/ 41 w 204"/>
                <a:gd name="T31" fmla="*/ 348 h 417"/>
                <a:gd name="T32" fmla="*/ 38 w 204"/>
                <a:gd name="T33" fmla="*/ 338 h 417"/>
                <a:gd name="T34" fmla="*/ 36 w 204"/>
                <a:gd name="T35" fmla="*/ 312 h 417"/>
                <a:gd name="T36" fmla="*/ 36 w 204"/>
                <a:gd name="T37" fmla="*/ 136 h 417"/>
                <a:gd name="T38" fmla="*/ 0 w 204"/>
                <a:gd name="T39" fmla="*/ 136 h 417"/>
                <a:gd name="T40" fmla="*/ 0 w 204"/>
                <a:gd name="T41" fmla="*/ 90 h 417"/>
                <a:gd name="T42" fmla="*/ 36 w 204"/>
                <a:gd name="T43" fmla="*/ 90 h 417"/>
                <a:gd name="T44" fmla="*/ 36 w 204"/>
                <a:gd name="T45" fmla="*/ 0 h 417"/>
                <a:gd name="T46" fmla="*/ 90 w 204"/>
                <a:gd name="T47" fmla="*/ 0 h 417"/>
                <a:gd name="T48" fmla="*/ 90 w 204"/>
                <a:gd name="T49" fmla="*/ 90 h 417"/>
                <a:gd name="T50" fmla="*/ 185 w 204"/>
                <a:gd name="T51" fmla="*/ 90 h 417"/>
                <a:gd name="T52" fmla="*/ 185 w 204"/>
                <a:gd name="T53" fmla="*/ 136 h 417"/>
                <a:gd name="T54" fmla="*/ 90 w 204"/>
                <a:gd name="T55" fmla="*/ 136 h 417"/>
                <a:gd name="T56" fmla="*/ 90 w 204"/>
                <a:gd name="T57" fmla="*/ 287 h 417"/>
                <a:gd name="T58" fmla="*/ 90 w 204"/>
                <a:gd name="T59" fmla="*/ 287 h 417"/>
                <a:gd name="T60" fmla="*/ 92 w 204"/>
                <a:gd name="T61" fmla="*/ 325 h 417"/>
                <a:gd name="T62" fmla="*/ 92 w 204"/>
                <a:gd name="T63" fmla="*/ 325 h 417"/>
                <a:gd name="T64" fmla="*/ 93 w 204"/>
                <a:gd name="T65" fmla="*/ 338 h 417"/>
                <a:gd name="T66" fmla="*/ 98 w 204"/>
                <a:gd name="T67" fmla="*/ 350 h 417"/>
                <a:gd name="T68" fmla="*/ 98 w 204"/>
                <a:gd name="T69" fmla="*/ 350 h 417"/>
                <a:gd name="T70" fmla="*/ 101 w 204"/>
                <a:gd name="T71" fmla="*/ 354 h 417"/>
                <a:gd name="T72" fmla="*/ 105 w 204"/>
                <a:gd name="T73" fmla="*/ 358 h 417"/>
                <a:gd name="T74" fmla="*/ 109 w 204"/>
                <a:gd name="T75" fmla="*/ 361 h 417"/>
                <a:gd name="T76" fmla="*/ 114 w 204"/>
                <a:gd name="T77" fmla="*/ 364 h 417"/>
                <a:gd name="T78" fmla="*/ 114 w 204"/>
                <a:gd name="T79" fmla="*/ 364 h 417"/>
                <a:gd name="T80" fmla="*/ 120 w 204"/>
                <a:gd name="T81" fmla="*/ 367 h 417"/>
                <a:gd name="T82" fmla="*/ 127 w 204"/>
                <a:gd name="T83" fmla="*/ 369 h 417"/>
                <a:gd name="T84" fmla="*/ 143 w 204"/>
                <a:gd name="T85" fmla="*/ 370 h 417"/>
                <a:gd name="T86" fmla="*/ 143 w 204"/>
                <a:gd name="T87" fmla="*/ 370 h 417"/>
                <a:gd name="T88" fmla="*/ 156 w 204"/>
                <a:gd name="T89" fmla="*/ 369 h 417"/>
                <a:gd name="T90" fmla="*/ 169 w 204"/>
                <a:gd name="T91" fmla="*/ 366 h 417"/>
                <a:gd name="T92" fmla="*/ 169 w 204"/>
                <a:gd name="T93" fmla="*/ 366 h 417"/>
                <a:gd name="T94" fmla="*/ 187 w 204"/>
                <a:gd name="T95" fmla="*/ 360 h 417"/>
                <a:gd name="T96" fmla="*/ 204 w 204"/>
                <a:gd name="T97" fmla="*/ 404 h 417"/>
                <a:gd name="T98" fmla="*/ 204 w 204"/>
                <a:gd name="T99" fmla="*/ 404 h 417"/>
                <a:gd name="T100" fmla="*/ 194 w 204"/>
                <a:gd name="T101" fmla="*/ 407 h 417"/>
                <a:gd name="T102" fmla="*/ 182 w 204"/>
                <a:gd name="T103" fmla="*/ 409 h 417"/>
                <a:gd name="T104" fmla="*/ 159 w 204"/>
                <a:gd name="T105" fmla="*/ 414 h 417"/>
                <a:gd name="T106" fmla="*/ 159 w 204"/>
                <a:gd name="T107" fmla="*/ 414 h 417"/>
                <a:gd name="T108" fmla="*/ 144 w 204"/>
                <a:gd name="T109" fmla="*/ 417 h 417"/>
                <a:gd name="T110" fmla="*/ 130 w 204"/>
                <a:gd name="T111" fmla="*/ 417 h 417"/>
                <a:gd name="T112" fmla="*/ 130 w 204"/>
                <a:gd name="T11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417">
                  <a:moveTo>
                    <a:pt x="130" y="417"/>
                  </a:moveTo>
                  <a:lnTo>
                    <a:pt x="130" y="417"/>
                  </a:lnTo>
                  <a:lnTo>
                    <a:pt x="120" y="417"/>
                  </a:lnTo>
                  <a:lnTo>
                    <a:pt x="109" y="415"/>
                  </a:lnTo>
                  <a:lnTo>
                    <a:pt x="99" y="414"/>
                  </a:lnTo>
                  <a:lnTo>
                    <a:pt x="90" y="411"/>
                  </a:lnTo>
                  <a:lnTo>
                    <a:pt x="83" y="407"/>
                  </a:lnTo>
                  <a:lnTo>
                    <a:pt x="74" y="402"/>
                  </a:lnTo>
                  <a:lnTo>
                    <a:pt x="69" y="396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5" y="385"/>
                  </a:lnTo>
                  <a:lnTo>
                    <a:pt x="51" y="377"/>
                  </a:lnTo>
                  <a:lnTo>
                    <a:pt x="47" y="369"/>
                  </a:lnTo>
                  <a:lnTo>
                    <a:pt x="44" y="358"/>
                  </a:lnTo>
                  <a:lnTo>
                    <a:pt x="41" y="348"/>
                  </a:lnTo>
                  <a:lnTo>
                    <a:pt x="38" y="338"/>
                  </a:lnTo>
                  <a:lnTo>
                    <a:pt x="36" y="312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0"/>
                  </a:lnTo>
                  <a:lnTo>
                    <a:pt x="36" y="90"/>
                  </a:lnTo>
                  <a:lnTo>
                    <a:pt x="36" y="0"/>
                  </a:lnTo>
                  <a:lnTo>
                    <a:pt x="90" y="0"/>
                  </a:lnTo>
                  <a:lnTo>
                    <a:pt x="90" y="90"/>
                  </a:lnTo>
                  <a:lnTo>
                    <a:pt x="185" y="90"/>
                  </a:lnTo>
                  <a:lnTo>
                    <a:pt x="185" y="136"/>
                  </a:lnTo>
                  <a:lnTo>
                    <a:pt x="90" y="13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93" y="338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54"/>
                  </a:lnTo>
                  <a:lnTo>
                    <a:pt x="105" y="358"/>
                  </a:lnTo>
                  <a:lnTo>
                    <a:pt x="109" y="361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0" y="367"/>
                  </a:lnTo>
                  <a:lnTo>
                    <a:pt x="127" y="369"/>
                  </a:lnTo>
                  <a:lnTo>
                    <a:pt x="143" y="370"/>
                  </a:lnTo>
                  <a:lnTo>
                    <a:pt x="143" y="370"/>
                  </a:lnTo>
                  <a:lnTo>
                    <a:pt x="156" y="369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87" y="360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194" y="407"/>
                  </a:lnTo>
                  <a:lnTo>
                    <a:pt x="182" y="409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44" y="417"/>
                  </a:lnTo>
                  <a:lnTo>
                    <a:pt x="130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75588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7 w 254"/>
                <a:gd name="T13" fmla="*/ 328 h 329"/>
                <a:gd name="T14" fmla="*/ 68 w 254"/>
                <a:gd name="T15" fmla="*/ 325 h 329"/>
                <a:gd name="T16" fmla="*/ 60 w 254"/>
                <a:gd name="T17" fmla="*/ 322 h 329"/>
                <a:gd name="T18" fmla="*/ 42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7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1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3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3 w 254"/>
                <a:gd name="T59" fmla="*/ 50 h 329"/>
                <a:gd name="T60" fmla="*/ 150 w 254"/>
                <a:gd name="T61" fmla="*/ 47 h 329"/>
                <a:gd name="T62" fmla="*/ 122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2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7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5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1 w 254"/>
                <a:gd name="T111" fmla="*/ 265 h 329"/>
                <a:gd name="T112" fmla="*/ 90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7" y="328"/>
                  </a:lnTo>
                  <a:lnTo>
                    <a:pt x="77" y="328"/>
                  </a:lnTo>
                  <a:lnTo>
                    <a:pt x="68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2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7" y="287"/>
                  </a:lnTo>
                  <a:lnTo>
                    <a:pt x="12" y="27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7" y="125"/>
                  </a:lnTo>
                  <a:lnTo>
                    <a:pt x="10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203" y="9"/>
                  </a:lnTo>
                  <a:lnTo>
                    <a:pt x="211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7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9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5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80" y="272"/>
                  </a:lnTo>
                  <a:lnTo>
                    <a:pt x="90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374063" y="6053138"/>
              <a:ext cx="133350" cy="174625"/>
            </a:xfrm>
            <a:custGeom>
              <a:avLst/>
              <a:gdLst>
                <a:gd name="T0" fmla="*/ 200 w 254"/>
                <a:gd name="T1" fmla="*/ 287 h 329"/>
                <a:gd name="T2" fmla="*/ 182 w 254"/>
                <a:gd name="T3" fmla="*/ 300 h 329"/>
                <a:gd name="T4" fmla="*/ 162 w 254"/>
                <a:gd name="T5" fmla="*/ 313 h 329"/>
                <a:gd name="T6" fmla="*/ 147 w 254"/>
                <a:gd name="T7" fmla="*/ 320 h 329"/>
                <a:gd name="T8" fmla="*/ 134 w 254"/>
                <a:gd name="T9" fmla="*/ 325 h 329"/>
                <a:gd name="T10" fmla="*/ 96 w 254"/>
                <a:gd name="T11" fmla="*/ 329 h 329"/>
                <a:gd name="T12" fmla="*/ 88 w 254"/>
                <a:gd name="T13" fmla="*/ 328 h 329"/>
                <a:gd name="T14" fmla="*/ 69 w 254"/>
                <a:gd name="T15" fmla="*/ 325 h 329"/>
                <a:gd name="T16" fmla="*/ 60 w 254"/>
                <a:gd name="T17" fmla="*/ 322 h 329"/>
                <a:gd name="T18" fmla="*/ 44 w 254"/>
                <a:gd name="T19" fmla="*/ 313 h 329"/>
                <a:gd name="T20" fmla="*/ 29 w 254"/>
                <a:gd name="T21" fmla="*/ 302 h 329"/>
                <a:gd name="T22" fmla="*/ 22 w 254"/>
                <a:gd name="T23" fmla="*/ 294 h 329"/>
                <a:gd name="T24" fmla="*/ 12 w 254"/>
                <a:gd name="T25" fmla="*/ 278 h 329"/>
                <a:gd name="T26" fmla="*/ 9 w 254"/>
                <a:gd name="T27" fmla="*/ 268 h 329"/>
                <a:gd name="T28" fmla="*/ 3 w 254"/>
                <a:gd name="T29" fmla="*/ 249 h 329"/>
                <a:gd name="T30" fmla="*/ 0 w 254"/>
                <a:gd name="T31" fmla="*/ 229 h 329"/>
                <a:gd name="T32" fmla="*/ 2 w 254"/>
                <a:gd name="T33" fmla="*/ 213 h 329"/>
                <a:gd name="T34" fmla="*/ 9 w 254"/>
                <a:gd name="T35" fmla="*/ 184 h 329"/>
                <a:gd name="T36" fmla="*/ 15 w 254"/>
                <a:gd name="T37" fmla="*/ 172 h 329"/>
                <a:gd name="T38" fmla="*/ 32 w 254"/>
                <a:gd name="T39" fmla="*/ 151 h 329"/>
                <a:gd name="T40" fmla="*/ 58 w 254"/>
                <a:gd name="T41" fmla="*/ 135 h 329"/>
                <a:gd name="T42" fmla="*/ 73 w 254"/>
                <a:gd name="T43" fmla="*/ 130 h 329"/>
                <a:gd name="T44" fmla="*/ 104 w 254"/>
                <a:gd name="T45" fmla="*/ 121 h 329"/>
                <a:gd name="T46" fmla="*/ 121 w 254"/>
                <a:gd name="T47" fmla="*/ 118 h 329"/>
                <a:gd name="T48" fmla="*/ 200 w 254"/>
                <a:gd name="T49" fmla="*/ 111 h 329"/>
                <a:gd name="T50" fmla="*/ 200 w 254"/>
                <a:gd name="T51" fmla="*/ 101 h 329"/>
                <a:gd name="T52" fmla="*/ 197 w 254"/>
                <a:gd name="T53" fmla="*/ 76 h 329"/>
                <a:gd name="T54" fmla="*/ 194 w 254"/>
                <a:gd name="T55" fmla="*/ 70 h 329"/>
                <a:gd name="T56" fmla="*/ 178 w 254"/>
                <a:gd name="T57" fmla="*/ 52 h 329"/>
                <a:gd name="T58" fmla="*/ 174 w 254"/>
                <a:gd name="T59" fmla="*/ 50 h 329"/>
                <a:gd name="T60" fmla="*/ 150 w 254"/>
                <a:gd name="T61" fmla="*/ 47 h 329"/>
                <a:gd name="T62" fmla="*/ 123 w 254"/>
                <a:gd name="T63" fmla="*/ 47 h 329"/>
                <a:gd name="T64" fmla="*/ 25 w 254"/>
                <a:gd name="T65" fmla="*/ 1 h 329"/>
                <a:gd name="T66" fmla="*/ 124 w 254"/>
                <a:gd name="T67" fmla="*/ 0 h 329"/>
                <a:gd name="T68" fmla="*/ 156 w 254"/>
                <a:gd name="T69" fmla="*/ 0 h 329"/>
                <a:gd name="T70" fmla="*/ 184 w 254"/>
                <a:gd name="T71" fmla="*/ 3 h 329"/>
                <a:gd name="T72" fmla="*/ 203 w 254"/>
                <a:gd name="T73" fmla="*/ 9 h 329"/>
                <a:gd name="T74" fmla="*/ 219 w 254"/>
                <a:gd name="T75" fmla="*/ 17 h 329"/>
                <a:gd name="T76" fmla="*/ 228 w 254"/>
                <a:gd name="T77" fmla="*/ 25 h 329"/>
                <a:gd name="T78" fmla="*/ 241 w 254"/>
                <a:gd name="T79" fmla="*/ 42 h 329"/>
                <a:gd name="T80" fmla="*/ 245 w 254"/>
                <a:gd name="T81" fmla="*/ 52 h 329"/>
                <a:gd name="T82" fmla="*/ 252 w 254"/>
                <a:gd name="T83" fmla="*/ 74 h 329"/>
                <a:gd name="T84" fmla="*/ 254 w 254"/>
                <a:gd name="T85" fmla="*/ 102 h 329"/>
                <a:gd name="T86" fmla="*/ 200 w 254"/>
                <a:gd name="T87" fmla="*/ 320 h 329"/>
                <a:gd name="T88" fmla="*/ 200 w 254"/>
                <a:gd name="T89" fmla="*/ 242 h 329"/>
                <a:gd name="T90" fmla="*/ 200 w 254"/>
                <a:gd name="T91" fmla="*/ 154 h 329"/>
                <a:gd name="T92" fmla="*/ 152 w 254"/>
                <a:gd name="T93" fmla="*/ 159 h 329"/>
                <a:gd name="T94" fmla="*/ 105 w 254"/>
                <a:gd name="T95" fmla="*/ 168 h 329"/>
                <a:gd name="T96" fmla="*/ 95 w 254"/>
                <a:gd name="T97" fmla="*/ 170 h 329"/>
                <a:gd name="T98" fmla="*/ 77 w 254"/>
                <a:gd name="T99" fmla="*/ 181 h 329"/>
                <a:gd name="T100" fmla="*/ 70 w 254"/>
                <a:gd name="T101" fmla="*/ 186 h 329"/>
                <a:gd name="T102" fmla="*/ 60 w 254"/>
                <a:gd name="T103" fmla="*/ 202 h 329"/>
                <a:gd name="T104" fmla="*/ 56 w 254"/>
                <a:gd name="T105" fmla="*/ 224 h 329"/>
                <a:gd name="T106" fmla="*/ 57 w 254"/>
                <a:gd name="T107" fmla="*/ 237 h 329"/>
                <a:gd name="T108" fmla="*/ 64 w 254"/>
                <a:gd name="T109" fmla="*/ 258 h 329"/>
                <a:gd name="T110" fmla="*/ 72 w 254"/>
                <a:gd name="T111" fmla="*/ 265 h 329"/>
                <a:gd name="T112" fmla="*/ 91 w 254"/>
                <a:gd name="T113" fmla="*/ 277 h 329"/>
                <a:gd name="T114" fmla="*/ 117 w 254"/>
                <a:gd name="T115" fmla="*/ 280 h 329"/>
                <a:gd name="T116" fmla="*/ 128 w 254"/>
                <a:gd name="T117" fmla="*/ 280 h 329"/>
                <a:gd name="T118" fmla="*/ 152 w 254"/>
                <a:gd name="T119" fmla="*/ 274 h 329"/>
                <a:gd name="T120" fmla="*/ 162 w 254"/>
                <a:gd name="T121" fmla="*/ 268 h 329"/>
                <a:gd name="T122" fmla="*/ 200 w 254"/>
                <a:gd name="T123" fmla="*/ 24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329">
                  <a:moveTo>
                    <a:pt x="200" y="287"/>
                  </a:moveTo>
                  <a:lnTo>
                    <a:pt x="200" y="287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72" y="307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47" y="320"/>
                  </a:lnTo>
                  <a:lnTo>
                    <a:pt x="134" y="325"/>
                  </a:lnTo>
                  <a:lnTo>
                    <a:pt x="134" y="325"/>
                  </a:lnTo>
                  <a:lnTo>
                    <a:pt x="118" y="328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88" y="328"/>
                  </a:lnTo>
                  <a:lnTo>
                    <a:pt x="77" y="328"/>
                  </a:lnTo>
                  <a:lnTo>
                    <a:pt x="69" y="325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1" y="318"/>
                  </a:lnTo>
                  <a:lnTo>
                    <a:pt x="44" y="313"/>
                  </a:lnTo>
                  <a:lnTo>
                    <a:pt x="35" y="307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2" y="294"/>
                  </a:lnTo>
                  <a:lnTo>
                    <a:pt x="18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4" y="259"/>
                  </a:lnTo>
                  <a:lnTo>
                    <a:pt x="3" y="249"/>
                  </a:lnTo>
                  <a:lnTo>
                    <a:pt x="2" y="23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13"/>
                  </a:lnTo>
                  <a:lnTo>
                    <a:pt x="4" y="198"/>
                  </a:lnTo>
                  <a:lnTo>
                    <a:pt x="9" y="184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22" y="160"/>
                  </a:lnTo>
                  <a:lnTo>
                    <a:pt x="32" y="151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73" y="130"/>
                  </a:lnTo>
                  <a:lnTo>
                    <a:pt x="88" y="125"/>
                  </a:lnTo>
                  <a:lnTo>
                    <a:pt x="104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59" y="114"/>
                  </a:lnTo>
                  <a:lnTo>
                    <a:pt x="200" y="11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83"/>
                  </a:lnTo>
                  <a:lnTo>
                    <a:pt x="197" y="7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88" y="6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4" y="50"/>
                  </a:lnTo>
                  <a:lnTo>
                    <a:pt x="166" y="48"/>
                  </a:lnTo>
                  <a:lnTo>
                    <a:pt x="150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25" y="47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203" y="9"/>
                  </a:lnTo>
                  <a:lnTo>
                    <a:pt x="212" y="13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8" y="25"/>
                  </a:lnTo>
                  <a:lnTo>
                    <a:pt x="235" y="34"/>
                  </a:lnTo>
                  <a:lnTo>
                    <a:pt x="241" y="4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50" y="63"/>
                  </a:lnTo>
                  <a:lnTo>
                    <a:pt x="252" y="74"/>
                  </a:lnTo>
                  <a:lnTo>
                    <a:pt x="254" y="89"/>
                  </a:lnTo>
                  <a:lnTo>
                    <a:pt x="254" y="102"/>
                  </a:lnTo>
                  <a:lnTo>
                    <a:pt x="254" y="320"/>
                  </a:lnTo>
                  <a:lnTo>
                    <a:pt x="200" y="320"/>
                  </a:lnTo>
                  <a:lnTo>
                    <a:pt x="200" y="287"/>
                  </a:lnTo>
                  <a:close/>
                  <a:moveTo>
                    <a:pt x="200" y="242"/>
                  </a:moveTo>
                  <a:lnTo>
                    <a:pt x="200" y="154"/>
                  </a:lnTo>
                  <a:lnTo>
                    <a:pt x="200" y="154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26" y="162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95" y="170"/>
                  </a:lnTo>
                  <a:lnTo>
                    <a:pt x="86" y="175"/>
                  </a:lnTo>
                  <a:lnTo>
                    <a:pt x="77" y="181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4" y="194"/>
                  </a:lnTo>
                  <a:lnTo>
                    <a:pt x="60" y="202"/>
                  </a:lnTo>
                  <a:lnTo>
                    <a:pt x="57" y="213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7" y="237"/>
                  </a:lnTo>
                  <a:lnTo>
                    <a:pt x="60" y="249"/>
                  </a:lnTo>
                  <a:lnTo>
                    <a:pt x="64" y="258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80" y="272"/>
                  </a:lnTo>
                  <a:lnTo>
                    <a:pt x="91" y="277"/>
                  </a:lnTo>
                  <a:lnTo>
                    <a:pt x="102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28" y="280"/>
                  </a:lnTo>
                  <a:lnTo>
                    <a:pt x="140" y="277"/>
                  </a:lnTo>
                  <a:lnTo>
                    <a:pt x="152" y="274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82" y="256"/>
                  </a:lnTo>
                  <a:lnTo>
                    <a:pt x="200" y="242"/>
                  </a:lnTo>
                  <a:lnTo>
                    <a:pt x="200" y="2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8042275" y="6051550"/>
              <a:ext cx="131762" cy="171450"/>
            </a:xfrm>
            <a:custGeom>
              <a:avLst/>
              <a:gdLst>
                <a:gd name="T0" fmla="*/ 250 w 250"/>
                <a:gd name="T1" fmla="*/ 324 h 324"/>
                <a:gd name="T2" fmla="*/ 196 w 250"/>
                <a:gd name="T3" fmla="*/ 324 h 324"/>
                <a:gd name="T4" fmla="*/ 196 w 250"/>
                <a:gd name="T5" fmla="*/ 324 h 324"/>
                <a:gd name="T6" fmla="*/ 196 w 250"/>
                <a:gd name="T7" fmla="*/ 102 h 324"/>
                <a:gd name="T8" fmla="*/ 196 w 250"/>
                <a:gd name="T9" fmla="*/ 102 h 324"/>
                <a:gd name="T10" fmla="*/ 196 w 250"/>
                <a:gd name="T11" fmla="*/ 86 h 324"/>
                <a:gd name="T12" fmla="*/ 194 w 250"/>
                <a:gd name="T13" fmla="*/ 77 h 324"/>
                <a:gd name="T14" fmla="*/ 191 w 250"/>
                <a:gd name="T15" fmla="*/ 72 h 324"/>
                <a:gd name="T16" fmla="*/ 189 w 250"/>
                <a:gd name="T17" fmla="*/ 67 h 324"/>
                <a:gd name="T18" fmla="*/ 189 w 250"/>
                <a:gd name="T19" fmla="*/ 67 h 324"/>
                <a:gd name="T20" fmla="*/ 184 w 250"/>
                <a:gd name="T21" fmla="*/ 62 h 324"/>
                <a:gd name="T22" fmla="*/ 180 w 250"/>
                <a:gd name="T23" fmla="*/ 58 h 324"/>
                <a:gd name="T24" fmla="*/ 170 w 250"/>
                <a:gd name="T25" fmla="*/ 52 h 324"/>
                <a:gd name="T26" fmla="*/ 170 w 250"/>
                <a:gd name="T27" fmla="*/ 52 h 324"/>
                <a:gd name="T28" fmla="*/ 164 w 250"/>
                <a:gd name="T29" fmla="*/ 49 h 324"/>
                <a:gd name="T30" fmla="*/ 156 w 250"/>
                <a:gd name="T31" fmla="*/ 48 h 324"/>
                <a:gd name="T32" fmla="*/ 139 w 250"/>
                <a:gd name="T33" fmla="*/ 45 h 324"/>
                <a:gd name="T34" fmla="*/ 139 w 250"/>
                <a:gd name="T35" fmla="*/ 45 h 324"/>
                <a:gd name="T36" fmla="*/ 120 w 250"/>
                <a:gd name="T37" fmla="*/ 45 h 324"/>
                <a:gd name="T38" fmla="*/ 98 w 250"/>
                <a:gd name="T39" fmla="*/ 48 h 324"/>
                <a:gd name="T40" fmla="*/ 98 w 250"/>
                <a:gd name="T41" fmla="*/ 48 h 324"/>
                <a:gd name="T42" fmla="*/ 88 w 250"/>
                <a:gd name="T43" fmla="*/ 51 h 324"/>
                <a:gd name="T44" fmla="*/ 76 w 250"/>
                <a:gd name="T45" fmla="*/ 55 h 324"/>
                <a:gd name="T46" fmla="*/ 65 w 250"/>
                <a:gd name="T47" fmla="*/ 61 h 324"/>
                <a:gd name="T48" fmla="*/ 59 w 250"/>
                <a:gd name="T49" fmla="*/ 65 h 324"/>
                <a:gd name="T50" fmla="*/ 54 w 250"/>
                <a:gd name="T51" fmla="*/ 71 h 324"/>
                <a:gd name="T52" fmla="*/ 54 w 250"/>
                <a:gd name="T53" fmla="*/ 324 h 324"/>
                <a:gd name="T54" fmla="*/ 0 w 250"/>
                <a:gd name="T55" fmla="*/ 324 h 324"/>
                <a:gd name="T56" fmla="*/ 0 w 250"/>
                <a:gd name="T57" fmla="*/ 5 h 324"/>
                <a:gd name="T58" fmla="*/ 54 w 250"/>
                <a:gd name="T59" fmla="*/ 5 h 324"/>
                <a:gd name="T60" fmla="*/ 54 w 250"/>
                <a:gd name="T61" fmla="*/ 26 h 324"/>
                <a:gd name="T62" fmla="*/ 54 w 250"/>
                <a:gd name="T63" fmla="*/ 26 h 324"/>
                <a:gd name="T64" fmla="*/ 72 w 250"/>
                <a:gd name="T65" fmla="*/ 14 h 324"/>
                <a:gd name="T66" fmla="*/ 82 w 250"/>
                <a:gd name="T67" fmla="*/ 10 h 324"/>
                <a:gd name="T68" fmla="*/ 94 w 250"/>
                <a:gd name="T69" fmla="*/ 5 h 324"/>
                <a:gd name="T70" fmla="*/ 94 w 250"/>
                <a:gd name="T71" fmla="*/ 5 h 324"/>
                <a:gd name="T72" fmla="*/ 108 w 250"/>
                <a:gd name="T73" fmla="*/ 1 h 324"/>
                <a:gd name="T74" fmla="*/ 123 w 250"/>
                <a:gd name="T75" fmla="*/ 0 h 324"/>
                <a:gd name="T76" fmla="*/ 151 w 250"/>
                <a:gd name="T77" fmla="*/ 0 h 324"/>
                <a:gd name="T78" fmla="*/ 151 w 250"/>
                <a:gd name="T79" fmla="*/ 0 h 324"/>
                <a:gd name="T80" fmla="*/ 173 w 250"/>
                <a:gd name="T81" fmla="*/ 1 h 324"/>
                <a:gd name="T82" fmla="*/ 183 w 250"/>
                <a:gd name="T83" fmla="*/ 3 h 324"/>
                <a:gd name="T84" fmla="*/ 193 w 250"/>
                <a:gd name="T85" fmla="*/ 5 h 324"/>
                <a:gd name="T86" fmla="*/ 202 w 250"/>
                <a:gd name="T87" fmla="*/ 10 h 324"/>
                <a:gd name="T88" fmla="*/ 209 w 250"/>
                <a:gd name="T89" fmla="*/ 14 h 324"/>
                <a:gd name="T90" fmla="*/ 216 w 250"/>
                <a:gd name="T91" fmla="*/ 20 h 324"/>
                <a:gd name="T92" fmla="*/ 224 w 250"/>
                <a:gd name="T93" fmla="*/ 27 h 324"/>
                <a:gd name="T94" fmla="*/ 224 w 250"/>
                <a:gd name="T95" fmla="*/ 27 h 324"/>
                <a:gd name="T96" fmla="*/ 229 w 250"/>
                <a:gd name="T97" fmla="*/ 36 h 324"/>
                <a:gd name="T98" fmla="*/ 235 w 250"/>
                <a:gd name="T99" fmla="*/ 45 h 324"/>
                <a:gd name="T100" fmla="*/ 240 w 250"/>
                <a:gd name="T101" fmla="*/ 55 h 324"/>
                <a:gd name="T102" fmla="*/ 244 w 250"/>
                <a:gd name="T103" fmla="*/ 65 h 324"/>
                <a:gd name="T104" fmla="*/ 247 w 250"/>
                <a:gd name="T105" fmla="*/ 77 h 324"/>
                <a:gd name="T106" fmla="*/ 248 w 250"/>
                <a:gd name="T107" fmla="*/ 90 h 324"/>
                <a:gd name="T108" fmla="*/ 250 w 250"/>
                <a:gd name="T109" fmla="*/ 103 h 324"/>
                <a:gd name="T110" fmla="*/ 250 w 250"/>
                <a:gd name="T111" fmla="*/ 118 h 324"/>
                <a:gd name="T112" fmla="*/ 250 w 250"/>
                <a:gd name="T1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" h="324">
                  <a:moveTo>
                    <a:pt x="250" y="324"/>
                  </a:moveTo>
                  <a:lnTo>
                    <a:pt x="196" y="324"/>
                  </a:lnTo>
                  <a:lnTo>
                    <a:pt x="196" y="324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86"/>
                  </a:lnTo>
                  <a:lnTo>
                    <a:pt x="194" y="77"/>
                  </a:lnTo>
                  <a:lnTo>
                    <a:pt x="191" y="72"/>
                  </a:lnTo>
                  <a:lnTo>
                    <a:pt x="189" y="67"/>
                  </a:lnTo>
                  <a:lnTo>
                    <a:pt x="189" y="67"/>
                  </a:lnTo>
                  <a:lnTo>
                    <a:pt x="184" y="62"/>
                  </a:lnTo>
                  <a:lnTo>
                    <a:pt x="180" y="58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49"/>
                  </a:lnTo>
                  <a:lnTo>
                    <a:pt x="156" y="48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20" y="4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88" y="51"/>
                  </a:lnTo>
                  <a:lnTo>
                    <a:pt x="76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4" y="71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0" y="5"/>
                  </a:lnTo>
                  <a:lnTo>
                    <a:pt x="54" y="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4"/>
                  </a:lnTo>
                  <a:lnTo>
                    <a:pt x="82" y="1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108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3" y="1"/>
                  </a:lnTo>
                  <a:lnTo>
                    <a:pt x="183" y="3"/>
                  </a:lnTo>
                  <a:lnTo>
                    <a:pt x="193" y="5"/>
                  </a:lnTo>
                  <a:lnTo>
                    <a:pt x="202" y="10"/>
                  </a:lnTo>
                  <a:lnTo>
                    <a:pt x="209" y="14"/>
                  </a:lnTo>
                  <a:lnTo>
                    <a:pt x="216" y="20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9" y="36"/>
                  </a:lnTo>
                  <a:lnTo>
                    <a:pt x="235" y="45"/>
                  </a:lnTo>
                  <a:lnTo>
                    <a:pt x="240" y="55"/>
                  </a:lnTo>
                  <a:lnTo>
                    <a:pt x="244" y="65"/>
                  </a:lnTo>
                  <a:lnTo>
                    <a:pt x="247" y="77"/>
                  </a:lnTo>
                  <a:lnTo>
                    <a:pt x="248" y="90"/>
                  </a:lnTo>
                  <a:lnTo>
                    <a:pt x="250" y="103"/>
                  </a:lnTo>
                  <a:lnTo>
                    <a:pt x="250" y="118"/>
                  </a:lnTo>
                  <a:lnTo>
                    <a:pt x="250" y="3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7621588" y="6288088"/>
              <a:ext cx="130175" cy="169863"/>
            </a:xfrm>
            <a:custGeom>
              <a:avLst/>
              <a:gdLst>
                <a:gd name="T0" fmla="*/ 247 w 247"/>
                <a:gd name="T1" fmla="*/ 321 h 321"/>
                <a:gd name="T2" fmla="*/ 194 w 247"/>
                <a:gd name="T3" fmla="*/ 321 h 321"/>
                <a:gd name="T4" fmla="*/ 194 w 247"/>
                <a:gd name="T5" fmla="*/ 321 h 321"/>
                <a:gd name="T6" fmla="*/ 194 w 247"/>
                <a:gd name="T7" fmla="*/ 101 h 321"/>
                <a:gd name="T8" fmla="*/ 194 w 247"/>
                <a:gd name="T9" fmla="*/ 101 h 321"/>
                <a:gd name="T10" fmla="*/ 193 w 247"/>
                <a:gd name="T11" fmla="*/ 86 h 321"/>
                <a:gd name="T12" fmla="*/ 191 w 247"/>
                <a:gd name="T13" fmla="*/ 77 h 321"/>
                <a:gd name="T14" fmla="*/ 190 w 247"/>
                <a:gd name="T15" fmla="*/ 72 h 321"/>
                <a:gd name="T16" fmla="*/ 187 w 247"/>
                <a:gd name="T17" fmla="*/ 67 h 321"/>
                <a:gd name="T18" fmla="*/ 187 w 247"/>
                <a:gd name="T19" fmla="*/ 67 h 321"/>
                <a:gd name="T20" fmla="*/ 182 w 247"/>
                <a:gd name="T21" fmla="*/ 63 h 321"/>
                <a:gd name="T22" fmla="*/ 178 w 247"/>
                <a:gd name="T23" fmla="*/ 59 h 321"/>
                <a:gd name="T24" fmla="*/ 168 w 247"/>
                <a:gd name="T25" fmla="*/ 53 h 321"/>
                <a:gd name="T26" fmla="*/ 168 w 247"/>
                <a:gd name="T27" fmla="*/ 53 h 321"/>
                <a:gd name="T28" fmla="*/ 155 w 247"/>
                <a:gd name="T29" fmla="*/ 48 h 321"/>
                <a:gd name="T30" fmla="*/ 137 w 247"/>
                <a:gd name="T31" fmla="*/ 45 h 321"/>
                <a:gd name="T32" fmla="*/ 137 w 247"/>
                <a:gd name="T33" fmla="*/ 45 h 321"/>
                <a:gd name="T34" fmla="*/ 118 w 247"/>
                <a:gd name="T35" fmla="*/ 45 h 321"/>
                <a:gd name="T36" fmla="*/ 96 w 247"/>
                <a:gd name="T37" fmla="*/ 48 h 321"/>
                <a:gd name="T38" fmla="*/ 96 w 247"/>
                <a:gd name="T39" fmla="*/ 48 h 321"/>
                <a:gd name="T40" fmla="*/ 86 w 247"/>
                <a:gd name="T41" fmla="*/ 51 h 321"/>
                <a:gd name="T42" fmla="*/ 76 w 247"/>
                <a:gd name="T43" fmla="*/ 54 h 321"/>
                <a:gd name="T44" fmla="*/ 64 w 247"/>
                <a:gd name="T45" fmla="*/ 61 h 321"/>
                <a:gd name="T46" fmla="*/ 58 w 247"/>
                <a:gd name="T47" fmla="*/ 66 h 321"/>
                <a:gd name="T48" fmla="*/ 54 w 247"/>
                <a:gd name="T49" fmla="*/ 70 h 321"/>
                <a:gd name="T50" fmla="*/ 54 w 247"/>
                <a:gd name="T51" fmla="*/ 321 h 321"/>
                <a:gd name="T52" fmla="*/ 0 w 247"/>
                <a:gd name="T53" fmla="*/ 321 h 321"/>
                <a:gd name="T54" fmla="*/ 0 w 247"/>
                <a:gd name="T55" fmla="*/ 6 h 321"/>
                <a:gd name="T56" fmla="*/ 54 w 247"/>
                <a:gd name="T57" fmla="*/ 6 h 321"/>
                <a:gd name="T58" fmla="*/ 54 w 247"/>
                <a:gd name="T59" fmla="*/ 26 h 321"/>
                <a:gd name="T60" fmla="*/ 54 w 247"/>
                <a:gd name="T61" fmla="*/ 26 h 321"/>
                <a:gd name="T62" fmla="*/ 72 w 247"/>
                <a:gd name="T63" fmla="*/ 15 h 321"/>
                <a:gd name="T64" fmla="*/ 82 w 247"/>
                <a:gd name="T65" fmla="*/ 10 h 321"/>
                <a:gd name="T66" fmla="*/ 93 w 247"/>
                <a:gd name="T67" fmla="*/ 6 h 321"/>
                <a:gd name="T68" fmla="*/ 93 w 247"/>
                <a:gd name="T69" fmla="*/ 6 h 321"/>
                <a:gd name="T70" fmla="*/ 107 w 247"/>
                <a:gd name="T71" fmla="*/ 3 h 321"/>
                <a:gd name="T72" fmla="*/ 121 w 247"/>
                <a:gd name="T73" fmla="*/ 2 h 321"/>
                <a:gd name="T74" fmla="*/ 149 w 247"/>
                <a:gd name="T75" fmla="*/ 0 h 321"/>
                <a:gd name="T76" fmla="*/ 149 w 247"/>
                <a:gd name="T77" fmla="*/ 0 h 321"/>
                <a:gd name="T78" fmla="*/ 171 w 247"/>
                <a:gd name="T79" fmla="*/ 2 h 321"/>
                <a:gd name="T80" fmla="*/ 181 w 247"/>
                <a:gd name="T81" fmla="*/ 3 h 321"/>
                <a:gd name="T82" fmla="*/ 190 w 247"/>
                <a:gd name="T83" fmla="*/ 6 h 321"/>
                <a:gd name="T84" fmla="*/ 198 w 247"/>
                <a:gd name="T85" fmla="*/ 10 h 321"/>
                <a:gd name="T86" fmla="*/ 207 w 247"/>
                <a:gd name="T87" fmla="*/ 15 h 321"/>
                <a:gd name="T88" fmla="*/ 214 w 247"/>
                <a:gd name="T89" fmla="*/ 21 h 321"/>
                <a:gd name="T90" fmla="*/ 220 w 247"/>
                <a:gd name="T91" fmla="*/ 28 h 321"/>
                <a:gd name="T92" fmla="*/ 220 w 247"/>
                <a:gd name="T93" fmla="*/ 28 h 321"/>
                <a:gd name="T94" fmla="*/ 226 w 247"/>
                <a:gd name="T95" fmla="*/ 37 h 321"/>
                <a:gd name="T96" fmla="*/ 232 w 247"/>
                <a:gd name="T97" fmla="*/ 45 h 321"/>
                <a:gd name="T98" fmla="*/ 236 w 247"/>
                <a:gd name="T99" fmla="*/ 56 h 321"/>
                <a:gd name="T100" fmla="*/ 241 w 247"/>
                <a:gd name="T101" fmla="*/ 66 h 321"/>
                <a:gd name="T102" fmla="*/ 244 w 247"/>
                <a:gd name="T103" fmla="*/ 77 h 321"/>
                <a:gd name="T104" fmla="*/ 245 w 247"/>
                <a:gd name="T105" fmla="*/ 89 h 321"/>
                <a:gd name="T106" fmla="*/ 247 w 247"/>
                <a:gd name="T107" fmla="*/ 117 h 321"/>
                <a:gd name="T108" fmla="*/ 247 w 247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321">
                  <a:moveTo>
                    <a:pt x="247" y="321"/>
                  </a:moveTo>
                  <a:lnTo>
                    <a:pt x="194" y="321"/>
                  </a:lnTo>
                  <a:lnTo>
                    <a:pt x="194" y="321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3" y="86"/>
                  </a:lnTo>
                  <a:lnTo>
                    <a:pt x="191" y="77"/>
                  </a:lnTo>
                  <a:lnTo>
                    <a:pt x="190" y="72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2" y="63"/>
                  </a:lnTo>
                  <a:lnTo>
                    <a:pt x="178" y="59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55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18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6" y="51"/>
                  </a:lnTo>
                  <a:lnTo>
                    <a:pt x="76" y="54"/>
                  </a:lnTo>
                  <a:lnTo>
                    <a:pt x="64" y="61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321"/>
                  </a:lnTo>
                  <a:lnTo>
                    <a:pt x="0" y="321"/>
                  </a:lnTo>
                  <a:lnTo>
                    <a:pt x="0" y="6"/>
                  </a:lnTo>
                  <a:lnTo>
                    <a:pt x="54" y="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72" y="15"/>
                  </a:lnTo>
                  <a:lnTo>
                    <a:pt x="82" y="1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107" y="3"/>
                  </a:lnTo>
                  <a:lnTo>
                    <a:pt x="12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81" y="3"/>
                  </a:lnTo>
                  <a:lnTo>
                    <a:pt x="190" y="6"/>
                  </a:lnTo>
                  <a:lnTo>
                    <a:pt x="198" y="10"/>
                  </a:lnTo>
                  <a:lnTo>
                    <a:pt x="207" y="15"/>
                  </a:lnTo>
                  <a:lnTo>
                    <a:pt x="214" y="21"/>
                  </a:lnTo>
                  <a:lnTo>
                    <a:pt x="220" y="28"/>
                  </a:lnTo>
                  <a:lnTo>
                    <a:pt x="220" y="28"/>
                  </a:lnTo>
                  <a:lnTo>
                    <a:pt x="226" y="37"/>
                  </a:lnTo>
                  <a:lnTo>
                    <a:pt x="232" y="45"/>
                  </a:lnTo>
                  <a:lnTo>
                    <a:pt x="236" y="56"/>
                  </a:lnTo>
                  <a:lnTo>
                    <a:pt x="241" y="66"/>
                  </a:lnTo>
                  <a:lnTo>
                    <a:pt x="244" y="77"/>
                  </a:lnTo>
                  <a:lnTo>
                    <a:pt x="245" y="89"/>
                  </a:lnTo>
                  <a:lnTo>
                    <a:pt x="247" y="117"/>
                  </a:lnTo>
                  <a:lnTo>
                    <a:pt x="247" y="3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8202613" y="6005513"/>
              <a:ext cx="141287" cy="222250"/>
            </a:xfrm>
            <a:custGeom>
              <a:avLst/>
              <a:gdLst>
                <a:gd name="T0" fmla="*/ 213 w 267"/>
                <a:gd name="T1" fmla="*/ 410 h 419"/>
                <a:gd name="T2" fmla="*/ 213 w 267"/>
                <a:gd name="T3" fmla="*/ 378 h 419"/>
                <a:gd name="T4" fmla="*/ 191 w 267"/>
                <a:gd name="T5" fmla="*/ 396 h 419"/>
                <a:gd name="T6" fmla="*/ 170 w 267"/>
                <a:gd name="T7" fmla="*/ 408 h 419"/>
                <a:gd name="T8" fmla="*/ 159 w 267"/>
                <a:gd name="T9" fmla="*/ 412 h 419"/>
                <a:gd name="T10" fmla="*/ 146 w 267"/>
                <a:gd name="T11" fmla="*/ 416 h 419"/>
                <a:gd name="T12" fmla="*/ 118 w 267"/>
                <a:gd name="T13" fmla="*/ 419 h 419"/>
                <a:gd name="T14" fmla="*/ 105 w 267"/>
                <a:gd name="T15" fmla="*/ 418 h 419"/>
                <a:gd name="T16" fmla="*/ 81 w 267"/>
                <a:gd name="T17" fmla="*/ 413 h 419"/>
                <a:gd name="T18" fmla="*/ 70 w 267"/>
                <a:gd name="T19" fmla="*/ 408 h 419"/>
                <a:gd name="T20" fmla="*/ 49 w 267"/>
                <a:gd name="T21" fmla="*/ 394 h 419"/>
                <a:gd name="T22" fmla="*/ 32 w 267"/>
                <a:gd name="T23" fmla="*/ 377 h 419"/>
                <a:gd name="T24" fmla="*/ 25 w 267"/>
                <a:gd name="T25" fmla="*/ 365 h 419"/>
                <a:gd name="T26" fmla="*/ 13 w 267"/>
                <a:gd name="T27" fmla="*/ 339 h 419"/>
                <a:gd name="T28" fmla="*/ 9 w 267"/>
                <a:gd name="T29" fmla="*/ 325 h 419"/>
                <a:gd name="T30" fmla="*/ 1 w 267"/>
                <a:gd name="T31" fmla="*/ 291 h 419"/>
                <a:gd name="T32" fmla="*/ 0 w 267"/>
                <a:gd name="T33" fmla="*/ 253 h 419"/>
                <a:gd name="T34" fmla="*/ 0 w 267"/>
                <a:gd name="T35" fmla="*/ 230 h 419"/>
                <a:gd name="T36" fmla="*/ 4 w 267"/>
                <a:gd name="T37" fmla="*/ 196 h 419"/>
                <a:gd name="T38" fmla="*/ 7 w 267"/>
                <a:gd name="T39" fmla="*/ 185 h 419"/>
                <a:gd name="T40" fmla="*/ 17 w 267"/>
                <a:gd name="T41" fmla="*/ 154 h 419"/>
                <a:gd name="T42" fmla="*/ 32 w 267"/>
                <a:gd name="T43" fmla="*/ 128 h 419"/>
                <a:gd name="T44" fmla="*/ 41 w 267"/>
                <a:gd name="T45" fmla="*/ 116 h 419"/>
                <a:gd name="T46" fmla="*/ 61 w 267"/>
                <a:gd name="T47" fmla="*/ 100 h 419"/>
                <a:gd name="T48" fmla="*/ 73 w 267"/>
                <a:gd name="T49" fmla="*/ 93 h 419"/>
                <a:gd name="T50" fmla="*/ 103 w 267"/>
                <a:gd name="T51" fmla="*/ 84 h 419"/>
                <a:gd name="T52" fmla="*/ 134 w 267"/>
                <a:gd name="T53" fmla="*/ 83 h 419"/>
                <a:gd name="T54" fmla="*/ 159 w 267"/>
                <a:gd name="T55" fmla="*/ 84 h 419"/>
                <a:gd name="T56" fmla="*/ 181 w 267"/>
                <a:gd name="T57" fmla="*/ 87 h 419"/>
                <a:gd name="T58" fmla="*/ 213 w 267"/>
                <a:gd name="T59" fmla="*/ 97 h 419"/>
                <a:gd name="T60" fmla="*/ 267 w 267"/>
                <a:gd name="T61" fmla="*/ 0 h 419"/>
                <a:gd name="T62" fmla="*/ 213 w 267"/>
                <a:gd name="T63" fmla="*/ 333 h 419"/>
                <a:gd name="T64" fmla="*/ 213 w 267"/>
                <a:gd name="T65" fmla="*/ 141 h 419"/>
                <a:gd name="T66" fmla="*/ 182 w 267"/>
                <a:gd name="T67" fmla="*/ 132 h 419"/>
                <a:gd name="T68" fmla="*/ 163 w 267"/>
                <a:gd name="T69" fmla="*/ 131 h 419"/>
                <a:gd name="T70" fmla="*/ 143 w 267"/>
                <a:gd name="T71" fmla="*/ 129 h 419"/>
                <a:gd name="T72" fmla="*/ 115 w 267"/>
                <a:gd name="T73" fmla="*/ 131 h 419"/>
                <a:gd name="T74" fmla="*/ 98 w 267"/>
                <a:gd name="T75" fmla="*/ 137 h 419"/>
                <a:gd name="T76" fmla="*/ 81 w 267"/>
                <a:gd name="T77" fmla="*/ 150 h 419"/>
                <a:gd name="T78" fmla="*/ 74 w 267"/>
                <a:gd name="T79" fmla="*/ 158 h 419"/>
                <a:gd name="T80" fmla="*/ 65 w 267"/>
                <a:gd name="T81" fmla="*/ 177 h 419"/>
                <a:gd name="T82" fmla="*/ 57 w 267"/>
                <a:gd name="T83" fmla="*/ 224 h 419"/>
                <a:gd name="T84" fmla="*/ 55 w 267"/>
                <a:gd name="T85" fmla="*/ 252 h 419"/>
                <a:gd name="T86" fmla="*/ 60 w 267"/>
                <a:gd name="T87" fmla="*/ 301 h 419"/>
                <a:gd name="T88" fmla="*/ 73 w 267"/>
                <a:gd name="T89" fmla="*/ 338 h 419"/>
                <a:gd name="T90" fmla="*/ 77 w 267"/>
                <a:gd name="T91" fmla="*/ 345 h 419"/>
                <a:gd name="T92" fmla="*/ 89 w 267"/>
                <a:gd name="T93" fmla="*/ 357 h 419"/>
                <a:gd name="T94" fmla="*/ 103 w 267"/>
                <a:gd name="T95" fmla="*/ 364 h 419"/>
                <a:gd name="T96" fmla="*/ 121 w 267"/>
                <a:gd name="T97" fmla="*/ 367 h 419"/>
                <a:gd name="T98" fmla="*/ 131 w 267"/>
                <a:gd name="T99" fmla="*/ 368 h 419"/>
                <a:gd name="T100" fmla="*/ 151 w 267"/>
                <a:gd name="T101" fmla="*/ 365 h 419"/>
                <a:gd name="T102" fmla="*/ 173 w 267"/>
                <a:gd name="T103" fmla="*/ 358 h 419"/>
                <a:gd name="T104" fmla="*/ 194 w 267"/>
                <a:gd name="T105" fmla="*/ 348 h 419"/>
                <a:gd name="T106" fmla="*/ 213 w 267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419">
                  <a:moveTo>
                    <a:pt x="267" y="410"/>
                  </a:moveTo>
                  <a:lnTo>
                    <a:pt x="213" y="410"/>
                  </a:lnTo>
                  <a:lnTo>
                    <a:pt x="213" y="378"/>
                  </a:lnTo>
                  <a:lnTo>
                    <a:pt x="213" y="378"/>
                  </a:lnTo>
                  <a:lnTo>
                    <a:pt x="191" y="396"/>
                  </a:lnTo>
                  <a:lnTo>
                    <a:pt x="191" y="396"/>
                  </a:lnTo>
                  <a:lnTo>
                    <a:pt x="181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33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5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60" y="402"/>
                  </a:lnTo>
                  <a:lnTo>
                    <a:pt x="49" y="394"/>
                  </a:lnTo>
                  <a:lnTo>
                    <a:pt x="41" y="386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25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4" y="308"/>
                  </a:lnTo>
                  <a:lnTo>
                    <a:pt x="1" y="291"/>
                  </a:lnTo>
                  <a:lnTo>
                    <a:pt x="0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30"/>
                  </a:lnTo>
                  <a:lnTo>
                    <a:pt x="1" y="211"/>
                  </a:lnTo>
                  <a:lnTo>
                    <a:pt x="4" y="196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13" y="169"/>
                  </a:lnTo>
                  <a:lnTo>
                    <a:pt x="17" y="154"/>
                  </a:lnTo>
                  <a:lnTo>
                    <a:pt x="25" y="14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41" y="116"/>
                  </a:lnTo>
                  <a:lnTo>
                    <a:pt x="51" y="107"/>
                  </a:lnTo>
                  <a:lnTo>
                    <a:pt x="61" y="100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97" y="90"/>
                  </a:lnTo>
                  <a:lnTo>
                    <a:pt x="213" y="97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267" y="410"/>
                  </a:lnTo>
                  <a:close/>
                  <a:moveTo>
                    <a:pt x="213" y="333"/>
                  </a:moveTo>
                  <a:lnTo>
                    <a:pt x="213" y="141"/>
                  </a:lnTo>
                  <a:lnTo>
                    <a:pt x="213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3" y="131"/>
                  </a:lnTo>
                  <a:lnTo>
                    <a:pt x="143" y="129"/>
                  </a:lnTo>
                  <a:lnTo>
                    <a:pt x="143" y="129"/>
                  </a:lnTo>
                  <a:lnTo>
                    <a:pt x="124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8" y="137"/>
                  </a:lnTo>
                  <a:lnTo>
                    <a:pt x="89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5" y="177"/>
                  </a:lnTo>
                  <a:lnTo>
                    <a:pt x="60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60" y="301"/>
                  </a:lnTo>
                  <a:lnTo>
                    <a:pt x="65" y="322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7" y="345"/>
                  </a:lnTo>
                  <a:lnTo>
                    <a:pt x="83" y="351"/>
                  </a:lnTo>
                  <a:lnTo>
                    <a:pt x="89" y="357"/>
                  </a:lnTo>
                  <a:lnTo>
                    <a:pt x="96" y="361"/>
                  </a:lnTo>
                  <a:lnTo>
                    <a:pt x="103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1" y="365"/>
                  </a:lnTo>
                  <a:lnTo>
                    <a:pt x="162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94" y="348"/>
                  </a:lnTo>
                  <a:lnTo>
                    <a:pt x="213" y="333"/>
                  </a:lnTo>
                  <a:lnTo>
                    <a:pt x="213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1" name="Freeform 12"/>
            <p:cNvSpPr>
              <a:spLocks noEditPoints="1"/>
            </p:cNvSpPr>
            <p:nvPr userDrawn="1"/>
          </p:nvSpPr>
          <p:spPr bwMode="auto">
            <a:xfrm>
              <a:off x="8634413" y="6005513"/>
              <a:ext cx="141287" cy="222250"/>
            </a:xfrm>
            <a:custGeom>
              <a:avLst/>
              <a:gdLst>
                <a:gd name="T0" fmla="*/ 214 w 268"/>
                <a:gd name="T1" fmla="*/ 410 h 419"/>
                <a:gd name="T2" fmla="*/ 214 w 268"/>
                <a:gd name="T3" fmla="*/ 378 h 419"/>
                <a:gd name="T4" fmla="*/ 192 w 268"/>
                <a:gd name="T5" fmla="*/ 396 h 419"/>
                <a:gd name="T6" fmla="*/ 170 w 268"/>
                <a:gd name="T7" fmla="*/ 408 h 419"/>
                <a:gd name="T8" fmla="*/ 159 w 268"/>
                <a:gd name="T9" fmla="*/ 412 h 419"/>
                <a:gd name="T10" fmla="*/ 147 w 268"/>
                <a:gd name="T11" fmla="*/ 416 h 419"/>
                <a:gd name="T12" fmla="*/ 118 w 268"/>
                <a:gd name="T13" fmla="*/ 419 h 419"/>
                <a:gd name="T14" fmla="*/ 106 w 268"/>
                <a:gd name="T15" fmla="*/ 418 h 419"/>
                <a:gd name="T16" fmla="*/ 81 w 268"/>
                <a:gd name="T17" fmla="*/ 413 h 419"/>
                <a:gd name="T18" fmla="*/ 70 w 268"/>
                <a:gd name="T19" fmla="*/ 408 h 419"/>
                <a:gd name="T20" fmla="*/ 49 w 268"/>
                <a:gd name="T21" fmla="*/ 394 h 419"/>
                <a:gd name="T22" fmla="*/ 33 w 268"/>
                <a:gd name="T23" fmla="*/ 377 h 419"/>
                <a:gd name="T24" fmla="*/ 26 w 268"/>
                <a:gd name="T25" fmla="*/ 365 h 419"/>
                <a:gd name="T26" fmla="*/ 13 w 268"/>
                <a:gd name="T27" fmla="*/ 339 h 419"/>
                <a:gd name="T28" fmla="*/ 8 w 268"/>
                <a:gd name="T29" fmla="*/ 325 h 419"/>
                <a:gd name="T30" fmla="*/ 3 w 268"/>
                <a:gd name="T31" fmla="*/ 291 h 419"/>
                <a:gd name="T32" fmla="*/ 0 w 268"/>
                <a:gd name="T33" fmla="*/ 253 h 419"/>
                <a:gd name="T34" fmla="*/ 1 w 268"/>
                <a:gd name="T35" fmla="*/ 230 h 419"/>
                <a:gd name="T36" fmla="*/ 5 w 268"/>
                <a:gd name="T37" fmla="*/ 196 h 419"/>
                <a:gd name="T38" fmla="*/ 8 w 268"/>
                <a:gd name="T39" fmla="*/ 185 h 419"/>
                <a:gd name="T40" fmla="*/ 19 w 268"/>
                <a:gd name="T41" fmla="*/ 154 h 419"/>
                <a:gd name="T42" fmla="*/ 33 w 268"/>
                <a:gd name="T43" fmla="*/ 128 h 419"/>
                <a:gd name="T44" fmla="*/ 42 w 268"/>
                <a:gd name="T45" fmla="*/ 116 h 419"/>
                <a:gd name="T46" fmla="*/ 62 w 268"/>
                <a:gd name="T47" fmla="*/ 100 h 419"/>
                <a:gd name="T48" fmla="*/ 74 w 268"/>
                <a:gd name="T49" fmla="*/ 93 h 419"/>
                <a:gd name="T50" fmla="*/ 103 w 268"/>
                <a:gd name="T51" fmla="*/ 84 h 419"/>
                <a:gd name="T52" fmla="*/ 134 w 268"/>
                <a:gd name="T53" fmla="*/ 83 h 419"/>
                <a:gd name="T54" fmla="*/ 159 w 268"/>
                <a:gd name="T55" fmla="*/ 84 h 419"/>
                <a:gd name="T56" fmla="*/ 180 w 268"/>
                <a:gd name="T57" fmla="*/ 87 h 419"/>
                <a:gd name="T58" fmla="*/ 214 w 268"/>
                <a:gd name="T59" fmla="*/ 97 h 419"/>
                <a:gd name="T60" fmla="*/ 268 w 268"/>
                <a:gd name="T61" fmla="*/ 0 h 419"/>
                <a:gd name="T62" fmla="*/ 214 w 268"/>
                <a:gd name="T63" fmla="*/ 333 h 419"/>
                <a:gd name="T64" fmla="*/ 214 w 268"/>
                <a:gd name="T65" fmla="*/ 141 h 419"/>
                <a:gd name="T66" fmla="*/ 182 w 268"/>
                <a:gd name="T67" fmla="*/ 132 h 419"/>
                <a:gd name="T68" fmla="*/ 164 w 268"/>
                <a:gd name="T69" fmla="*/ 131 h 419"/>
                <a:gd name="T70" fmla="*/ 144 w 268"/>
                <a:gd name="T71" fmla="*/ 129 h 419"/>
                <a:gd name="T72" fmla="*/ 115 w 268"/>
                <a:gd name="T73" fmla="*/ 131 h 419"/>
                <a:gd name="T74" fmla="*/ 97 w 268"/>
                <a:gd name="T75" fmla="*/ 137 h 419"/>
                <a:gd name="T76" fmla="*/ 81 w 268"/>
                <a:gd name="T77" fmla="*/ 150 h 419"/>
                <a:gd name="T78" fmla="*/ 74 w 268"/>
                <a:gd name="T79" fmla="*/ 158 h 419"/>
                <a:gd name="T80" fmla="*/ 67 w 268"/>
                <a:gd name="T81" fmla="*/ 177 h 419"/>
                <a:gd name="T82" fmla="*/ 57 w 268"/>
                <a:gd name="T83" fmla="*/ 224 h 419"/>
                <a:gd name="T84" fmla="*/ 55 w 268"/>
                <a:gd name="T85" fmla="*/ 252 h 419"/>
                <a:gd name="T86" fmla="*/ 59 w 268"/>
                <a:gd name="T87" fmla="*/ 301 h 419"/>
                <a:gd name="T88" fmla="*/ 74 w 268"/>
                <a:gd name="T89" fmla="*/ 338 h 419"/>
                <a:gd name="T90" fmla="*/ 78 w 268"/>
                <a:gd name="T91" fmla="*/ 345 h 419"/>
                <a:gd name="T92" fmla="*/ 90 w 268"/>
                <a:gd name="T93" fmla="*/ 357 h 419"/>
                <a:gd name="T94" fmla="*/ 105 w 268"/>
                <a:gd name="T95" fmla="*/ 364 h 419"/>
                <a:gd name="T96" fmla="*/ 121 w 268"/>
                <a:gd name="T97" fmla="*/ 367 h 419"/>
                <a:gd name="T98" fmla="*/ 131 w 268"/>
                <a:gd name="T99" fmla="*/ 368 h 419"/>
                <a:gd name="T100" fmla="*/ 153 w 268"/>
                <a:gd name="T101" fmla="*/ 365 h 419"/>
                <a:gd name="T102" fmla="*/ 173 w 268"/>
                <a:gd name="T103" fmla="*/ 358 h 419"/>
                <a:gd name="T104" fmla="*/ 183 w 268"/>
                <a:gd name="T105" fmla="*/ 354 h 419"/>
                <a:gd name="T106" fmla="*/ 214 w 268"/>
                <a:gd name="T107" fmla="*/ 33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419">
                  <a:moveTo>
                    <a:pt x="268" y="410"/>
                  </a:moveTo>
                  <a:lnTo>
                    <a:pt x="214" y="410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82" y="40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59" y="412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34" y="418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06" y="418"/>
                  </a:lnTo>
                  <a:lnTo>
                    <a:pt x="93" y="416"/>
                  </a:lnTo>
                  <a:lnTo>
                    <a:pt x="81" y="413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9" y="402"/>
                  </a:lnTo>
                  <a:lnTo>
                    <a:pt x="49" y="394"/>
                  </a:lnTo>
                  <a:lnTo>
                    <a:pt x="40" y="386"/>
                  </a:lnTo>
                  <a:lnTo>
                    <a:pt x="33" y="377"/>
                  </a:lnTo>
                  <a:lnTo>
                    <a:pt x="33" y="377"/>
                  </a:lnTo>
                  <a:lnTo>
                    <a:pt x="26" y="365"/>
                  </a:lnTo>
                  <a:lnTo>
                    <a:pt x="19" y="354"/>
                  </a:lnTo>
                  <a:lnTo>
                    <a:pt x="13" y="339"/>
                  </a:lnTo>
                  <a:lnTo>
                    <a:pt x="8" y="325"/>
                  </a:lnTo>
                  <a:lnTo>
                    <a:pt x="8" y="325"/>
                  </a:lnTo>
                  <a:lnTo>
                    <a:pt x="4" y="308"/>
                  </a:lnTo>
                  <a:lnTo>
                    <a:pt x="3" y="291"/>
                  </a:lnTo>
                  <a:lnTo>
                    <a:pt x="1" y="27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30"/>
                  </a:lnTo>
                  <a:lnTo>
                    <a:pt x="3" y="211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13" y="169"/>
                  </a:lnTo>
                  <a:lnTo>
                    <a:pt x="19" y="154"/>
                  </a:lnTo>
                  <a:lnTo>
                    <a:pt x="24" y="14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42" y="116"/>
                  </a:lnTo>
                  <a:lnTo>
                    <a:pt x="51" y="107"/>
                  </a:lnTo>
                  <a:lnTo>
                    <a:pt x="62" y="100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7" y="89"/>
                  </a:lnTo>
                  <a:lnTo>
                    <a:pt x="103" y="84"/>
                  </a:lnTo>
                  <a:lnTo>
                    <a:pt x="119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59" y="84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97" y="90"/>
                  </a:lnTo>
                  <a:lnTo>
                    <a:pt x="214" y="97"/>
                  </a:lnTo>
                  <a:lnTo>
                    <a:pt x="214" y="0"/>
                  </a:lnTo>
                  <a:lnTo>
                    <a:pt x="268" y="0"/>
                  </a:lnTo>
                  <a:lnTo>
                    <a:pt x="268" y="410"/>
                  </a:lnTo>
                  <a:close/>
                  <a:moveTo>
                    <a:pt x="214" y="333"/>
                  </a:moveTo>
                  <a:lnTo>
                    <a:pt x="214" y="141"/>
                  </a:lnTo>
                  <a:lnTo>
                    <a:pt x="214" y="141"/>
                  </a:lnTo>
                  <a:lnTo>
                    <a:pt x="197" y="135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64" y="131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25" y="131"/>
                  </a:lnTo>
                  <a:lnTo>
                    <a:pt x="115" y="131"/>
                  </a:lnTo>
                  <a:lnTo>
                    <a:pt x="106" y="134"/>
                  </a:lnTo>
                  <a:lnTo>
                    <a:pt x="97" y="137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67"/>
                  </a:lnTo>
                  <a:lnTo>
                    <a:pt x="67" y="177"/>
                  </a:lnTo>
                  <a:lnTo>
                    <a:pt x="61" y="199"/>
                  </a:lnTo>
                  <a:lnTo>
                    <a:pt x="57" y="224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57" y="278"/>
                  </a:lnTo>
                  <a:lnTo>
                    <a:pt x="59" y="301"/>
                  </a:lnTo>
                  <a:lnTo>
                    <a:pt x="65" y="322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78" y="345"/>
                  </a:lnTo>
                  <a:lnTo>
                    <a:pt x="84" y="351"/>
                  </a:lnTo>
                  <a:lnTo>
                    <a:pt x="90" y="357"/>
                  </a:lnTo>
                  <a:lnTo>
                    <a:pt x="97" y="361"/>
                  </a:lnTo>
                  <a:lnTo>
                    <a:pt x="105" y="364"/>
                  </a:lnTo>
                  <a:lnTo>
                    <a:pt x="112" y="365"/>
                  </a:lnTo>
                  <a:lnTo>
                    <a:pt x="121" y="367"/>
                  </a:lnTo>
                  <a:lnTo>
                    <a:pt x="131" y="368"/>
                  </a:lnTo>
                  <a:lnTo>
                    <a:pt x="131" y="368"/>
                  </a:lnTo>
                  <a:lnTo>
                    <a:pt x="141" y="367"/>
                  </a:lnTo>
                  <a:lnTo>
                    <a:pt x="153" y="365"/>
                  </a:lnTo>
                  <a:lnTo>
                    <a:pt x="163" y="362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83" y="354"/>
                  </a:lnTo>
                  <a:lnTo>
                    <a:pt x="194" y="348"/>
                  </a:lnTo>
                  <a:lnTo>
                    <a:pt x="214" y="333"/>
                  </a:lnTo>
                  <a:lnTo>
                    <a:pt x="214" y="3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8540750" y="6053138"/>
              <a:ext cx="93662" cy="169863"/>
            </a:xfrm>
            <a:custGeom>
              <a:avLst/>
              <a:gdLst>
                <a:gd name="T0" fmla="*/ 154 w 176"/>
                <a:gd name="T1" fmla="*/ 49 h 319"/>
                <a:gd name="T2" fmla="*/ 154 w 176"/>
                <a:gd name="T3" fmla="*/ 49 h 319"/>
                <a:gd name="T4" fmla="*/ 141 w 176"/>
                <a:gd name="T5" fmla="*/ 47 h 319"/>
                <a:gd name="T6" fmla="*/ 129 w 176"/>
                <a:gd name="T7" fmla="*/ 44 h 319"/>
                <a:gd name="T8" fmla="*/ 116 w 176"/>
                <a:gd name="T9" fmla="*/ 44 h 319"/>
                <a:gd name="T10" fmla="*/ 116 w 176"/>
                <a:gd name="T11" fmla="*/ 44 h 319"/>
                <a:gd name="T12" fmla="*/ 100 w 176"/>
                <a:gd name="T13" fmla="*/ 44 h 319"/>
                <a:gd name="T14" fmla="*/ 80 w 176"/>
                <a:gd name="T15" fmla="*/ 47 h 319"/>
                <a:gd name="T16" fmla="*/ 80 w 176"/>
                <a:gd name="T17" fmla="*/ 47 h 319"/>
                <a:gd name="T18" fmla="*/ 75 w 176"/>
                <a:gd name="T19" fmla="*/ 49 h 319"/>
                <a:gd name="T20" fmla="*/ 68 w 176"/>
                <a:gd name="T21" fmla="*/ 50 h 319"/>
                <a:gd name="T22" fmla="*/ 61 w 176"/>
                <a:gd name="T23" fmla="*/ 56 h 319"/>
                <a:gd name="T24" fmla="*/ 54 w 176"/>
                <a:gd name="T25" fmla="*/ 62 h 319"/>
                <a:gd name="T26" fmla="*/ 54 w 176"/>
                <a:gd name="T27" fmla="*/ 319 h 319"/>
                <a:gd name="T28" fmla="*/ 0 w 176"/>
                <a:gd name="T29" fmla="*/ 319 h 319"/>
                <a:gd name="T30" fmla="*/ 0 w 176"/>
                <a:gd name="T31" fmla="*/ 0 h 319"/>
                <a:gd name="T32" fmla="*/ 54 w 176"/>
                <a:gd name="T33" fmla="*/ 0 h 319"/>
                <a:gd name="T34" fmla="*/ 54 w 176"/>
                <a:gd name="T35" fmla="*/ 16 h 319"/>
                <a:gd name="T36" fmla="*/ 54 w 176"/>
                <a:gd name="T37" fmla="*/ 16 h 319"/>
                <a:gd name="T38" fmla="*/ 68 w 176"/>
                <a:gd name="T39" fmla="*/ 9 h 319"/>
                <a:gd name="T40" fmla="*/ 81 w 176"/>
                <a:gd name="T41" fmla="*/ 5 h 319"/>
                <a:gd name="T42" fmla="*/ 81 w 176"/>
                <a:gd name="T43" fmla="*/ 5 h 319"/>
                <a:gd name="T44" fmla="*/ 93 w 176"/>
                <a:gd name="T45" fmla="*/ 3 h 319"/>
                <a:gd name="T46" fmla="*/ 105 w 176"/>
                <a:gd name="T47" fmla="*/ 2 h 319"/>
                <a:gd name="T48" fmla="*/ 134 w 176"/>
                <a:gd name="T49" fmla="*/ 0 h 319"/>
                <a:gd name="T50" fmla="*/ 134 w 176"/>
                <a:gd name="T51" fmla="*/ 0 h 319"/>
                <a:gd name="T52" fmla="*/ 148 w 176"/>
                <a:gd name="T53" fmla="*/ 2 h 319"/>
                <a:gd name="T54" fmla="*/ 162 w 176"/>
                <a:gd name="T55" fmla="*/ 3 h 319"/>
                <a:gd name="T56" fmla="*/ 176 w 176"/>
                <a:gd name="T57" fmla="*/ 6 h 319"/>
                <a:gd name="T58" fmla="*/ 154 w 176"/>
                <a:gd name="T59" fmla="*/ 4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19">
                  <a:moveTo>
                    <a:pt x="154" y="49"/>
                  </a:moveTo>
                  <a:lnTo>
                    <a:pt x="154" y="49"/>
                  </a:lnTo>
                  <a:lnTo>
                    <a:pt x="141" y="47"/>
                  </a:lnTo>
                  <a:lnTo>
                    <a:pt x="12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0" y="44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1" y="56"/>
                  </a:lnTo>
                  <a:lnTo>
                    <a:pt x="54" y="62"/>
                  </a:lnTo>
                  <a:lnTo>
                    <a:pt x="5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8" y="9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8" y="2"/>
                  </a:lnTo>
                  <a:lnTo>
                    <a:pt x="162" y="3"/>
                  </a:lnTo>
                  <a:lnTo>
                    <a:pt x="176" y="6"/>
                  </a:lnTo>
                  <a:lnTo>
                    <a:pt x="154" y="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7947025" y="6292850"/>
              <a:ext cx="92075" cy="165100"/>
            </a:xfrm>
            <a:custGeom>
              <a:avLst/>
              <a:gdLst>
                <a:gd name="T0" fmla="*/ 152 w 174"/>
                <a:gd name="T1" fmla="*/ 46 h 313"/>
                <a:gd name="T2" fmla="*/ 152 w 174"/>
                <a:gd name="T3" fmla="*/ 46 h 313"/>
                <a:gd name="T4" fmla="*/ 140 w 174"/>
                <a:gd name="T5" fmla="*/ 43 h 313"/>
                <a:gd name="T6" fmla="*/ 128 w 174"/>
                <a:gd name="T7" fmla="*/ 42 h 313"/>
                <a:gd name="T8" fmla="*/ 115 w 174"/>
                <a:gd name="T9" fmla="*/ 42 h 313"/>
                <a:gd name="T10" fmla="*/ 115 w 174"/>
                <a:gd name="T11" fmla="*/ 42 h 313"/>
                <a:gd name="T12" fmla="*/ 99 w 174"/>
                <a:gd name="T13" fmla="*/ 42 h 313"/>
                <a:gd name="T14" fmla="*/ 80 w 174"/>
                <a:gd name="T15" fmla="*/ 45 h 313"/>
                <a:gd name="T16" fmla="*/ 80 w 174"/>
                <a:gd name="T17" fmla="*/ 45 h 313"/>
                <a:gd name="T18" fmla="*/ 74 w 174"/>
                <a:gd name="T19" fmla="*/ 45 h 313"/>
                <a:gd name="T20" fmla="*/ 69 w 174"/>
                <a:gd name="T21" fmla="*/ 48 h 313"/>
                <a:gd name="T22" fmla="*/ 61 w 174"/>
                <a:gd name="T23" fmla="*/ 52 h 313"/>
                <a:gd name="T24" fmla="*/ 53 w 174"/>
                <a:gd name="T25" fmla="*/ 59 h 313"/>
                <a:gd name="T26" fmla="*/ 53 w 174"/>
                <a:gd name="T27" fmla="*/ 313 h 313"/>
                <a:gd name="T28" fmla="*/ 0 w 174"/>
                <a:gd name="T29" fmla="*/ 313 h 313"/>
                <a:gd name="T30" fmla="*/ 0 w 174"/>
                <a:gd name="T31" fmla="*/ 0 h 313"/>
                <a:gd name="T32" fmla="*/ 53 w 174"/>
                <a:gd name="T33" fmla="*/ 0 h 313"/>
                <a:gd name="T34" fmla="*/ 53 w 174"/>
                <a:gd name="T35" fmla="*/ 14 h 313"/>
                <a:gd name="T36" fmla="*/ 53 w 174"/>
                <a:gd name="T37" fmla="*/ 14 h 313"/>
                <a:gd name="T38" fmla="*/ 67 w 174"/>
                <a:gd name="T39" fmla="*/ 7 h 313"/>
                <a:gd name="T40" fmla="*/ 80 w 174"/>
                <a:gd name="T41" fmla="*/ 4 h 313"/>
                <a:gd name="T42" fmla="*/ 80 w 174"/>
                <a:gd name="T43" fmla="*/ 4 h 313"/>
                <a:gd name="T44" fmla="*/ 92 w 174"/>
                <a:gd name="T45" fmla="*/ 1 h 313"/>
                <a:gd name="T46" fmla="*/ 104 w 174"/>
                <a:gd name="T47" fmla="*/ 0 h 313"/>
                <a:gd name="T48" fmla="*/ 133 w 174"/>
                <a:gd name="T49" fmla="*/ 0 h 313"/>
                <a:gd name="T50" fmla="*/ 133 w 174"/>
                <a:gd name="T51" fmla="*/ 0 h 313"/>
                <a:gd name="T52" fmla="*/ 147 w 174"/>
                <a:gd name="T53" fmla="*/ 0 h 313"/>
                <a:gd name="T54" fmla="*/ 159 w 174"/>
                <a:gd name="T55" fmla="*/ 1 h 313"/>
                <a:gd name="T56" fmla="*/ 174 w 174"/>
                <a:gd name="T57" fmla="*/ 4 h 313"/>
                <a:gd name="T58" fmla="*/ 152 w 174"/>
                <a:gd name="T59" fmla="*/ 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313">
                  <a:moveTo>
                    <a:pt x="152" y="46"/>
                  </a:moveTo>
                  <a:lnTo>
                    <a:pt x="152" y="46"/>
                  </a:lnTo>
                  <a:lnTo>
                    <a:pt x="140" y="43"/>
                  </a:lnTo>
                  <a:lnTo>
                    <a:pt x="128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69" y="48"/>
                  </a:lnTo>
                  <a:lnTo>
                    <a:pt x="61" y="52"/>
                  </a:lnTo>
                  <a:lnTo>
                    <a:pt x="53" y="59"/>
                  </a:lnTo>
                  <a:lnTo>
                    <a:pt x="53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1"/>
                  </a:lnTo>
                  <a:lnTo>
                    <a:pt x="174" y="4"/>
                  </a:lnTo>
                  <a:lnTo>
                    <a:pt x="152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7621588" y="6053138"/>
              <a:ext cx="123825" cy="174625"/>
            </a:xfrm>
            <a:custGeom>
              <a:avLst/>
              <a:gdLst>
                <a:gd name="T0" fmla="*/ 115 w 233"/>
                <a:gd name="T1" fmla="*/ 1 h 329"/>
                <a:gd name="T2" fmla="*/ 93 w 233"/>
                <a:gd name="T3" fmla="*/ 0 h 329"/>
                <a:gd name="T4" fmla="*/ 56 w 233"/>
                <a:gd name="T5" fmla="*/ 1 h 329"/>
                <a:gd name="T6" fmla="*/ 45 w 233"/>
                <a:gd name="T7" fmla="*/ 4 h 329"/>
                <a:gd name="T8" fmla="*/ 26 w 233"/>
                <a:gd name="T9" fmla="*/ 16 h 329"/>
                <a:gd name="T10" fmla="*/ 11 w 233"/>
                <a:gd name="T11" fmla="*/ 34 h 329"/>
                <a:gd name="T12" fmla="*/ 2 w 233"/>
                <a:gd name="T13" fmla="*/ 52 h 329"/>
                <a:gd name="T14" fmla="*/ 1 w 233"/>
                <a:gd name="T15" fmla="*/ 63 h 329"/>
                <a:gd name="T16" fmla="*/ 4 w 233"/>
                <a:gd name="T17" fmla="*/ 96 h 329"/>
                <a:gd name="T18" fmla="*/ 13 w 233"/>
                <a:gd name="T19" fmla="*/ 117 h 329"/>
                <a:gd name="T20" fmla="*/ 17 w 233"/>
                <a:gd name="T21" fmla="*/ 122 h 329"/>
                <a:gd name="T22" fmla="*/ 36 w 233"/>
                <a:gd name="T23" fmla="*/ 137 h 329"/>
                <a:gd name="T24" fmla="*/ 62 w 233"/>
                <a:gd name="T25" fmla="*/ 146 h 329"/>
                <a:gd name="T26" fmla="*/ 105 w 233"/>
                <a:gd name="T27" fmla="*/ 159 h 329"/>
                <a:gd name="T28" fmla="*/ 128 w 233"/>
                <a:gd name="T29" fmla="*/ 165 h 329"/>
                <a:gd name="T30" fmla="*/ 142 w 233"/>
                <a:gd name="T31" fmla="*/ 170 h 329"/>
                <a:gd name="T32" fmla="*/ 160 w 233"/>
                <a:gd name="T33" fmla="*/ 181 h 329"/>
                <a:gd name="T34" fmla="*/ 172 w 233"/>
                <a:gd name="T35" fmla="*/ 194 h 329"/>
                <a:gd name="T36" fmla="*/ 177 w 233"/>
                <a:gd name="T37" fmla="*/ 213 h 329"/>
                <a:gd name="T38" fmla="*/ 179 w 233"/>
                <a:gd name="T39" fmla="*/ 232 h 329"/>
                <a:gd name="T40" fmla="*/ 177 w 233"/>
                <a:gd name="T41" fmla="*/ 242 h 329"/>
                <a:gd name="T42" fmla="*/ 167 w 233"/>
                <a:gd name="T43" fmla="*/ 265 h 329"/>
                <a:gd name="T44" fmla="*/ 156 w 233"/>
                <a:gd name="T45" fmla="*/ 275 h 329"/>
                <a:gd name="T46" fmla="*/ 151 w 233"/>
                <a:gd name="T47" fmla="*/ 278 h 329"/>
                <a:gd name="T48" fmla="*/ 135 w 233"/>
                <a:gd name="T49" fmla="*/ 284 h 329"/>
                <a:gd name="T50" fmla="*/ 112 w 233"/>
                <a:gd name="T51" fmla="*/ 287 h 329"/>
                <a:gd name="T52" fmla="*/ 81 w 233"/>
                <a:gd name="T53" fmla="*/ 283 h 329"/>
                <a:gd name="T54" fmla="*/ 62 w 233"/>
                <a:gd name="T55" fmla="*/ 277 h 329"/>
                <a:gd name="T56" fmla="*/ 30 w 233"/>
                <a:gd name="T57" fmla="*/ 264 h 329"/>
                <a:gd name="T58" fmla="*/ 11 w 233"/>
                <a:gd name="T59" fmla="*/ 252 h 329"/>
                <a:gd name="T60" fmla="*/ 0 w 233"/>
                <a:gd name="T61" fmla="*/ 242 h 329"/>
                <a:gd name="T62" fmla="*/ 0 w 233"/>
                <a:gd name="T63" fmla="*/ 302 h 329"/>
                <a:gd name="T64" fmla="*/ 23 w 233"/>
                <a:gd name="T65" fmla="*/ 313 h 329"/>
                <a:gd name="T66" fmla="*/ 52 w 233"/>
                <a:gd name="T67" fmla="*/ 322 h 329"/>
                <a:gd name="T68" fmla="*/ 94 w 233"/>
                <a:gd name="T69" fmla="*/ 328 h 329"/>
                <a:gd name="T70" fmla="*/ 121 w 233"/>
                <a:gd name="T71" fmla="*/ 329 h 329"/>
                <a:gd name="T72" fmla="*/ 145 w 233"/>
                <a:gd name="T73" fmla="*/ 328 h 329"/>
                <a:gd name="T74" fmla="*/ 167 w 233"/>
                <a:gd name="T75" fmla="*/ 323 h 329"/>
                <a:gd name="T76" fmla="*/ 189 w 233"/>
                <a:gd name="T77" fmla="*/ 313 h 329"/>
                <a:gd name="T78" fmla="*/ 195 w 233"/>
                <a:gd name="T79" fmla="*/ 310 h 329"/>
                <a:gd name="T80" fmla="*/ 208 w 233"/>
                <a:gd name="T81" fmla="*/ 299 h 329"/>
                <a:gd name="T82" fmla="*/ 223 w 233"/>
                <a:gd name="T83" fmla="*/ 277 h 329"/>
                <a:gd name="T84" fmla="*/ 231 w 233"/>
                <a:gd name="T85" fmla="*/ 246 h 329"/>
                <a:gd name="T86" fmla="*/ 233 w 233"/>
                <a:gd name="T87" fmla="*/ 227 h 329"/>
                <a:gd name="T88" fmla="*/ 230 w 233"/>
                <a:gd name="T89" fmla="*/ 195 h 329"/>
                <a:gd name="T90" fmla="*/ 220 w 233"/>
                <a:gd name="T91" fmla="*/ 169 h 329"/>
                <a:gd name="T92" fmla="*/ 204 w 233"/>
                <a:gd name="T93" fmla="*/ 149 h 329"/>
                <a:gd name="T94" fmla="*/ 183 w 233"/>
                <a:gd name="T95" fmla="*/ 134 h 329"/>
                <a:gd name="T96" fmla="*/ 161 w 233"/>
                <a:gd name="T97" fmla="*/ 125 h 329"/>
                <a:gd name="T98" fmla="*/ 125 w 233"/>
                <a:gd name="T99" fmla="*/ 115 h 329"/>
                <a:gd name="T100" fmla="*/ 72 w 233"/>
                <a:gd name="T101" fmla="*/ 103 h 329"/>
                <a:gd name="T102" fmla="*/ 65 w 233"/>
                <a:gd name="T103" fmla="*/ 102 h 329"/>
                <a:gd name="T104" fmla="*/ 56 w 233"/>
                <a:gd name="T105" fmla="*/ 95 h 329"/>
                <a:gd name="T106" fmla="*/ 51 w 233"/>
                <a:gd name="T107" fmla="*/ 87 h 329"/>
                <a:gd name="T108" fmla="*/ 48 w 233"/>
                <a:gd name="T109" fmla="*/ 73 h 329"/>
                <a:gd name="T110" fmla="*/ 49 w 233"/>
                <a:gd name="T111" fmla="*/ 67 h 329"/>
                <a:gd name="T112" fmla="*/ 52 w 233"/>
                <a:gd name="T113" fmla="*/ 57 h 329"/>
                <a:gd name="T114" fmla="*/ 61 w 233"/>
                <a:gd name="T115" fmla="*/ 51 h 329"/>
                <a:gd name="T116" fmla="*/ 77 w 233"/>
                <a:gd name="T117" fmla="*/ 47 h 329"/>
                <a:gd name="T118" fmla="*/ 87 w 233"/>
                <a:gd name="T119" fmla="*/ 47 h 329"/>
                <a:gd name="T120" fmla="*/ 182 w 233"/>
                <a:gd name="T121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29">
                  <a:moveTo>
                    <a:pt x="182" y="1"/>
                  </a:moveTo>
                  <a:lnTo>
                    <a:pt x="115" y="1"/>
                  </a:lnTo>
                  <a:lnTo>
                    <a:pt x="115" y="1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4"/>
                  </a:lnTo>
                  <a:lnTo>
                    <a:pt x="35" y="9"/>
                  </a:lnTo>
                  <a:lnTo>
                    <a:pt x="26" y="16"/>
                  </a:lnTo>
                  <a:lnTo>
                    <a:pt x="17" y="25"/>
                  </a:lnTo>
                  <a:lnTo>
                    <a:pt x="11" y="34"/>
                  </a:lnTo>
                  <a:lnTo>
                    <a:pt x="5" y="44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4" y="96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6" y="130"/>
                  </a:lnTo>
                  <a:lnTo>
                    <a:pt x="36" y="137"/>
                  </a:lnTo>
                  <a:lnTo>
                    <a:pt x="49" y="14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28" y="165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1" y="175"/>
                  </a:lnTo>
                  <a:lnTo>
                    <a:pt x="160" y="181"/>
                  </a:lnTo>
                  <a:lnTo>
                    <a:pt x="166" y="186"/>
                  </a:lnTo>
                  <a:lnTo>
                    <a:pt x="172" y="194"/>
                  </a:lnTo>
                  <a:lnTo>
                    <a:pt x="175" y="202"/>
                  </a:lnTo>
                  <a:lnTo>
                    <a:pt x="177" y="213"/>
                  </a:lnTo>
                  <a:lnTo>
                    <a:pt x="179" y="22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7" y="242"/>
                  </a:lnTo>
                  <a:lnTo>
                    <a:pt x="173" y="253"/>
                  </a:lnTo>
                  <a:lnTo>
                    <a:pt x="167" y="265"/>
                  </a:lnTo>
                  <a:lnTo>
                    <a:pt x="161" y="271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1" y="278"/>
                  </a:lnTo>
                  <a:lnTo>
                    <a:pt x="144" y="281"/>
                  </a:lnTo>
                  <a:lnTo>
                    <a:pt x="135" y="284"/>
                  </a:lnTo>
                  <a:lnTo>
                    <a:pt x="125" y="285"/>
                  </a:lnTo>
                  <a:lnTo>
                    <a:pt x="112" y="287"/>
                  </a:lnTo>
                  <a:lnTo>
                    <a:pt x="97" y="285"/>
                  </a:lnTo>
                  <a:lnTo>
                    <a:pt x="81" y="283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5" y="269"/>
                  </a:lnTo>
                  <a:lnTo>
                    <a:pt x="30" y="264"/>
                  </a:lnTo>
                  <a:lnTo>
                    <a:pt x="20" y="258"/>
                  </a:lnTo>
                  <a:lnTo>
                    <a:pt x="11" y="252"/>
                  </a:lnTo>
                  <a:lnTo>
                    <a:pt x="2" y="245"/>
                  </a:lnTo>
                  <a:lnTo>
                    <a:pt x="0" y="24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5" y="304"/>
                  </a:lnTo>
                  <a:lnTo>
                    <a:pt x="23" y="313"/>
                  </a:lnTo>
                  <a:lnTo>
                    <a:pt x="36" y="318"/>
                  </a:lnTo>
                  <a:lnTo>
                    <a:pt x="52" y="322"/>
                  </a:lnTo>
                  <a:lnTo>
                    <a:pt x="71" y="325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121" y="329"/>
                  </a:lnTo>
                  <a:lnTo>
                    <a:pt x="134" y="329"/>
                  </a:lnTo>
                  <a:lnTo>
                    <a:pt x="145" y="328"/>
                  </a:lnTo>
                  <a:lnTo>
                    <a:pt x="157" y="326"/>
                  </a:lnTo>
                  <a:lnTo>
                    <a:pt x="167" y="323"/>
                  </a:lnTo>
                  <a:lnTo>
                    <a:pt x="179" y="319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95" y="310"/>
                  </a:lnTo>
                  <a:lnTo>
                    <a:pt x="201" y="306"/>
                  </a:lnTo>
                  <a:lnTo>
                    <a:pt x="208" y="299"/>
                  </a:lnTo>
                  <a:lnTo>
                    <a:pt x="215" y="288"/>
                  </a:lnTo>
                  <a:lnTo>
                    <a:pt x="223" y="277"/>
                  </a:lnTo>
                  <a:lnTo>
                    <a:pt x="227" y="264"/>
                  </a:lnTo>
                  <a:lnTo>
                    <a:pt x="231" y="246"/>
                  </a:lnTo>
                  <a:lnTo>
                    <a:pt x="233" y="227"/>
                  </a:lnTo>
                  <a:lnTo>
                    <a:pt x="233" y="227"/>
                  </a:lnTo>
                  <a:lnTo>
                    <a:pt x="231" y="210"/>
                  </a:lnTo>
                  <a:lnTo>
                    <a:pt x="230" y="195"/>
                  </a:lnTo>
                  <a:lnTo>
                    <a:pt x="226" y="181"/>
                  </a:lnTo>
                  <a:lnTo>
                    <a:pt x="220" y="169"/>
                  </a:lnTo>
                  <a:lnTo>
                    <a:pt x="212" y="157"/>
                  </a:lnTo>
                  <a:lnTo>
                    <a:pt x="204" y="149"/>
                  </a:lnTo>
                  <a:lnTo>
                    <a:pt x="194" y="140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61" y="12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05" y="111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65" y="102"/>
                  </a:lnTo>
                  <a:lnTo>
                    <a:pt x="59" y="99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51" y="87"/>
                  </a:lnTo>
                  <a:lnTo>
                    <a:pt x="49" y="8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61" y="51"/>
                  </a:lnTo>
                  <a:lnTo>
                    <a:pt x="68" y="48"/>
                  </a:lnTo>
                  <a:lnTo>
                    <a:pt x="77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182" y="4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 userDrawn="1"/>
          </p:nvSpPr>
          <p:spPr bwMode="auto">
            <a:xfrm>
              <a:off x="7773988" y="6289675"/>
              <a:ext cx="147637" cy="174625"/>
            </a:xfrm>
            <a:custGeom>
              <a:avLst/>
              <a:gdLst>
                <a:gd name="T0" fmla="*/ 277 w 277"/>
                <a:gd name="T1" fmla="*/ 185 h 331"/>
                <a:gd name="T2" fmla="*/ 269 w 277"/>
                <a:gd name="T3" fmla="*/ 236 h 331"/>
                <a:gd name="T4" fmla="*/ 248 w 277"/>
                <a:gd name="T5" fmla="*/ 275 h 331"/>
                <a:gd name="T6" fmla="*/ 229 w 277"/>
                <a:gd name="T7" fmla="*/ 297 h 331"/>
                <a:gd name="T8" fmla="*/ 196 w 277"/>
                <a:gd name="T9" fmla="*/ 319 h 331"/>
                <a:gd name="T10" fmla="*/ 155 w 277"/>
                <a:gd name="T11" fmla="*/ 329 h 331"/>
                <a:gd name="T12" fmla="*/ 123 w 277"/>
                <a:gd name="T13" fmla="*/ 329 h 331"/>
                <a:gd name="T14" fmla="*/ 81 w 277"/>
                <a:gd name="T15" fmla="*/ 319 h 331"/>
                <a:gd name="T16" fmla="*/ 47 w 277"/>
                <a:gd name="T17" fmla="*/ 296 h 331"/>
                <a:gd name="T18" fmla="*/ 28 w 277"/>
                <a:gd name="T19" fmla="*/ 274 h 331"/>
                <a:gd name="T20" fmla="*/ 9 w 277"/>
                <a:gd name="T21" fmla="*/ 233 h 331"/>
                <a:gd name="T22" fmla="*/ 0 w 277"/>
                <a:gd name="T23" fmla="*/ 184 h 331"/>
                <a:gd name="T24" fmla="*/ 0 w 277"/>
                <a:gd name="T25" fmla="*/ 147 h 331"/>
                <a:gd name="T26" fmla="*/ 9 w 277"/>
                <a:gd name="T27" fmla="*/ 96 h 331"/>
                <a:gd name="T28" fmla="*/ 29 w 277"/>
                <a:gd name="T29" fmla="*/ 56 h 331"/>
                <a:gd name="T30" fmla="*/ 48 w 277"/>
                <a:gd name="T31" fmla="*/ 34 h 331"/>
                <a:gd name="T32" fmla="*/ 82 w 277"/>
                <a:gd name="T33" fmla="*/ 12 h 331"/>
                <a:gd name="T34" fmla="*/ 124 w 277"/>
                <a:gd name="T35" fmla="*/ 2 h 331"/>
                <a:gd name="T36" fmla="*/ 155 w 277"/>
                <a:gd name="T37" fmla="*/ 2 h 331"/>
                <a:gd name="T38" fmla="*/ 196 w 277"/>
                <a:gd name="T39" fmla="*/ 12 h 331"/>
                <a:gd name="T40" fmla="*/ 229 w 277"/>
                <a:gd name="T41" fmla="*/ 34 h 331"/>
                <a:gd name="T42" fmla="*/ 248 w 277"/>
                <a:gd name="T43" fmla="*/ 56 h 331"/>
                <a:gd name="T44" fmla="*/ 269 w 277"/>
                <a:gd name="T45" fmla="*/ 96 h 331"/>
                <a:gd name="T46" fmla="*/ 277 w 277"/>
                <a:gd name="T47" fmla="*/ 147 h 331"/>
                <a:gd name="T48" fmla="*/ 223 w 277"/>
                <a:gd name="T49" fmla="*/ 166 h 331"/>
                <a:gd name="T50" fmla="*/ 218 w 277"/>
                <a:gd name="T51" fmla="*/ 112 h 331"/>
                <a:gd name="T52" fmla="*/ 206 w 277"/>
                <a:gd name="T53" fmla="*/ 83 h 331"/>
                <a:gd name="T54" fmla="*/ 196 w 277"/>
                <a:gd name="T55" fmla="*/ 69 h 331"/>
                <a:gd name="T56" fmla="*/ 175 w 277"/>
                <a:gd name="T57" fmla="*/ 54 h 331"/>
                <a:gd name="T58" fmla="*/ 149 w 277"/>
                <a:gd name="T59" fmla="*/ 47 h 331"/>
                <a:gd name="T60" fmla="*/ 129 w 277"/>
                <a:gd name="T61" fmla="*/ 47 h 331"/>
                <a:gd name="T62" fmla="*/ 102 w 277"/>
                <a:gd name="T63" fmla="*/ 54 h 331"/>
                <a:gd name="T64" fmla="*/ 82 w 277"/>
                <a:gd name="T65" fmla="*/ 69 h 331"/>
                <a:gd name="T66" fmla="*/ 70 w 277"/>
                <a:gd name="T67" fmla="*/ 83 h 331"/>
                <a:gd name="T68" fmla="*/ 60 w 277"/>
                <a:gd name="T69" fmla="*/ 112 h 331"/>
                <a:gd name="T70" fmla="*/ 54 w 277"/>
                <a:gd name="T71" fmla="*/ 166 h 331"/>
                <a:gd name="T72" fmla="*/ 63 w 277"/>
                <a:gd name="T73" fmla="*/ 227 h 331"/>
                <a:gd name="T74" fmla="*/ 76 w 277"/>
                <a:gd name="T75" fmla="*/ 255 h 331"/>
                <a:gd name="T76" fmla="*/ 88 w 277"/>
                <a:gd name="T77" fmla="*/ 268 h 331"/>
                <a:gd name="T78" fmla="*/ 111 w 277"/>
                <a:gd name="T79" fmla="*/ 280 h 331"/>
                <a:gd name="T80" fmla="*/ 139 w 277"/>
                <a:gd name="T81" fmla="*/ 284 h 331"/>
                <a:gd name="T82" fmla="*/ 158 w 277"/>
                <a:gd name="T83" fmla="*/ 283 h 331"/>
                <a:gd name="T84" fmla="*/ 183 w 277"/>
                <a:gd name="T85" fmla="*/ 273 h 331"/>
                <a:gd name="T86" fmla="*/ 202 w 277"/>
                <a:gd name="T87" fmla="*/ 255 h 331"/>
                <a:gd name="T88" fmla="*/ 210 w 277"/>
                <a:gd name="T89" fmla="*/ 239 h 331"/>
                <a:gd name="T90" fmla="*/ 222 w 277"/>
                <a:gd name="T9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331">
                  <a:moveTo>
                    <a:pt x="277" y="166"/>
                  </a:moveTo>
                  <a:lnTo>
                    <a:pt x="277" y="166"/>
                  </a:lnTo>
                  <a:lnTo>
                    <a:pt x="277" y="185"/>
                  </a:lnTo>
                  <a:lnTo>
                    <a:pt x="275" y="203"/>
                  </a:lnTo>
                  <a:lnTo>
                    <a:pt x="272" y="220"/>
                  </a:lnTo>
                  <a:lnTo>
                    <a:pt x="269" y="236"/>
                  </a:lnTo>
                  <a:lnTo>
                    <a:pt x="263" y="251"/>
                  </a:lnTo>
                  <a:lnTo>
                    <a:pt x="256" y="264"/>
                  </a:lnTo>
                  <a:lnTo>
                    <a:pt x="248" y="275"/>
                  </a:lnTo>
                  <a:lnTo>
                    <a:pt x="240" y="287"/>
                  </a:lnTo>
                  <a:lnTo>
                    <a:pt x="240" y="287"/>
                  </a:lnTo>
                  <a:lnTo>
                    <a:pt x="229" y="297"/>
                  </a:lnTo>
                  <a:lnTo>
                    <a:pt x="219" y="306"/>
                  </a:lnTo>
                  <a:lnTo>
                    <a:pt x="207" y="313"/>
                  </a:lnTo>
                  <a:lnTo>
                    <a:pt x="196" y="319"/>
                  </a:lnTo>
                  <a:lnTo>
                    <a:pt x="183" y="324"/>
                  </a:lnTo>
                  <a:lnTo>
                    <a:pt x="169" y="328"/>
                  </a:lnTo>
                  <a:lnTo>
                    <a:pt x="155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23" y="329"/>
                  </a:lnTo>
                  <a:lnTo>
                    <a:pt x="108" y="328"/>
                  </a:lnTo>
                  <a:lnTo>
                    <a:pt x="94" y="324"/>
                  </a:lnTo>
                  <a:lnTo>
                    <a:pt x="81" y="319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7" y="296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28" y="274"/>
                  </a:lnTo>
                  <a:lnTo>
                    <a:pt x="21" y="262"/>
                  </a:lnTo>
                  <a:lnTo>
                    <a:pt x="15" y="248"/>
                  </a:lnTo>
                  <a:lnTo>
                    <a:pt x="9" y="233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21" y="69"/>
                  </a:lnTo>
                  <a:lnTo>
                    <a:pt x="29" y="5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9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95" y="7"/>
                  </a:lnTo>
                  <a:lnTo>
                    <a:pt x="110" y="3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2"/>
                  </a:lnTo>
                  <a:lnTo>
                    <a:pt x="169" y="3"/>
                  </a:lnTo>
                  <a:lnTo>
                    <a:pt x="183" y="7"/>
                  </a:lnTo>
                  <a:lnTo>
                    <a:pt x="196" y="12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29" y="3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8" y="56"/>
                  </a:lnTo>
                  <a:lnTo>
                    <a:pt x="256" y="67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2" y="112"/>
                  </a:lnTo>
                  <a:lnTo>
                    <a:pt x="275" y="128"/>
                  </a:lnTo>
                  <a:lnTo>
                    <a:pt x="277" y="147"/>
                  </a:lnTo>
                  <a:lnTo>
                    <a:pt x="277" y="166"/>
                  </a:lnTo>
                  <a:lnTo>
                    <a:pt x="277" y="166"/>
                  </a:lnTo>
                  <a:close/>
                  <a:moveTo>
                    <a:pt x="223" y="166"/>
                  </a:moveTo>
                  <a:lnTo>
                    <a:pt x="223" y="166"/>
                  </a:lnTo>
                  <a:lnTo>
                    <a:pt x="222" y="137"/>
                  </a:lnTo>
                  <a:lnTo>
                    <a:pt x="218" y="112"/>
                  </a:lnTo>
                  <a:lnTo>
                    <a:pt x="215" y="102"/>
                  </a:lnTo>
                  <a:lnTo>
                    <a:pt x="210" y="92"/>
                  </a:lnTo>
                  <a:lnTo>
                    <a:pt x="206" y="8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6" y="69"/>
                  </a:lnTo>
                  <a:lnTo>
                    <a:pt x="188" y="63"/>
                  </a:lnTo>
                  <a:lnTo>
                    <a:pt x="183" y="58"/>
                  </a:lnTo>
                  <a:lnTo>
                    <a:pt x="175" y="54"/>
                  </a:lnTo>
                  <a:lnTo>
                    <a:pt x="167" y="51"/>
                  </a:lnTo>
                  <a:lnTo>
                    <a:pt x="158" y="48"/>
                  </a:lnTo>
                  <a:lnTo>
                    <a:pt x="149" y="47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9" y="47"/>
                  </a:lnTo>
                  <a:lnTo>
                    <a:pt x="120" y="48"/>
                  </a:lnTo>
                  <a:lnTo>
                    <a:pt x="111" y="51"/>
                  </a:lnTo>
                  <a:lnTo>
                    <a:pt x="102" y="54"/>
                  </a:lnTo>
                  <a:lnTo>
                    <a:pt x="95" y="58"/>
                  </a:lnTo>
                  <a:lnTo>
                    <a:pt x="88" y="63"/>
                  </a:lnTo>
                  <a:lnTo>
                    <a:pt x="82" y="69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0" y="83"/>
                  </a:lnTo>
                  <a:lnTo>
                    <a:pt x="66" y="92"/>
                  </a:lnTo>
                  <a:lnTo>
                    <a:pt x="63" y="102"/>
                  </a:lnTo>
                  <a:lnTo>
                    <a:pt x="60" y="112"/>
                  </a:lnTo>
                  <a:lnTo>
                    <a:pt x="56" y="137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94"/>
                  </a:lnTo>
                  <a:lnTo>
                    <a:pt x="60" y="217"/>
                  </a:lnTo>
                  <a:lnTo>
                    <a:pt x="63" y="227"/>
                  </a:lnTo>
                  <a:lnTo>
                    <a:pt x="66" y="238"/>
                  </a:lnTo>
                  <a:lnTo>
                    <a:pt x="70" y="24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82" y="261"/>
                  </a:lnTo>
                  <a:lnTo>
                    <a:pt x="88" y="268"/>
                  </a:lnTo>
                  <a:lnTo>
                    <a:pt x="95" y="273"/>
                  </a:lnTo>
                  <a:lnTo>
                    <a:pt x="102" y="277"/>
                  </a:lnTo>
                  <a:lnTo>
                    <a:pt x="111" y="280"/>
                  </a:lnTo>
                  <a:lnTo>
                    <a:pt x="120" y="283"/>
                  </a:lnTo>
                  <a:lnTo>
                    <a:pt x="129" y="284"/>
                  </a:lnTo>
                  <a:lnTo>
                    <a:pt x="139" y="284"/>
                  </a:lnTo>
                  <a:lnTo>
                    <a:pt x="139" y="284"/>
                  </a:lnTo>
                  <a:lnTo>
                    <a:pt x="149" y="284"/>
                  </a:lnTo>
                  <a:lnTo>
                    <a:pt x="158" y="283"/>
                  </a:lnTo>
                  <a:lnTo>
                    <a:pt x="167" y="281"/>
                  </a:lnTo>
                  <a:lnTo>
                    <a:pt x="174" y="277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0" y="239"/>
                  </a:lnTo>
                  <a:lnTo>
                    <a:pt x="215" y="229"/>
                  </a:lnTo>
                  <a:lnTo>
                    <a:pt x="218" y="217"/>
                  </a:lnTo>
                  <a:lnTo>
                    <a:pt x="222" y="194"/>
                  </a:lnTo>
                  <a:lnTo>
                    <a:pt x="223" y="166"/>
                  </a:lnTo>
                  <a:lnTo>
                    <a:pt x="223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 userDrawn="1"/>
          </p:nvSpPr>
          <p:spPr bwMode="auto">
            <a:xfrm>
              <a:off x="8035925" y="6289675"/>
              <a:ext cx="138112" cy="233363"/>
            </a:xfrm>
            <a:custGeom>
              <a:avLst/>
              <a:gdLst>
                <a:gd name="T0" fmla="*/ 48 w 261"/>
                <a:gd name="T1" fmla="*/ 379 h 440"/>
                <a:gd name="T2" fmla="*/ 72 w 261"/>
                <a:gd name="T3" fmla="*/ 385 h 440"/>
                <a:gd name="T4" fmla="*/ 111 w 261"/>
                <a:gd name="T5" fmla="*/ 392 h 440"/>
                <a:gd name="T6" fmla="*/ 148 w 261"/>
                <a:gd name="T7" fmla="*/ 391 h 440"/>
                <a:gd name="T8" fmla="*/ 167 w 261"/>
                <a:gd name="T9" fmla="*/ 386 h 440"/>
                <a:gd name="T10" fmla="*/ 187 w 261"/>
                <a:gd name="T11" fmla="*/ 374 h 440"/>
                <a:gd name="T12" fmla="*/ 200 w 261"/>
                <a:gd name="T13" fmla="*/ 356 h 440"/>
                <a:gd name="T14" fmla="*/ 207 w 261"/>
                <a:gd name="T15" fmla="*/ 326 h 440"/>
                <a:gd name="T16" fmla="*/ 209 w 261"/>
                <a:gd name="T17" fmla="*/ 280 h 440"/>
                <a:gd name="T18" fmla="*/ 178 w 261"/>
                <a:gd name="T19" fmla="*/ 303 h 440"/>
                <a:gd name="T20" fmla="*/ 156 w 261"/>
                <a:gd name="T21" fmla="*/ 312 h 440"/>
                <a:gd name="T22" fmla="*/ 117 w 261"/>
                <a:gd name="T23" fmla="*/ 316 h 440"/>
                <a:gd name="T24" fmla="*/ 91 w 261"/>
                <a:gd name="T25" fmla="*/ 313 h 440"/>
                <a:gd name="T26" fmla="*/ 59 w 261"/>
                <a:gd name="T27" fmla="*/ 300 h 440"/>
                <a:gd name="T28" fmla="*/ 31 w 261"/>
                <a:gd name="T29" fmla="*/ 277 h 440"/>
                <a:gd name="T30" fmla="*/ 18 w 261"/>
                <a:gd name="T31" fmla="*/ 255 h 440"/>
                <a:gd name="T32" fmla="*/ 5 w 261"/>
                <a:gd name="T33" fmla="*/ 214 h 440"/>
                <a:gd name="T34" fmla="*/ 0 w 261"/>
                <a:gd name="T35" fmla="*/ 163 h 440"/>
                <a:gd name="T36" fmla="*/ 3 w 261"/>
                <a:gd name="T37" fmla="*/ 125 h 440"/>
                <a:gd name="T38" fmla="*/ 10 w 261"/>
                <a:gd name="T39" fmla="*/ 93 h 440"/>
                <a:gd name="T40" fmla="*/ 31 w 261"/>
                <a:gd name="T41" fmla="*/ 54 h 440"/>
                <a:gd name="T42" fmla="*/ 50 w 261"/>
                <a:gd name="T43" fmla="*/ 34 h 440"/>
                <a:gd name="T44" fmla="*/ 82 w 261"/>
                <a:gd name="T45" fmla="*/ 12 h 440"/>
                <a:gd name="T46" fmla="*/ 107 w 261"/>
                <a:gd name="T47" fmla="*/ 3 h 440"/>
                <a:gd name="T48" fmla="*/ 132 w 261"/>
                <a:gd name="T49" fmla="*/ 0 h 440"/>
                <a:gd name="T50" fmla="*/ 174 w 261"/>
                <a:gd name="T51" fmla="*/ 6 h 440"/>
                <a:gd name="T52" fmla="*/ 209 w 261"/>
                <a:gd name="T53" fmla="*/ 16 h 440"/>
                <a:gd name="T54" fmla="*/ 261 w 261"/>
                <a:gd name="T55" fmla="*/ 286 h 440"/>
                <a:gd name="T56" fmla="*/ 260 w 261"/>
                <a:gd name="T57" fmla="*/ 324 h 440"/>
                <a:gd name="T58" fmla="*/ 248 w 261"/>
                <a:gd name="T59" fmla="*/ 369 h 440"/>
                <a:gd name="T60" fmla="*/ 228 w 261"/>
                <a:gd name="T61" fmla="*/ 402 h 440"/>
                <a:gd name="T62" fmla="*/ 207 w 261"/>
                <a:gd name="T63" fmla="*/ 418 h 440"/>
                <a:gd name="T64" fmla="*/ 169 w 261"/>
                <a:gd name="T65" fmla="*/ 434 h 440"/>
                <a:gd name="T66" fmla="*/ 121 w 261"/>
                <a:gd name="T67" fmla="*/ 440 h 440"/>
                <a:gd name="T68" fmla="*/ 75 w 261"/>
                <a:gd name="T69" fmla="*/ 436 h 440"/>
                <a:gd name="T70" fmla="*/ 31 w 261"/>
                <a:gd name="T71" fmla="*/ 427 h 440"/>
                <a:gd name="T72" fmla="*/ 209 w 261"/>
                <a:gd name="T73" fmla="*/ 238 h 440"/>
                <a:gd name="T74" fmla="*/ 200 w 261"/>
                <a:gd name="T75" fmla="*/ 56 h 440"/>
                <a:gd name="T76" fmla="*/ 174 w 261"/>
                <a:gd name="T77" fmla="*/ 50 h 440"/>
                <a:gd name="T78" fmla="*/ 140 w 261"/>
                <a:gd name="T79" fmla="*/ 48 h 440"/>
                <a:gd name="T80" fmla="*/ 113 w 261"/>
                <a:gd name="T81" fmla="*/ 53 h 440"/>
                <a:gd name="T82" fmla="*/ 89 w 261"/>
                <a:gd name="T83" fmla="*/ 64 h 440"/>
                <a:gd name="T84" fmla="*/ 78 w 261"/>
                <a:gd name="T85" fmla="*/ 77 h 440"/>
                <a:gd name="T86" fmla="*/ 63 w 261"/>
                <a:gd name="T87" fmla="*/ 104 h 440"/>
                <a:gd name="T88" fmla="*/ 54 w 261"/>
                <a:gd name="T89" fmla="*/ 162 h 440"/>
                <a:gd name="T90" fmla="*/ 59 w 261"/>
                <a:gd name="T91" fmla="*/ 207 h 440"/>
                <a:gd name="T92" fmla="*/ 72 w 261"/>
                <a:gd name="T93" fmla="*/ 240 h 440"/>
                <a:gd name="T94" fmla="*/ 88 w 261"/>
                <a:gd name="T95" fmla="*/ 257 h 440"/>
                <a:gd name="T96" fmla="*/ 110 w 261"/>
                <a:gd name="T97" fmla="*/ 267 h 440"/>
                <a:gd name="T98" fmla="*/ 129 w 261"/>
                <a:gd name="T99" fmla="*/ 268 h 440"/>
                <a:gd name="T100" fmla="*/ 159 w 261"/>
                <a:gd name="T101" fmla="*/ 264 h 440"/>
                <a:gd name="T102" fmla="*/ 181 w 261"/>
                <a:gd name="T103" fmla="*/ 255 h 440"/>
                <a:gd name="T104" fmla="*/ 209 w 261"/>
                <a:gd name="T105" fmla="*/ 2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440">
                  <a:moveTo>
                    <a:pt x="32" y="373"/>
                  </a:moveTo>
                  <a:lnTo>
                    <a:pt x="32" y="373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111" y="392"/>
                  </a:lnTo>
                  <a:lnTo>
                    <a:pt x="126" y="392"/>
                  </a:lnTo>
                  <a:lnTo>
                    <a:pt x="126" y="392"/>
                  </a:lnTo>
                  <a:lnTo>
                    <a:pt x="148" y="391"/>
                  </a:lnTo>
                  <a:lnTo>
                    <a:pt x="158" y="389"/>
                  </a:lnTo>
                  <a:lnTo>
                    <a:pt x="167" y="386"/>
                  </a:lnTo>
                  <a:lnTo>
                    <a:pt x="167" y="386"/>
                  </a:lnTo>
                  <a:lnTo>
                    <a:pt x="174" y="383"/>
                  </a:lnTo>
                  <a:lnTo>
                    <a:pt x="181" y="379"/>
                  </a:lnTo>
                  <a:lnTo>
                    <a:pt x="187" y="374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200" y="356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26"/>
                  </a:lnTo>
                  <a:lnTo>
                    <a:pt x="209" y="30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199" y="289"/>
                  </a:lnTo>
                  <a:lnTo>
                    <a:pt x="188" y="296"/>
                  </a:lnTo>
                  <a:lnTo>
                    <a:pt x="178" y="303"/>
                  </a:lnTo>
                  <a:lnTo>
                    <a:pt x="168" y="307"/>
                  </a:lnTo>
                  <a:lnTo>
                    <a:pt x="168" y="307"/>
                  </a:lnTo>
                  <a:lnTo>
                    <a:pt x="156" y="312"/>
                  </a:lnTo>
                  <a:lnTo>
                    <a:pt x="145" y="315"/>
                  </a:lnTo>
                  <a:lnTo>
                    <a:pt x="132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04" y="316"/>
                  </a:lnTo>
                  <a:lnTo>
                    <a:pt x="91" y="313"/>
                  </a:lnTo>
                  <a:lnTo>
                    <a:pt x="79" y="310"/>
                  </a:lnTo>
                  <a:lnTo>
                    <a:pt x="69" y="306"/>
                  </a:lnTo>
                  <a:lnTo>
                    <a:pt x="59" y="300"/>
                  </a:lnTo>
                  <a:lnTo>
                    <a:pt x="48" y="294"/>
                  </a:lnTo>
                  <a:lnTo>
                    <a:pt x="40" y="286"/>
                  </a:lnTo>
                  <a:lnTo>
                    <a:pt x="31" y="277"/>
                  </a:lnTo>
                  <a:lnTo>
                    <a:pt x="31" y="277"/>
                  </a:lnTo>
                  <a:lnTo>
                    <a:pt x="24" y="267"/>
                  </a:lnTo>
                  <a:lnTo>
                    <a:pt x="18" y="255"/>
                  </a:lnTo>
                  <a:lnTo>
                    <a:pt x="12" y="242"/>
                  </a:lnTo>
                  <a:lnTo>
                    <a:pt x="8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3" y="125"/>
                  </a:lnTo>
                  <a:lnTo>
                    <a:pt x="6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6" y="79"/>
                  </a:lnTo>
                  <a:lnTo>
                    <a:pt x="24" y="66"/>
                  </a:lnTo>
                  <a:lnTo>
                    <a:pt x="31" y="5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0" y="34"/>
                  </a:lnTo>
                  <a:lnTo>
                    <a:pt x="60" y="25"/>
                  </a:lnTo>
                  <a:lnTo>
                    <a:pt x="70" y="1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4" y="7"/>
                  </a:lnTo>
                  <a:lnTo>
                    <a:pt x="107" y="3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55" y="3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91" y="9"/>
                  </a:lnTo>
                  <a:lnTo>
                    <a:pt x="200" y="12"/>
                  </a:lnTo>
                  <a:lnTo>
                    <a:pt x="209" y="16"/>
                  </a:lnTo>
                  <a:lnTo>
                    <a:pt x="209" y="5"/>
                  </a:lnTo>
                  <a:lnTo>
                    <a:pt x="261" y="5"/>
                  </a:lnTo>
                  <a:lnTo>
                    <a:pt x="261" y="286"/>
                  </a:lnTo>
                  <a:lnTo>
                    <a:pt x="261" y="286"/>
                  </a:lnTo>
                  <a:lnTo>
                    <a:pt x="261" y="306"/>
                  </a:lnTo>
                  <a:lnTo>
                    <a:pt x="260" y="324"/>
                  </a:lnTo>
                  <a:lnTo>
                    <a:pt x="257" y="340"/>
                  </a:lnTo>
                  <a:lnTo>
                    <a:pt x="253" y="356"/>
                  </a:lnTo>
                  <a:lnTo>
                    <a:pt x="248" y="369"/>
                  </a:lnTo>
                  <a:lnTo>
                    <a:pt x="242" y="382"/>
                  </a:lnTo>
                  <a:lnTo>
                    <a:pt x="235" y="392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18" y="411"/>
                  </a:lnTo>
                  <a:lnTo>
                    <a:pt x="207" y="418"/>
                  </a:lnTo>
                  <a:lnTo>
                    <a:pt x="196" y="425"/>
                  </a:lnTo>
                  <a:lnTo>
                    <a:pt x="184" y="430"/>
                  </a:lnTo>
                  <a:lnTo>
                    <a:pt x="169" y="434"/>
                  </a:lnTo>
                  <a:lnTo>
                    <a:pt x="155" y="437"/>
                  </a:lnTo>
                  <a:lnTo>
                    <a:pt x="139" y="43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98" y="439"/>
                  </a:lnTo>
                  <a:lnTo>
                    <a:pt x="75" y="436"/>
                  </a:lnTo>
                  <a:lnTo>
                    <a:pt x="75" y="436"/>
                  </a:lnTo>
                  <a:lnTo>
                    <a:pt x="51" y="431"/>
                  </a:lnTo>
                  <a:lnTo>
                    <a:pt x="31" y="427"/>
                  </a:lnTo>
                  <a:lnTo>
                    <a:pt x="31" y="373"/>
                  </a:lnTo>
                  <a:lnTo>
                    <a:pt x="32" y="373"/>
                  </a:lnTo>
                  <a:close/>
                  <a:moveTo>
                    <a:pt x="209" y="238"/>
                  </a:moveTo>
                  <a:lnTo>
                    <a:pt x="209" y="58"/>
                  </a:lnTo>
                  <a:lnTo>
                    <a:pt x="209" y="58"/>
                  </a:lnTo>
                  <a:lnTo>
                    <a:pt x="200" y="56"/>
                  </a:lnTo>
                  <a:lnTo>
                    <a:pt x="191" y="53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5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8"/>
                  </a:lnTo>
                  <a:lnTo>
                    <a:pt x="121" y="50"/>
                  </a:lnTo>
                  <a:lnTo>
                    <a:pt x="113" y="53"/>
                  </a:lnTo>
                  <a:lnTo>
                    <a:pt x="104" y="56"/>
                  </a:lnTo>
                  <a:lnTo>
                    <a:pt x="97" y="60"/>
                  </a:lnTo>
                  <a:lnTo>
                    <a:pt x="89" y="64"/>
                  </a:lnTo>
                  <a:lnTo>
                    <a:pt x="83" y="7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2" y="85"/>
                  </a:lnTo>
                  <a:lnTo>
                    <a:pt x="67" y="93"/>
                  </a:lnTo>
                  <a:lnTo>
                    <a:pt x="63" y="104"/>
                  </a:lnTo>
                  <a:lnTo>
                    <a:pt x="60" y="112"/>
                  </a:lnTo>
                  <a:lnTo>
                    <a:pt x="56" y="13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6" y="187"/>
                  </a:lnTo>
                  <a:lnTo>
                    <a:pt x="59" y="207"/>
                  </a:lnTo>
                  <a:lnTo>
                    <a:pt x="64" y="226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2" y="252"/>
                  </a:lnTo>
                  <a:lnTo>
                    <a:pt x="88" y="257"/>
                  </a:lnTo>
                  <a:lnTo>
                    <a:pt x="95" y="261"/>
                  </a:lnTo>
                  <a:lnTo>
                    <a:pt x="102" y="264"/>
                  </a:lnTo>
                  <a:lnTo>
                    <a:pt x="110" y="267"/>
                  </a:lnTo>
                  <a:lnTo>
                    <a:pt x="118" y="267"/>
                  </a:lnTo>
                  <a:lnTo>
                    <a:pt x="129" y="268"/>
                  </a:lnTo>
                  <a:lnTo>
                    <a:pt x="129" y="268"/>
                  </a:lnTo>
                  <a:lnTo>
                    <a:pt x="139" y="267"/>
                  </a:lnTo>
                  <a:lnTo>
                    <a:pt x="149" y="265"/>
                  </a:lnTo>
                  <a:lnTo>
                    <a:pt x="159" y="264"/>
                  </a:lnTo>
                  <a:lnTo>
                    <a:pt x="169" y="259"/>
                  </a:lnTo>
                  <a:lnTo>
                    <a:pt x="169" y="259"/>
                  </a:lnTo>
                  <a:lnTo>
                    <a:pt x="181" y="255"/>
                  </a:lnTo>
                  <a:lnTo>
                    <a:pt x="190" y="251"/>
                  </a:lnTo>
                  <a:lnTo>
                    <a:pt x="200" y="243"/>
                  </a:lnTo>
                  <a:lnTo>
                    <a:pt x="209" y="238"/>
                  </a:lnTo>
                  <a:lnTo>
                    <a:pt x="209" y="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8196263" y="6289675"/>
              <a:ext cx="142875" cy="173038"/>
            </a:xfrm>
            <a:custGeom>
              <a:avLst/>
              <a:gdLst>
                <a:gd name="T0" fmla="*/ 156 w 268"/>
                <a:gd name="T1" fmla="*/ 328 h 328"/>
                <a:gd name="T2" fmla="*/ 121 w 268"/>
                <a:gd name="T3" fmla="*/ 326 h 328"/>
                <a:gd name="T4" fmla="*/ 91 w 268"/>
                <a:gd name="T5" fmla="*/ 318 h 328"/>
                <a:gd name="T6" fmla="*/ 64 w 268"/>
                <a:gd name="T7" fmla="*/ 305 h 328"/>
                <a:gd name="T8" fmla="*/ 41 w 268"/>
                <a:gd name="T9" fmla="*/ 287 h 328"/>
                <a:gd name="T10" fmla="*/ 32 w 268"/>
                <a:gd name="T11" fmla="*/ 275 h 328"/>
                <a:gd name="T12" fmla="*/ 16 w 268"/>
                <a:gd name="T13" fmla="*/ 251 h 328"/>
                <a:gd name="T14" fmla="*/ 6 w 268"/>
                <a:gd name="T15" fmla="*/ 220 h 328"/>
                <a:gd name="T16" fmla="*/ 0 w 268"/>
                <a:gd name="T17" fmla="*/ 187 h 328"/>
                <a:gd name="T18" fmla="*/ 0 w 268"/>
                <a:gd name="T19" fmla="*/ 168 h 328"/>
                <a:gd name="T20" fmla="*/ 3 w 268"/>
                <a:gd name="T21" fmla="*/ 131 h 328"/>
                <a:gd name="T22" fmla="*/ 10 w 268"/>
                <a:gd name="T23" fmla="*/ 99 h 328"/>
                <a:gd name="T24" fmla="*/ 22 w 268"/>
                <a:gd name="T25" fmla="*/ 70 h 328"/>
                <a:gd name="T26" fmla="*/ 39 w 268"/>
                <a:gd name="T27" fmla="*/ 45 h 328"/>
                <a:gd name="T28" fmla="*/ 50 w 268"/>
                <a:gd name="T29" fmla="*/ 35 h 328"/>
                <a:gd name="T30" fmla="*/ 73 w 268"/>
                <a:gd name="T31" fmla="*/ 19 h 328"/>
                <a:gd name="T32" fmla="*/ 99 w 268"/>
                <a:gd name="T33" fmla="*/ 7 h 328"/>
                <a:gd name="T34" fmla="*/ 128 w 268"/>
                <a:gd name="T35" fmla="*/ 2 h 328"/>
                <a:gd name="T36" fmla="*/ 145 w 268"/>
                <a:gd name="T37" fmla="*/ 0 h 328"/>
                <a:gd name="T38" fmla="*/ 171 w 268"/>
                <a:gd name="T39" fmla="*/ 3 h 328"/>
                <a:gd name="T40" fmla="*/ 196 w 268"/>
                <a:gd name="T41" fmla="*/ 9 h 328"/>
                <a:gd name="T42" fmla="*/ 206 w 268"/>
                <a:gd name="T43" fmla="*/ 15 h 328"/>
                <a:gd name="T44" fmla="*/ 226 w 268"/>
                <a:gd name="T45" fmla="*/ 28 h 328"/>
                <a:gd name="T46" fmla="*/ 235 w 268"/>
                <a:gd name="T47" fmla="*/ 35 h 328"/>
                <a:gd name="T48" fmla="*/ 250 w 268"/>
                <a:gd name="T49" fmla="*/ 56 h 328"/>
                <a:gd name="T50" fmla="*/ 260 w 268"/>
                <a:gd name="T51" fmla="*/ 79 h 328"/>
                <a:gd name="T52" fmla="*/ 264 w 268"/>
                <a:gd name="T53" fmla="*/ 93 h 328"/>
                <a:gd name="T54" fmla="*/ 268 w 268"/>
                <a:gd name="T55" fmla="*/ 124 h 328"/>
                <a:gd name="T56" fmla="*/ 268 w 268"/>
                <a:gd name="T57" fmla="*/ 153 h 328"/>
                <a:gd name="T58" fmla="*/ 53 w 268"/>
                <a:gd name="T59" fmla="*/ 153 h 328"/>
                <a:gd name="T60" fmla="*/ 53 w 268"/>
                <a:gd name="T61" fmla="*/ 184 h 328"/>
                <a:gd name="T62" fmla="*/ 58 w 268"/>
                <a:gd name="T63" fmla="*/ 213 h 328"/>
                <a:gd name="T64" fmla="*/ 67 w 268"/>
                <a:gd name="T65" fmla="*/ 236 h 328"/>
                <a:gd name="T66" fmla="*/ 80 w 268"/>
                <a:gd name="T67" fmla="*/ 255 h 328"/>
                <a:gd name="T68" fmla="*/ 88 w 268"/>
                <a:gd name="T69" fmla="*/ 261 h 328"/>
                <a:gd name="T70" fmla="*/ 104 w 268"/>
                <a:gd name="T71" fmla="*/ 271 h 328"/>
                <a:gd name="T72" fmla="*/ 123 w 268"/>
                <a:gd name="T73" fmla="*/ 278 h 328"/>
                <a:gd name="T74" fmla="*/ 145 w 268"/>
                <a:gd name="T75" fmla="*/ 283 h 328"/>
                <a:gd name="T76" fmla="*/ 156 w 268"/>
                <a:gd name="T77" fmla="*/ 283 h 328"/>
                <a:gd name="T78" fmla="*/ 190 w 268"/>
                <a:gd name="T79" fmla="*/ 280 h 328"/>
                <a:gd name="T80" fmla="*/ 206 w 268"/>
                <a:gd name="T81" fmla="*/ 274 h 328"/>
                <a:gd name="T82" fmla="*/ 220 w 268"/>
                <a:gd name="T83" fmla="*/ 270 h 328"/>
                <a:gd name="T84" fmla="*/ 239 w 268"/>
                <a:gd name="T85" fmla="*/ 259 h 328"/>
                <a:gd name="T86" fmla="*/ 251 w 268"/>
                <a:gd name="T87" fmla="*/ 307 h 328"/>
                <a:gd name="T88" fmla="*/ 216 w 268"/>
                <a:gd name="T89" fmla="*/ 321 h 328"/>
                <a:gd name="T90" fmla="*/ 188 w 268"/>
                <a:gd name="T91" fmla="*/ 326 h 328"/>
                <a:gd name="T92" fmla="*/ 174 w 268"/>
                <a:gd name="T93" fmla="*/ 328 h 328"/>
                <a:gd name="T94" fmla="*/ 156 w 268"/>
                <a:gd name="T95" fmla="*/ 328 h 328"/>
                <a:gd name="T96" fmla="*/ 216 w 268"/>
                <a:gd name="T97" fmla="*/ 109 h 328"/>
                <a:gd name="T98" fmla="*/ 210 w 268"/>
                <a:gd name="T99" fmla="*/ 86 h 328"/>
                <a:gd name="T100" fmla="*/ 200 w 268"/>
                <a:gd name="T101" fmla="*/ 67 h 328"/>
                <a:gd name="T102" fmla="*/ 196 w 268"/>
                <a:gd name="T103" fmla="*/ 61 h 328"/>
                <a:gd name="T104" fmla="*/ 182 w 268"/>
                <a:gd name="T105" fmla="*/ 53 h 328"/>
                <a:gd name="T106" fmla="*/ 177 w 268"/>
                <a:gd name="T107" fmla="*/ 50 h 328"/>
                <a:gd name="T108" fmla="*/ 161 w 268"/>
                <a:gd name="T109" fmla="*/ 44 h 328"/>
                <a:gd name="T110" fmla="*/ 140 w 268"/>
                <a:gd name="T111" fmla="*/ 42 h 328"/>
                <a:gd name="T112" fmla="*/ 112 w 268"/>
                <a:gd name="T113" fmla="*/ 47 h 328"/>
                <a:gd name="T114" fmla="*/ 105 w 268"/>
                <a:gd name="T115" fmla="*/ 50 h 328"/>
                <a:gd name="T116" fmla="*/ 79 w 268"/>
                <a:gd name="T117" fmla="*/ 69 h 328"/>
                <a:gd name="T118" fmla="*/ 72 w 268"/>
                <a:gd name="T119" fmla="*/ 76 h 328"/>
                <a:gd name="T120" fmla="*/ 58 w 268"/>
                <a:gd name="T121" fmla="*/ 99 h 328"/>
                <a:gd name="T122" fmla="*/ 216 w 268"/>
                <a:gd name="T123" fmla="*/ 1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328">
                  <a:moveTo>
                    <a:pt x="156" y="328"/>
                  </a:moveTo>
                  <a:lnTo>
                    <a:pt x="156" y="328"/>
                  </a:lnTo>
                  <a:lnTo>
                    <a:pt x="139" y="328"/>
                  </a:lnTo>
                  <a:lnTo>
                    <a:pt x="121" y="326"/>
                  </a:lnTo>
                  <a:lnTo>
                    <a:pt x="105" y="322"/>
                  </a:lnTo>
                  <a:lnTo>
                    <a:pt x="91" y="318"/>
                  </a:lnTo>
                  <a:lnTo>
                    <a:pt x="76" y="312"/>
                  </a:lnTo>
                  <a:lnTo>
                    <a:pt x="64" y="305"/>
                  </a:lnTo>
                  <a:lnTo>
                    <a:pt x="53" y="296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32" y="275"/>
                  </a:lnTo>
                  <a:lnTo>
                    <a:pt x="23" y="264"/>
                  </a:lnTo>
                  <a:lnTo>
                    <a:pt x="16" y="251"/>
                  </a:lnTo>
                  <a:lnTo>
                    <a:pt x="10" y="236"/>
                  </a:lnTo>
                  <a:lnTo>
                    <a:pt x="6" y="220"/>
                  </a:lnTo>
                  <a:lnTo>
                    <a:pt x="3" y="204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49"/>
                  </a:lnTo>
                  <a:lnTo>
                    <a:pt x="3" y="131"/>
                  </a:lnTo>
                  <a:lnTo>
                    <a:pt x="6" y="114"/>
                  </a:lnTo>
                  <a:lnTo>
                    <a:pt x="10" y="99"/>
                  </a:lnTo>
                  <a:lnTo>
                    <a:pt x="16" y="85"/>
                  </a:lnTo>
                  <a:lnTo>
                    <a:pt x="22" y="70"/>
                  </a:lnTo>
                  <a:lnTo>
                    <a:pt x="31" y="5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50" y="35"/>
                  </a:lnTo>
                  <a:lnTo>
                    <a:pt x="61" y="26"/>
                  </a:lnTo>
                  <a:lnTo>
                    <a:pt x="73" y="19"/>
                  </a:lnTo>
                  <a:lnTo>
                    <a:pt x="86" y="12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3"/>
                  </a:lnTo>
                  <a:lnTo>
                    <a:pt x="184" y="6"/>
                  </a:lnTo>
                  <a:lnTo>
                    <a:pt x="196" y="9"/>
                  </a:lnTo>
                  <a:lnTo>
                    <a:pt x="196" y="9"/>
                  </a:lnTo>
                  <a:lnTo>
                    <a:pt x="206" y="15"/>
                  </a:lnTo>
                  <a:lnTo>
                    <a:pt x="216" y="21"/>
                  </a:lnTo>
                  <a:lnTo>
                    <a:pt x="226" y="2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42" y="45"/>
                  </a:lnTo>
                  <a:lnTo>
                    <a:pt x="250" y="56"/>
                  </a:lnTo>
                  <a:lnTo>
                    <a:pt x="255" y="67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4" y="93"/>
                  </a:lnTo>
                  <a:lnTo>
                    <a:pt x="267" y="108"/>
                  </a:lnTo>
                  <a:lnTo>
                    <a:pt x="268" y="124"/>
                  </a:lnTo>
                  <a:lnTo>
                    <a:pt x="268" y="143"/>
                  </a:lnTo>
                  <a:lnTo>
                    <a:pt x="268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68"/>
                  </a:lnTo>
                  <a:lnTo>
                    <a:pt x="53" y="184"/>
                  </a:lnTo>
                  <a:lnTo>
                    <a:pt x="54" y="198"/>
                  </a:lnTo>
                  <a:lnTo>
                    <a:pt x="58" y="213"/>
                  </a:lnTo>
                  <a:lnTo>
                    <a:pt x="61" y="224"/>
                  </a:lnTo>
                  <a:lnTo>
                    <a:pt x="67" y="236"/>
                  </a:lnTo>
                  <a:lnTo>
                    <a:pt x="73" y="246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8" y="261"/>
                  </a:lnTo>
                  <a:lnTo>
                    <a:pt x="95" y="267"/>
                  </a:lnTo>
                  <a:lnTo>
                    <a:pt x="104" y="271"/>
                  </a:lnTo>
                  <a:lnTo>
                    <a:pt x="112" y="275"/>
                  </a:lnTo>
                  <a:lnTo>
                    <a:pt x="123" y="278"/>
                  </a:lnTo>
                  <a:lnTo>
                    <a:pt x="133" y="281"/>
                  </a:lnTo>
                  <a:lnTo>
                    <a:pt x="145" y="283"/>
                  </a:lnTo>
                  <a:lnTo>
                    <a:pt x="156" y="283"/>
                  </a:lnTo>
                  <a:lnTo>
                    <a:pt x="156" y="283"/>
                  </a:lnTo>
                  <a:lnTo>
                    <a:pt x="174" y="283"/>
                  </a:lnTo>
                  <a:lnTo>
                    <a:pt x="190" y="280"/>
                  </a:lnTo>
                  <a:lnTo>
                    <a:pt x="190" y="280"/>
                  </a:lnTo>
                  <a:lnTo>
                    <a:pt x="206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31" y="264"/>
                  </a:lnTo>
                  <a:lnTo>
                    <a:pt x="239" y="259"/>
                  </a:lnTo>
                  <a:lnTo>
                    <a:pt x="251" y="252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74" y="328"/>
                  </a:lnTo>
                  <a:lnTo>
                    <a:pt x="156" y="328"/>
                  </a:lnTo>
                  <a:lnTo>
                    <a:pt x="156" y="328"/>
                  </a:lnTo>
                  <a:close/>
                  <a:moveTo>
                    <a:pt x="216" y="109"/>
                  </a:moveTo>
                  <a:lnTo>
                    <a:pt x="216" y="109"/>
                  </a:lnTo>
                  <a:lnTo>
                    <a:pt x="215" y="98"/>
                  </a:lnTo>
                  <a:lnTo>
                    <a:pt x="210" y="86"/>
                  </a:lnTo>
                  <a:lnTo>
                    <a:pt x="204" y="74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96" y="61"/>
                  </a:lnTo>
                  <a:lnTo>
                    <a:pt x="190" y="57"/>
                  </a:lnTo>
                  <a:lnTo>
                    <a:pt x="182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69" y="47"/>
                  </a:lnTo>
                  <a:lnTo>
                    <a:pt x="161" y="44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1" y="5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2" y="76"/>
                  </a:lnTo>
                  <a:lnTo>
                    <a:pt x="64" y="88"/>
                  </a:lnTo>
                  <a:lnTo>
                    <a:pt x="58" y="99"/>
                  </a:lnTo>
                  <a:lnTo>
                    <a:pt x="57" y="109"/>
                  </a:lnTo>
                  <a:lnTo>
                    <a:pt x="216" y="1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C3C3C"/>
                </a:solidFill>
              </a:endParaRPr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 flipV="1">
            <a:off x="384551" y="6424128"/>
            <a:ext cx="1509" cy="433874"/>
          </a:xfrm>
          <a:prstGeom prst="line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260" y="6426510"/>
            <a:ext cx="4877435" cy="29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8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</p:sldLayoutIdLst>
  <p:transition>
    <p:fade/>
  </p:transition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lang="nb-NO" sz="2800" b="0" kern="1600" cap="none" spc="-50" normalizeH="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150" indent="-184150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•"/>
        <a:defRPr sz="1800" kern="1200" baseline="0">
          <a:solidFill>
            <a:srgbClr val="3C3C3C"/>
          </a:solidFill>
          <a:latin typeface="+mn-lt"/>
          <a:ea typeface="+mn-ea"/>
          <a:cs typeface="+mn-cs"/>
        </a:defRPr>
      </a:lvl1pPr>
      <a:lvl2pPr marL="363538" indent="-173038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600" kern="1200" baseline="0">
          <a:solidFill>
            <a:srgbClr val="3C3C3C"/>
          </a:solidFill>
          <a:latin typeface="+mn-lt"/>
          <a:ea typeface="+mn-ea"/>
          <a:cs typeface="+mn-cs"/>
        </a:defRPr>
      </a:lvl2pPr>
      <a:lvl3pPr marL="547688" indent="-176213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400" kern="1200" baseline="0">
          <a:solidFill>
            <a:srgbClr val="3C3C3C"/>
          </a:solidFill>
          <a:latin typeface="+mn-lt"/>
          <a:ea typeface="+mn-ea"/>
          <a:cs typeface="+mn-cs"/>
        </a:defRPr>
      </a:lvl3pPr>
      <a:lvl4pPr marL="720725" indent="-163513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200" kern="1200" baseline="0">
          <a:solidFill>
            <a:srgbClr val="3C3C3C"/>
          </a:solidFill>
          <a:latin typeface="+mn-lt"/>
          <a:ea typeface="+mn-ea"/>
          <a:cs typeface="+mn-cs"/>
        </a:defRPr>
      </a:lvl4pPr>
      <a:lvl5pPr marL="903288" indent="-173038" algn="l" defTabSz="720000" rtl="0" eaLnBrk="1" latinLnBrk="0" hangingPunct="1">
        <a:lnSpc>
          <a:spcPct val="100000"/>
        </a:lnSpc>
        <a:spcBef>
          <a:spcPts val="800"/>
        </a:spcBef>
        <a:buClr>
          <a:schemeClr val="accent5"/>
        </a:buClr>
        <a:buSzPct val="110000"/>
        <a:buFont typeface="Arial" pitchFamily="34" charset="0"/>
        <a:buChar char="−"/>
        <a:defRPr sz="1200" kern="1200" baseline="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45100"/>
            <a:ext cx="8847137" cy="65747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1288" y="4581151"/>
            <a:ext cx="8501641" cy="165141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501070" y="4811581"/>
            <a:ext cx="8218670" cy="115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nb-NO" sz="5000" b="0" kern="1600" cap="none" spc="-10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nb-NO" sz="3200" b="1" dirty="0">
                <a:solidFill>
                  <a:schemeClr val="accent2"/>
                </a:solidFill>
              </a:rPr>
              <a:t>Standardisering og innovasjon</a:t>
            </a:r>
            <a:br>
              <a:rPr lang="nb-NO" sz="3200" dirty="0">
                <a:solidFill>
                  <a:schemeClr val="accent2"/>
                </a:solidFill>
              </a:rPr>
            </a:br>
            <a:r>
              <a:rPr lang="nb-NO" sz="2000" dirty="0">
                <a:solidFill>
                  <a:schemeClr val="accent2"/>
                </a:solidFill>
              </a:rPr>
              <a:t>Er standardisering en barriere eller katalysator for innovasjon i byggenæringen?</a:t>
            </a:r>
          </a:p>
          <a:p>
            <a:pPr>
              <a:lnSpc>
                <a:spcPts val="3000"/>
              </a:lnSpc>
            </a:pPr>
            <a:r>
              <a:rPr lang="nb-NO" sz="2000" dirty="0"/>
              <a:t>Jacob Mehus, adm. direktør, Standard Norge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>
            <a:extLst>
              <a:ext uri="{FF2B5EF4-FFF2-40B4-BE49-F238E27FC236}">
                <a16:creationId xmlns:a16="http://schemas.microsoft.com/office/drawing/2014/main" id="{A187A7EA-1FF1-4B13-9F19-5437A377177C}"/>
              </a:ext>
            </a:extLst>
          </p:cNvPr>
          <p:cNvSpPr/>
          <p:nvPr/>
        </p:nvSpPr>
        <p:spPr>
          <a:xfrm>
            <a:off x="2997395" y="1892800"/>
            <a:ext cx="3072400" cy="15746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Formalisert samarbeid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00FC8CC-E47B-40C8-9C05-354C90AD2003}"/>
              </a:ext>
            </a:extLst>
          </p:cNvPr>
          <p:cNvSpPr/>
          <p:nvPr/>
        </p:nvSpPr>
        <p:spPr>
          <a:xfrm>
            <a:off x="3236556" y="4597613"/>
            <a:ext cx="2688350" cy="12289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E46287-6026-4435-B8AD-4B1C0FFA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Norge i førersete for internasjonal BIM-standardisering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52D6193-FD48-470D-9000-DFB88685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kern="0"/>
              <a:t>buildingSMART Konferansen '18 - Jacob Mehus, Standard Norge</a:t>
            </a:r>
            <a:endParaRPr lang="en-US" kern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FFFA73F-4B65-4F47-8144-2C190B140655}"/>
              </a:ext>
            </a:extLst>
          </p:cNvPr>
          <p:cNvSpPr/>
          <p:nvPr/>
        </p:nvSpPr>
        <p:spPr>
          <a:xfrm>
            <a:off x="1077145" y="2050249"/>
            <a:ext cx="2688350" cy="12289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nb-NO" sz="1400" b="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42BE308-B89B-46CA-B52C-3F56D13B925B}"/>
              </a:ext>
            </a:extLst>
          </p:cNvPr>
          <p:cNvSpPr/>
          <p:nvPr/>
        </p:nvSpPr>
        <p:spPr>
          <a:xfrm>
            <a:off x="5302893" y="2047671"/>
            <a:ext cx="2688350" cy="12289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747573B-4ED8-4FBD-AAC3-A058EFE26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60" y="2672816"/>
            <a:ext cx="642358" cy="50692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0ADC1C-AF4B-48BC-93D5-1FD1C1924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5" y="5434091"/>
            <a:ext cx="1452298" cy="276494"/>
          </a:xfrm>
          <a:prstGeom prst="rect">
            <a:avLst/>
          </a:prstGeo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30824FB8-09DC-4D13-A6B8-32516252A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50" y="2673561"/>
            <a:ext cx="506176" cy="506176"/>
          </a:xfr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CCABEFE-35C6-49FA-A344-F7605B4A0BE7}"/>
              </a:ext>
            </a:extLst>
          </p:cNvPr>
          <p:cNvSpPr txBox="1"/>
          <p:nvPr/>
        </p:nvSpPr>
        <p:spPr>
          <a:xfrm>
            <a:off x="1077145" y="2106497"/>
            <a:ext cx="3418045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b-NO" sz="1400" b="1" dirty="0"/>
              <a:t>ISO/TC 59/SC 13</a:t>
            </a:r>
          </a:p>
          <a:p>
            <a:r>
              <a:rPr lang="nb-NO" sz="1200" dirty="0"/>
              <a:t>Formell internasjonal standardisering </a:t>
            </a:r>
          </a:p>
          <a:p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2C6F4D1-E548-4C15-8A1C-4736B427007C}"/>
              </a:ext>
            </a:extLst>
          </p:cNvPr>
          <p:cNvSpPr txBox="1"/>
          <p:nvPr/>
        </p:nvSpPr>
        <p:spPr>
          <a:xfrm>
            <a:off x="5301695" y="2084418"/>
            <a:ext cx="3418045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b-NO" sz="1400" b="1" dirty="0"/>
              <a:t>CEN/TC 442</a:t>
            </a:r>
          </a:p>
          <a:p>
            <a:r>
              <a:rPr lang="nb-NO" sz="1200" dirty="0"/>
              <a:t>Formell europeisk standardisering </a:t>
            </a:r>
          </a:p>
          <a:p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790252D-9AD6-4E07-8F20-BF3718D4895E}"/>
              </a:ext>
            </a:extLst>
          </p:cNvPr>
          <p:cNvSpPr txBox="1"/>
          <p:nvPr/>
        </p:nvSpPr>
        <p:spPr>
          <a:xfrm>
            <a:off x="3243951" y="4625776"/>
            <a:ext cx="3418045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b-NO" sz="1400" b="1" dirty="0" err="1"/>
              <a:t>buildingSMART</a:t>
            </a:r>
            <a:r>
              <a:rPr lang="nb-NO" sz="1400" b="1" dirty="0"/>
              <a:t> International</a:t>
            </a:r>
          </a:p>
          <a:p>
            <a:r>
              <a:rPr lang="nb-NO" sz="1200" dirty="0"/>
              <a:t>Bransje/industri standardisering </a:t>
            </a:r>
          </a:p>
          <a:p>
            <a:endParaRPr lang="nb-NO" dirty="0"/>
          </a:p>
        </p:txBody>
      </p:sp>
      <p:sp>
        <p:nvSpPr>
          <p:cNvPr id="20" name="Pil: opp og ned 19">
            <a:extLst>
              <a:ext uri="{FF2B5EF4-FFF2-40B4-BE49-F238E27FC236}">
                <a16:creationId xmlns:a16="http://schemas.microsoft.com/office/drawing/2014/main" id="{BE20B811-DC33-4679-9424-B6D0847E3461}"/>
              </a:ext>
            </a:extLst>
          </p:cNvPr>
          <p:cNvSpPr/>
          <p:nvPr/>
        </p:nvSpPr>
        <p:spPr>
          <a:xfrm rot="19699238">
            <a:off x="2684740" y="3355871"/>
            <a:ext cx="422455" cy="1158371"/>
          </a:xfrm>
          <a:prstGeom prst="up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Pil: opp og ned 20">
            <a:extLst>
              <a:ext uri="{FF2B5EF4-FFF2-40B4-BE49-F238E27FC236}">
                <a16:creationId xmlns:a16="http://schemas.microsoft.com/office/drawing/2014/main" id="{7D4FC48B-0341-4FED-AD30-F21E6C72DC60}"/>
              </a:ext>
            </a:extLst>
          </p:cNvPr>
          <p:cNvSpPr/>
          <p:nvPr/>
        </p:nvSpPr>
        <p:spPr>
          <a:xfrm rot="1900762" flipH="1">
            <a:off x="6027529" y="3355869"/>
            <a:ext cx="422455" cy="1158371"/>
          </a:xfrm>
          <a:prstGeom prst="up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6231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BIM </a:t>
            </a:r>
            <a:r>
              <a:rPr lang="en-GB" dirty="0" err="1"/>
              <a:t>standardisering</a:t>
            </a:r>
            <a:r>
              <a:rPr lang="en-GB" dirty="0"/>
              <a:t> 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2816812" y="2906515"/>
            <a:ext cx="1693956" cy="84903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6000"/>
            </a:schemeClr>
          </a:solidFill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ISO/TC 59/SC 13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BIM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6507500" y="2917827"/>
            <a:ext cx="1600938" cy="8490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buildingSMART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International (</a:t>
            </a:r>
            <a:r>
              <a:rPr lang="en-GB" sz="1400" dirty="0" err="1">
                <a:solidFill>
                  <a:schemeClr val="tx1"/>
                </a:solidFill>
              </a:rPr>
              <a:t>bSI</a:t>
            </a:r>
            <a:r>
              <a:rPr lang="en-GB" sz="11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Avrundet rektangel 6"/>
          <p:cNvSpPr/>
          <p:nvPr/>
        </p:nvSpPr>
        <p:spPr>
          <a:xfrm>
            <a:off x="2909830" y="1273749"/>
            <a:ext cx="1600938" cy="849038"/>
          </a:xfrm>
          <a:prstGeom prst="roundRect">
            <a:avLst/>
          </a:prstGeom>
          <a:noFill/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ISO/TC 211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GIS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6542727" y="1273749"/>
            <a:ext cx="1600938" cy="849038"/>
          </a:xfrm>
          <a:prstGeom prst="roundRect">
            <a:avLst/>
          </a:prstGeom>
          <a:noFill/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Open Geospatial Consortium (OGC)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4695491" y="4147417"/>
            <a:ext cx="1600938" cy="849038"/>
          </a:xfrm>
          <a:prstGeom prst="roundRect">
            <a:avLst/>
          </a:prstGeom>
          <a:noFill/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ISO/TC 184/SC 4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“STEP”</a:t>
            </a:r>
          </a:p>
        </p:txBody>
      </p:sp>
      <p:cxnSp>
        <p:nvCxnSpPr>
          <p:cNvPr id="11" name="Rett pil 10"/>
          <p:cNvCxnSpPr>
            <a:cxnSpLocks/>
            <a:stCxn id="5" idx="2"/>
            <a:endCxn id="9" idx="1"/>
          </p:cNvCxnSpPr>
          <p:nvPr/>
        </p:nvCxnSpPr>
        <p:spPr>
          <a:xfrm>
            <a:off x="3663790" y="3755553"/>
            <a:ext cx="1031701" cy="8163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>
            <a:stCxn id="6" idx="2"/>
            <a:endCxn id="9" idx="3"/>
          </p:cNvCxnSpPr>
          <p:nvPr/>
        </p:nvCxnSpPr>
        <p:spPr>
          <a:xfrm flipH="1">
            <a:off x="6296429" y="3766865"/>
            <a:ext cx="1011540" cy="8050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>
            <a:cxnSpLocks/>
            <a:stCxn id="7" idx="2"/>
            <a:endCxn id="5" idx="0"/>
          </p:cNvCxnSpPr>
          <p:nvPr/>
        </p:nvCxnSpPr>
        <p:spPr>
          <a:xfrm flipH="1">
            <a:off x="3663790" y="2122787"/>
            <a:ext cx="46509" cy="7837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pil 16"/>
          <p:cNvCxnSpPr>
            <a:stCxn id="7" idx="3"/>
            <a:endCxn id="8" idx="1"/>
          </p:cNvCxnSpPr>
          <p:nvPr/>
        </p:nvCxnSpPr>
        <p:spPr>
          <a:xfrm>
            <a:off x="4510767" y="1698268"/>
            <a:ext cx="20319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>
            <a:stCxn id="8" idx="2"/>
            <a:endCxn id="6" idx="0"/>
          </p:cNvCxnSpPr>
          <p:nvPr/>
        </p:nvCxnSpPr>
        <p:spPr>
          <a:xfrm flipH="1">
            <a:off x="7307969" y="2122787"/>
            <a:ext cx="35227" cy="795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>
            <a:cxnSpLocks/>
            <a:stCxn id="8" idx="1"/>
            <a:endCxn id="5" idx="3"/>
          </p:cNvCxnSpPr>
          <p:nvPr/>
        </p:nvCxnSpPr>
        <p:spPr>
          <a:xfrm flipH="1">
            <a:off x="4510768" y="1698268"/>
            <a:ext cx="2031959" cy="16327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>
            <a:stCxn id="6" idx="1"/>
            <a:endCxn id="7" idx="3"/>
          </p:cNvCxnSpPr>
          <p:nvPr/>
        </p:nvCxnSpPr>
        <p:spPr>
          <a:xfrm flipH="1" flipV="1">
            <a:off x="4510768" y="1698268"/>
            <a:ext cx="1996732" cy="164407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cxnSpLocks/>
            <a:stCxn id="5" idx="3"/>
            <a:endCxn id="6" idx="1"/>
          </p:cNvCxnSpPr>
          <p:nvPr/>
        </p:nvCxnSpPr>
        <p:spPr>
          <a:xfrm>
            <a:off x="4510768" y="3331034"/>
            <a:ext cx="1996732" cy="11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vrundet rektangel 1"/>
          <p:cNvSpPr/>
          <p:nvPr/>
        </p:nvSpPr>
        <p:spPr>
          <a:xfrm>
            <a:off x="1100079" y="2939170"/>
            <a:ext cx="1206500" cy="7837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CEN/TC 442 BIM</a:t>
            </a:r>
          </a:p>
        </p:txBody>
      </p:sp>
      <p:cxnSp>
        <p:nvCxnSpPr>
          <p:cNvPr id="14" name="Rett pil 13"/>
          <p:cNvCxnSpPr>
            <a:stCxn id="2" idx="3"/>
            <a:endCxn id="7" idx="1"/>
          </p:cNvCxnSpPr>
          <p:nvPr/>
        </p:nvCxnSpPr>
        <p:spPr>
          <a:xfrm flipV="1">
            <a:off x="2306579" y="1698268"/>
            <a:ext cx="603251" cy="16327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>
            <a:cxnSpLocks/>
            <a:stCxn id="2" idx="3"/>
            <a:endCxn id="5" idx="1"/>
          </p:cNvCxnSpPr>
          <p:nvPr/>
        </p:nvCxnSpPr>
        <p:spPr>
          <a:xfrm>
            <a:off x="2306579" y="3331034"/>
            <a:ext cx="51023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vrundet rektangel 22"/>
          <p:cNvSpPr/>
          <p:nvPr/>
        </p:nvSpPr>
        <p:spPr>
          <a:xfrm>
            <a:off x="1100079" y="1306404"/>
            <a:ext cx="1206500" cy="78372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CEN/TC 287 GIS</a:t>
            </a:r>
          </a:p>
        </p:txBody>
      </p:sp>
      <p:cxnSp>
        <p:nvCxnSpPr>
          <p:cNvPr id="20" name="Rett pil 19"/>
          <p:cNvCxnSpPr>
            <a:stCxn id="23" idx="3"/>
            <a:endCxn id="7" idx="1"/>
          </p:cNvCxnSpPr>
          <p:nvPr/>
        </p:nvCxnSpPr>
        <p:spPr>
          <a:xfrm>
            <a:off x="2306579" y="1698268"/>
            <a:ext cx="6032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/>
          <p:cNvCxnSpPr/>
          <p:nvPr/>
        </p:nvCxnSpPr>
        <p:spPr>
          <a:xfrm>
            <a:off x="1691447" y="2122787"/>
            <a:ext cx="0" cy="8490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vrundet rektangel 30"/>
          <p:cNvSpPr/>
          <p:nvPr/>
        </p:nvSpPr>
        <p:spPr>
          <a:xfrm>
            <a:off x="1032112" y="5157192"/>
            <a:ext cx="1342434" cy="78372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EU Commission</a:t>
            </a:r>
          </a:p>
        </p:txBody>
      </p:sp>
      <p:sp>
        <p:nvSpPr>
          <p:cNvPr id="32" name="Avrundet rektangel 31"/>
          <p:cNvSpPr/>
          <p:nvPr/>
        </p:nvSpPr>
        <p:spPr>
          <a:xfrm>
            <a:off x="2874987" y="5157192"/>
            <a:ext cx="1631869" cy="78372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EU 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BIM </a:t>
            </a:r>
            <a:r>
              <a:rPr lang="nb-NO" sz="1400" dirty="0" err="1">
                <a:solidFill>
                  <a:schemeClr val="tx1"/>
                </a:solidFill>
              </a:rPr>
              <a:t>Task</a:t>
            </a:r>
            <a:r>
              <a:rPr lang="nb-NO" sz="1400" dirty="0">
                <a:solidFill>
                  <a:schemeClr val="tx1"/>
                </a:solidFill>
              </a:rPr>
              <a:t> Group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(</a:t>
            </a:r>
            <a:r>
              <a:rPr lang="nb-NO" sz="1400" dirty="0" err="1">
                <a:solidFill>
                  <a:schemeClr val="tx1"/>
                </a:solidFill>
              </a:rPr>
              <a:t>public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r>
              <a:rPr lang="nb-NO" sz="1400" dirty="0" err="1">
                <a:solidFill>
                  <a:schemeClr val="tx1"/>
                </a:solidFill>
              </a:rPr>
              <a:t>clients</a:t>
            </a:r>
            <a:r>
              <a:rPr lang="nb-NO" sz="1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4" name="Rett pil 33"/>
          <p:cNvCxnSpPr>
            <a:stCxn id="31" idx="0"/>
            <a:endCxn id="2" idx="2"/>
          </p:cNvCxnSpPr>
          <p:nvPr/>
        </p:nvCxnSpPr>
        <p:spPr>
          <a:xfrm flipV="1">
            <a:off x="1703329" y="3722898"/>
            <a:ext cx="0" cy="143429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>
            <a:stCxn id="31" idx="3"/>
            <a:endCxn id="32" idx="1"/>
          </p:cNvCxnSpPr>
          <p:nvPr/>
        </p:nvCxnSpPr>
        <p:spPr>
          <a:xfrm>
            <a:off x="2374546" y="5549056"/>
            <a:ext cx="5004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3782564" y="2160857"/>
            <a:ext cx="1182450" cy="7799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GB" sz="1100" dirty="0">
                <a:solidFill>
                  <a:srgbClr val="000000"/>
                </a:solidFill>
              </a:rPr>
              <a:t>TC 211/TC 59/SC 13</a:t>
            </a:r>
          </a:p>
          <a:p>
            <a:pPr algn="ctr"/>
            <a:r>
              <a:rPr lang="en-GB" sz="1100" dirty="0" err="1">
                <a:solidFill>
                  <a:srgbClr val="000000"/>
                </a:solidFill>
              </a:rPr>
              <a:t>JWGtbd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4633915" y="3380652"/>
            <a:ext cx="1724087" cy="71714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SC 13/SC 4 JWG 12</a:t>
            </a:r>
          </a:p>
        </p:txBody>
      </p:sp>
      <p:sp>
        <p:nvSpPr>
          <p:cNvPr id="91" name="Ellipse 90"/>
          <p:cNvSpPr/>
          <p:nvPr/>
        </p:nvSpPr>
        <p:spPr>
          <a:xfrm>
            <a:off x="2270799" y="4066413"/>
            <a:ext cx="1182450" cy="77991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GB" sz="1100" dirty="0">
                <a:solidFill>
                  <a:srgbClr val="000000"/>
                </a:solidFill>
              </a:rPr>
              <a:t>SN/K 257</a:t>
            </a:r>
          </a:p>
        </p:txBody>
      </p:sp>
      <p:cxnSp>
        <p:nvCxnSpPr>
          <p:cNvPr id="95" name="Rett pil 94"/>
          <p:cNvCxnSpPr>
            <a:stCxn id="91" idx="0"/>
          </p:cNvCxnSpPr>
          <p:nvPr/>
        </p:nvCxnSpPr>
        <p:spPr>
          <a:xfrm flipV="1">
            <a:off x="2862024" y="3693774"/>
            <a:ext cx="114468" cy="372639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tt pil 99"/>
          <p:cNvCxnSpPr/>
          <p:nvPr/>
        </p:nvCxnSpPr>
        <p:spPr>
          <a:xfrm flipV="1">
            <a:off x="3362991" y="3880094"/>
            <a:ext cx="1301368" cy="41531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tt pil 102"/>
          <p:cNvCxnSpPr/>
          <p:nvPr/>
        </p:nvCxnSpPr>
        <p:spPr>
          <a:xfrm flipH="1" flipV="1">
            <a:off x="2225443" y="3711291"/>
            <a:ext cx="307490" cy="42772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tt pil 108"/>
          <p:cNvCxnSpPr>
            <a:endCxn id="26" idx="4"/>
          </p:cNvCxnSpPr>
          <p:nvPr/>
        </p:nvCxnSpPr>
        <p:spPr>
          <a:xfrm flipV="1">
            <a:off x="3200421" y="2940775"/>
            <a:ext cx="1173368" cy="119583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B384B9F3-C114-4366-8957-284179C81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kern="0"/>
              <a:t>buildingSMART Konferansen '18 - Jacob Mehus, Standard Norge</a:t>
            </a:r>
          </a:p>
        </p:txBody>
      </p:sp>
    </p:spTree>
    <p:extLst>
      <p:ext uri="{BB962C8B-B14F-4D97-AF65-F5344CB8AC3E}">
        <p14:creationId xmlns:p14="http://schemas.microsoft.com/office/powerpoint/2010/main" val="5534816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3">
            <a:extLst>
              <a:ext uri="{FF2B5EF4-FFF2-40B4-BE49-F238E27FC236}">
                <a16:creationId xmlns:a16="http://schemas.microsoft.com/office/drawing/2014/main" id="{751233DB-8D9D-475A-B141-727A0778C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r="8007"/>
          <a:stretch/>
        </p:blipFill>
        <p:spPr>
          <a:xfrm>
            <a:off x="0" y="0"/>
            <a:ext cx="9144000" cy="621653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Viktige BIM-standarder som er </a:t>
            </a:r>
            <a:r>
              <a:rPr lang="nb-NO" b="1" dirty="0">
                <a:solidFill>
                  <a:schemeClr val="bg1"/>
                </a:solidFill>
              </a:rPr>
              <a:t>Norsk Standard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t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NS-EN ISO 29481-2:2016	</a:t>
            </a:r>
          </a:p>
          <a:p>
            <a:pPr fontAlgn="t"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for utveksling av informasjon (transaksjoner) mellom forskjellige aktører</a:t>
            </a:r>
          </a:p>
          <a:p>
            <a:pPr fontAlgn="t"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Prosessene er transparente, dokumenterbare og kan gjenskapes </a:t>
            </a:r>
          </a:p>
          <a:p>
            <a:pPr marL="0" indent="0" fontAlgn="t">
              <a:buNone/>
            </a:pP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ISO 16739:2016	</a:t>
            </a:r>
          </a:p>
          <a:p>
            <a:pPr fontAlgn="t"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«IFC-standarden»</a:t>
            </a:r>
          </a:p>
          <a:p>
            <a:pPr fontAlgn="t"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Definisjon på åpen BIM</a:t>
            </a:r>
          </a:p>
          <a:p>
            <a:pPr fontAlgn="t"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skal utveksles mellom aktørene i et byggeprosjekt </a:t>
            </a:r>
          </a:p>
          <a:p>
            <a:pPr marL="0" indent="0" fontAlgn="t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NS-EN ISO 12006-3:2016	</a:t>
            </a:r>
          </a:p>
          <a:p>
            <a:pPr fontAlgn="t"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Grunnlaget for referansebibliotek</a:t>
            </a:r>
          </a:p>
          <a:p>
            <a:pPr fontAlgn="t"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for </a:t>
            </a:r>
            <a:r>
              <a:rPr lang="nb-NO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buildingSMART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Dictionary </a:t>
            </a:r>
          </a:p>
        </p:txBody>
      </p:sp>
    </p:spTree>
    <p:extLst>
      <p:ext uri="{BB962C8B-B14F-4D97-AF65-F5344CB8AC3E}">
        <p14:creationId xmlns:p14="http://schemas.microsoft.com/office/powerpoint/2010/main" val="23876828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20B1280-6B78-4B85-A48C-A8685C5B8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"/>
          <a:stretch/>
        </p:blipFill>
        <p:spPr>
          <a:xfrm>
            <a:off x="8732" y="0"/>
            <a:ext cx="9135268" cy="61941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Standarder som skal bli </a:t>
            </a: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Norsk Standard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0"/>
          </p:nvPr>
        </p:nvSpPr>
        <p:spPr>
          <a:xfrm>
            <a:off x="384968" y="2136152"/>
            <a:ext cx="4056063" cy="3674098"/>
          </a:xfrm>
        </p:spPr>
        <p:txBody>
          <a:bodyPr>
            <a:normAutofit/>
          </a:bodyPr>
          <a:lstStyle/>
          <a:p>
            <a:pPr fontAlgn="t">
              <a:buClr>
                <a:schemeClr val="bg1"/>
              </a:buClr>
            </a:pP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1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Overordnede prinsipper</a:t>
            </a:r>
          </a:p>
          <a:p>
            <a:pPr fontAlgn="t">
              <a:lnSpc>
                <a:spcPct val="110000"/>
              </a:lnSpc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2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Produksjonsfase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391BCE4-874E-45EF-9B4D-78BC64A30C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0113" y="2136152"/>
            <a:ext cx="4065587" cy="3674098"/>
          </a:xfrm>
        </p:spPr>
        <p:txBody>
          <a:bodyPr/>
          <a:lstStyle/>
          <a:p>
            <a:pPr fontAlgn="t">
              <a:lnSpc>
                <a:spcPct val="120000"/>
              </a:lnSpc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3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Bruksfase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lnSpc>
                <a:spcPct val="120000"/>
              </a:lnSpc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5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Datasikkerhet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b-NO" dirty="0"/>
          </a:p>
        </p:txBody>
      </p:sp>
      <p:sp>
        <p:nvSpPr>
          <p:cNvPr id="8" name="Plassholder for innhold 4">
            <a:extLst>
              <a:ext uri="{FF2B5EF4-FFF2-40B4-BE49-F238E27FC236}">
                <a16:creationId xmlns:a16="http://schemas.microsoft.com/office/drawing/2014/main" id="{7F713B4D-3C33-46E3-A739-A3CF72FF53E7}"/>
              </a:ext>
            </a:extLst>
          </p:cNvPr>
          <p:cNvSpPr txBox="1">
            <a:spLocks/>
          </p:cNvSpPr>
          <p:nvPr/>
        </p:nvSpPr>
        <p:spPr>
          <a:xfrm>
            <a:off x="385764" y="1609941"/>
            <a:ext cx="8390733" cy="2846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4150" indent="-184150" algn="l" defTabSz="7200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10000"/>
              <a:buFont typeface="Arial" pitchFamily="34" charset="0"/>
              <a:buChar char="•"/>
              <a:defRPr sz="1800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363538" indent="-173038" algn="l" defTabSz="7200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10000"/>
              <a:buFont typeface="Arial" pitchFamily="34" charset="0"/>
              <a:buChar char="−"/>
              <a:defRPr sz="1600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547688" indent="-176213" algn="l" defTabSz="7200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10000"/>
              <a:buFont typeface="Arial" pitchFamily="34" charset="0"/>
              <a:buChar char="−"/>
              <a:defRPr sz="1400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720725" indent="-163513" algn="l" defTabSz="7200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10000"/>
              <a:buFont typeface="Arial" pitchFamily="34" charset="0"/>
              <a:buChar char="−"/>
              <a:defRPr sz="1200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903288" indent="-173038" algn="l" defTabSz="7200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10000"/>
              <a:buFont typeface="Arial" pitchFamily="34" charset="0"/>
              <a:buChar char="−"/>
              <a:defRPr sz="1200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NS-EN ISO 19650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Informasjonsflyt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håndtering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byggeprosessen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17582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25" y="135673"/>
            <a:ext cx="8825035" cy="6576105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148421" y="6002135"/>
            <a:ext cx="2345536" cy="4358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solidFill>
                  <a:schemeClr val="accent2"/>
                </a:solidFill>
              </a:rPr>
              <a:t>Forutsigbarhet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7682806" y="6424590"/>
            <a:ext cx="1190554" cy="1692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nb-NO" sz="500" dirty="0">
                <a:solidFill>
                  <a:schemeClr val="bg1"/>
                </a:solidFill>
              </a:rPr>
              <a:t>Foto: </a:t>
            </a:r>
            <a:r>
              <a:rPr lang="nb-NO" sz="500" dirty="0" err="1">
                <a:solidFill>
                  <a:schemeClr val="bg1"/>
                </a:solidFill>
              </a:rPr>
              <a:t>ScanStockPhoto</a:t>
            </a:r>
            <a:endParaRPr lang="nb-NO" sz="500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09816" y="135673"/>
            <a:ext cx="7300062" cy="2609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8800" b="1" baseline="-3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pPr marL="324000" lvl="0"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 er viktig å være med i det internasjonale standardiserings-arbeidet fra begynnelsen av. Da har vi i god tid produkter klare når kravene kommer. Dette er løsninger som etter hvert får </a:t>
            </a:r>
            <a:r>
              <a:rPr lang="nb-NO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samfunnsmessig betydning</a:t>
            </a:r>
            <a:r>
              <a:rPr lang="nb-NO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så det er stimulerende.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solidFill>
                  <a:schemeClr val="bg1"/>
                </a:solidFill>
              </a:rPr>
              <a:t>Knut Evensen, Q-Free</a:t>
            </a:r>
            <a:endParaRPr lang="nb-NO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"/>
          <a:stretch/>
        </p:blipFill>
        <p:spPr>
          <a:xfrm>
            <a:off x="183266" y="202980"/>
            <a:ext cx="4109335" cy="56072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33594" y="352500"/>
            <a:ext cx="4378171" cy="705107"/>
          </a:xfrm>
        </p:spPr>
        <p:txBody>
          <a:bodyPr anchor="ctr"/>
          <a:lstStyle/>
          <a:p>
            <a:pPr algn="ctr"/>
            <a:r>
              <a:rPr lang="nb-NO" dirty="0"/>
              <a:t>Innovasjon - automatisering av industrielle data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kern="0"/>
              <a:t>buildingSMART Konferansen '18 - Jacob Mehus, Standard Norge</a:t>
            </a:r>
            <a:endParaRPr lang="en-US" kern="0"/>
          </a:p>
        </p:txBody>
      </p:sp>
      <p:sp>
        <p:nvSpPr>
          <p:cNvPr id="9" name="TekstSylinder 8"/>
          <p:cNvSpPr txBox="1"/>
          <p:nvPr/>
        </p:nvSpPr>
        <p:spPr>
          <a:xfrm>
            <a:off x="-3147405" y="6067824"/>
            <a:ext cx="1190554" cy="1692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nb-NO" sz="500" dirty="0">
                <a:solidFill>
                  <a:schemeClr val="bg1"/>
                </a:solidFill>
              </a:rPr>
              <a:t>Foto: </a:t>
            </a:r>
            <a:r>
              <a:rPr lang="nb-NO" sz="500" dirty="0" err="1">
                <a:solidFill>
                  <a:schemeClr val="bg1"/>
                </a:solidFill>
              </a:rPr>
              <a:t>Jotne</a:t>
            </a:r>
            <a:endParaRPr lang="nb-NO" sz="500" dirty="0">
              <a:solidFill>
                <a:schemeClr val="bg1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4390906" y="1431925"/>
            <a:ext cx="4435751" cy="38650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8800" b="1" baseline="-35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pPr marL="324000" lvl="0">
              <a:lnSpc>
                <a:spcPct val="107000"/>
              </a:lnSpc>
              <a:spcAft>
                <a:spcPts val="800"/>
              </a:spcAft>
            </a:pPr>
            <a:r>
              <a:rPr lang="nb-NO" dirty="0"/>
              <a:t>Vår informasjonsteknologi gjør produktinformasjonen lett å spore, og den sys sammen på en oversiktlig måte. ISO 10303 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er en del av forretningsideen vår og bidrar til </a:t>
            </a:r>
            <a:r>
              <a:rPr lang="nb-NO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innovasjon og produktutvikling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24000" lvl="0">
              <a:lnSpc>
                <a:spcPct val="107000"/>
              </a:lnSpc>
              <a:spcAft>
                <a:spcPts val="800"/>
              </a:spcAft>
            </a:pPr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Markedsdirektør Kjell Bengtsson,</a:t>
            </a:r>
            <a:b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Jotne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 EPM Technology AS</a:t>
            </a:r>
          </a:p>
        </p:txBody>
      </p:sp>
      <p:sp>
        <p:nvSpPr>
          <p:cNvPr id="10" name="Rectangle 10"/>
          <p:cNvSpPr/>
          <p:nvPr/>
        </p:nvSpPr>
        <p:spPr>
          <a:xfrm>
            <a:off x="1947065" y="5118820"/>
            <a:ext cx="2345536" cy="4358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solidFill>
                  <a:schemeClr val="tx2"/>
                </a:solidFill>
              </a:rPr>
              <a:t>Innovasjon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793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Standarder og innovasjon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Brobygger mellom forskning, innovasjon og markedet</a:t>
            </a:r>
          </a:p>
          <a:p>
            <a:r>
              <a:rPr lang="nb-NO" dirty="0"/>
              <a:t>Samler og sprer kunnskap</a:t>
            </a:r>
          </a:p>
          <a:p>
            <a:r>
              <a:rPr lang="nb-NO" dirty="0"/>
              <a:t>Selve prosessen kan være innovativ</a:t>
            </a:r>
          </a:p>
          <a:p>
            <a:r>
              <a:rPr lang="nb-NO" dirty="0"/>
              <a:t>Skaper og bidrar til implementering av innovasjon</a:t>
            </a:r>
          </a:p>
          <a:p>
            <a:r>
              <a:rPr lang="nb-NO" dirty="0"/>
              <a:t>Bidrar til utvikling av (nye) løsninger og sikrer spredning av forskningsresultater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7" name="Plassholder for innhold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0113" y="1431940"/>
            <a:ext cx="4086437" cy="3917465"/>
          </a:xfrm>
          <a:prstGeom prst="rect">
            <a:avLst/>
          </a:prstGeom>
        </p:spPr>
      </p:pic>
      <p:sp>
        <p:nvSpPr>
          <p:cNvPr id="8" name="Plassholder for innhold 7"/>
          <p:cNvSpPr>
            <a:spLocks noGrp="1"/>
          </p:cNvSpPr>
          <p:nvPr>
            <p:ph sz="quarter" idx="11"/>
          </p:nvPr>
        </p:nvSpPr>
        <p:spPr>
          <a:xfrm>
            <a:off x="4710113" y="1431925"/>
            <a:ext cx="4065587" cy="3994135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0950AE6-BF1B-4142-AFE4-EFBAB0DF2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7330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Utfordringene står i kø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Omstilling</a:t>
            </a:r>
          </a:p>
          <a:p>
            <a:r>
              <a:rPr lang="nb-NO" dirty="0"/>
              <a:t>Miljø og klima</a:t>
            </a:r>
          </a:p>
          <a:p>
            <a:r>
              <a:rPr lang="nb-NO" dirty="0"/>
              <a:t>Økonomisk vekst</a:t>
            </a:r>
          </a:p>
          <a:p>
            <a:r>
              <a:rPr lang="nb-NO" dirty="0"/>
              <a:t>Arbeidsplasser</a:t>
            </a:r>
          </a:p>
          <a:p>
            <a:r>
              <a:rPr lang="nb-NO" dirty="0"/>
              <a:t>Produktivitet</a:t>
            </a:r>
          </a:p>
          <a:p>
            <a:endParaRPr lang="nb-NO" dirty="0"/>
          </a:p>
          <a:p>
            <a:r>
              <a:rPr lang="nb-NO" dirty="0"/>
              <a:t>Vi må gjøre mer for mindre og samtidig redusere miljøbelastningene</a:t>
            </a:r>
          </a:p>
          <a:p>
            <a:r>
              <a:rPr lang="nb-NO" dirty="0"/>
              <a:t>Store forventninger til teknologi - digitalisering - samhandling</a:t>
            </a:r>
          </a:p>
        </p:txBody>
      </p:sp>
      <p:pic>
        <p:nvPicPr>
          <p:cNvPr id="7" name="Plassholder for innho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3" y="1431925"/>
            <a:ext cx="4065587" cy="4350610"/>
          </a:xfrm>
          <a:prstGeom prst="rect">
            <a:avLst/>
          </a:prstGeom>
        </p:spPr>
      </p:pic>
      <p:sp>
        <p:nvSpPr>
          <p:cNvPr id="8" name="Plassholder for innhold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E48E24-718C-4DC6-A593-B07251975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8149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7088" y="1700775"/>
            <a:ext cx="7561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b-NO" sz="4800" dirty="0">
                <a:solidFill>
                  <a:srgbClr val="00447A"/>
                </a:solidFill>
              </a:rPr>
              <a:t>Vi setter standarden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774" y="2879166"/>
            <a:ext cx="3456452" cy="170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239" y="130170"/>
            <a:ext cx="8826380" cy="66002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1289" y="4504340"/>
            <a:ext cx="6735011" cy="17282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654691" y="4773176"/>
            <a:ext cx="5914369" cy="1305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nb-NO" sz="5000" b="0" kern="1600" cap="none" spc="-10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sz="3200" dirty="0">
                <a:solidFill>
                  <a:srgbClr val="005CA8"/>
                </a:solidFill>
              </a:rPr>
              <a:t>En standard er en frivillig akseptert måte å gjøre ting på og en «harmonisering av beste praksis»</a:t>
            </a:r>
            <a:endParaRPr sz="3200" dirty="0">
              <a:solidFill>
                <a:srgbClr val="00447A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/>
          <p:cNvSpPr txBox="1"/>
          <p:nvPr/>
        </p:nvSpPr>
        <p:spPr>
          <a:xfrm>
            <a:off x="8166114" y="6530356"/>
            <a:ext cx="1206511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b-NO" sz="700" dirty="0">
                <a:solidFill>
                  <a:prstClr val="white"/>
                </a:solidFill>
              </a:rPr>
              <a:t>Foto: Skanska 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75" y="5886920"/>
            <a:ext cx="1321251" cy="6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bbel hakeparentes 1"/>
          <p:cNvSpPr/>
          <p:nvPr/>
        </p:nvSpPr>
        <p:spPr bwMode="auto">
          <a:xfrm>
            <a:off x="4079817" y="5226230"/>
            <a:ext cx="2042005" cy="1429118"/>
          </a:xfrm>
          <a:prstGeom prst="bracketPair">
            <a:avLst>
              <a:gd name="adj" fmla="val 1831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3C8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250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komiteer hvor Norge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deltar i CEN og ISO</a:t>
            </a:r>
          </a:p>
        </p:txBody>
      </p:sp>
      <p:sp>
        <p:nvSpPr>
          <p:cNvPr id="9" name="Dobbel hakeparentes 15"/>
          <p:cNvSpPr/>
          <p:nvPr/>
        </p:nvSpPr>
        <p:spPr bwMode="auto">
          <a:xfrm>
            <a:off x="6752856" y="1851080"/>
            <a:ext cx="1822372" cy="1360819"/>
          </a:xfrm>
          <a:prstGeom prst="bracketPair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3C8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1 200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nye Norsk 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 årlig</a:t>
            </a:r>
          </a:p>
        </p:txBody>
      </p:sp>
      <p:sp>
        <p:nvSpPr>
          <p:cNvPr id="10" name="Dobbel hakeparentes 16"/>
          <p:cNvSpPr/>
          <p:nvPr/>
        </p:nvSpPr>
        <p:spPr bwMode="auto">
          <a:xfrm>
            <a:off x="2732145" y="3688671"/>
            <a:ext cx="2035465" cy="1347490"/>
          </a:xfrm>
          <a:prstGeom prst="bracketPair">
            <a:avLst>
              <a:gd name="adj" fmla="val 2983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B80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2 500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norske eksperter 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 deltar</a:t>
            </a:r>
          </a:p>
        </p:txBody>
      </p:sp>
      <p:sp>
        <p:nvSpPr>
          <p:cNvPr id="11" name="Dobbel hakeparentes 17"/>
          <p:cNvSpPr/>
          <p:nvPr/>
        </p:nvSpPr>
        <p:spPr bwMode="auto">
          <a:xfrm>
            <a:off x="3798987" y="1957152"/>
            <a:ext cx="2016224" cy="1434314"/>
          </a:xfrm>
          <a:prstGeom prst="bracketPair">
            <a:avLst>
              <a:gd name="adj" fmla="val 500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0044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1 170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standarder lagd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nasjonalt i Norge</a:t>
            </a:r>
          </a:p>
        </p:txBody>
      </p:sp>
      <p:sp>
        <p:nvSpPr>
          <p:cNvPr id="12" name="Dobbel hakeparentes 18"/>
          <p:cNvSpPr/>
          <p:nvPr/>
        </p:nvSpPr>
        <p:spPr bwMode="auto">
          <a:xfrm>
            <a:off x="1047917" y="1768069"/>
            <a:ext cx="2389545" cy="1360819"/>
          </a:xfrm>
          <a:prstGeom prst="bracketPair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F5BD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16 300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gyldige Norsk Standard</a:t>
            </a:r>
          </a:p>
        </p:txBody>
      </p:sp>
      <p:sp>
        <p:nvSpPr>
          <p:cNvPr id="13" name="Dobbel hakeparentes 19"/>
          <p:cNvSpPr/>
          <p:nvPr/>
        </p:nvSpPr>
        <p:spPr bwMode="auto">
          <a:xfrm>
            <a:off x="1038740" y="5194911"/>
            <a:ext cx="2592289" cy="1430448"/>
          </a:xfrm>
          <a:prstGeom prst="bracketPair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EE77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245 000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produkter tilgjengelig på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www.standard.no</a:t>
            </a:r>
          </a:p>
        </p:txBody>
      </p:sp>
      <p:sp>
        <p:nvSpPr>
          <p:cNvPr id="14" name="Dobbel hakeparentes 20"/>
          <p:cNvSpPr/>
          <p:nvPr/>
        </p:nvSpPr>
        <p:spPr bwMode="auto">
          <a:xfrm>
            <a:off x="6148708" y="4788637"/>
            <a:ext cx="2676032" cy="1445065"/>
          </a:xfrm>
          <a:prstGeom prst="bracketPair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B800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komiteer og arbeidsgrupper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Norge leder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50657" y="357759"/>
            <a:ext cx="8276323" cy="705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nb-NO" sz="2800" b="0" kern="1600" cap="none" spc="-5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600" cap="none" spc="-5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Mange standarder og mange mennesker </a:t>
            </a:r>
          </a:p>
        </p:txBody>
      </p:sp>
      <p:sp>
        <p:nvSpPr>
          <p:cNvPr id="16" name="Dobbel hakeparentes 18"/>
          <p:cNvSpPr/>
          <p:nvPr/>
        </p:nvSpPr>
        <p:spPr bwMode="auto">
          <a:xfrm>
            <a:off x="5301695" y="3284330"/>
            <a:ext cx="2362347" cy="1347490"/>
          </a:xfrm>
          <a:prstGeom prst="bracketPair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ca. </a:t>
            </a: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35 000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gyldige Norsk Standard 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>
                <a:solidFill>
                  <a:srgbClr val="A9A095">
                    <a:lumMod val="75000"/>
                  </a:srgbClr>
                </a:solidFill>
                <a:latin typeface="Arial"/>
              </a:rPr>
              <a:t>og ISO-standarder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A9A095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Dobbel hakeparentes 16"/>
          <p:cNvSpPr/>
          <p:nvPr/>
        </p:nvSpPr>
        <p:spPr bwMode="auto">
          <a:xfrm>
            <a:off x="505923" y="3284330"/>
            <a:ext cx="1917015" cy="1347490"/>
          </a:xfrm>
          <a:prstGeom prst="bracketPair">
            <a:avLst>
              <a:gd name="adj" fmla="val 2983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214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A9A09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nasjonale komiteer</a:t>
            </a:r>
          </a:p>
        </p:txBody>
      </p:sp>
    </p:spTree>
    <p:extLst>
      <p:ext uri="{BB962C8B-B14F-4D97-AF65-F5344CB8AC3E}">
        <p14:creationId xmlns:p14="http://schemas.microsoft.com/office/powerpoint/2010/main" val="31875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0C19B52-AD82-4340-9A63-402ED896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Standarder – samarbeid og synergi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B16EA21-AA1E-44E2-86EC-154D3D226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58F4114-EAC3-4A85-8CA9-3B84374A2378}"/>
              </a:ext>
            </a:extLst>
          </p:cNvPr>
          <p:cNvSpPr/>
          <p:nvPr/>
        </p:nvSpPr>
        <p:spPr>
          <a:xfrm>
            <a:off x="2852507" y="1547156"/>
            <a:ext cx="3456450" cy="84491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Standard Norge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7D9CEA9D-8029-4FF6-81C1-DE3C44D540E0}"/>
              </a:ext>
            </a:extLst>
          </p:cNvPr>
          <p:cNvSpPr/>
          <p:nvPr/>
        </p:nvSpPr>
        <p:spPr>
          <a:xfrm>
            <a:off x="3198152" y="4677575"/>
            <a:ext cx="2765160" cy="4224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buildingSMART</a:t>
            </a:r>
            <a:r>
              <a:rPr lang="nb-NO" dirty="0"/>
              <a:t> Norge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733B277A-1B1B-4D17-B563-BFE2641E8BFB}"/>
              </a:ext>
            </a:extLst>
          </p:cNvPr>
          <p:cNvSpPr/>
          <p:nvPr/>
        </p:nvSpPr>
        <p:spPr>
          <a:xfrm>
            <a:off x="3198152" y="5224184"/>
            <a:ext cx="2765160" cy="4224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B76D9AF5-0C42-425B-B85E-34E481FB7939}"/>
              </a:ext>
            </a:extLst>
          </p:cNvPr>
          <p:cNvSpPr/>
          <p:nvPr/>
        </p:nvSpPr>
        <p:spPr>
          <a:xfrm>
            <a:off x="3350552" y="5376584"/>
            <a:ext cx="2765160" cy="4224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5159ACBD-F622-4AA8-96FA-605F3B9EB23B}"/>
              </a:ext>
            </a:extLst>
          </p:cNvPr>
          <p:cNvSpPr/>
          <p:nvPr/>
        </p:nvSpPr>
        <p:spPr>
          <a:xfrm>
            <a:off x="3502952" y="5528984"/>
            <a:ext cx="2765160" cy="4224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Andre interessenter</a:t>
            </a:r>
          </a:p>
        </p:txBody>
      </p:sp>
      <p:sp>
        <p:nvSpPr>
          <p:cNvPr id="14" name="Pil: bøyd mot venstre 13">
            <a:extLst>
              <a:ext uri="{FF2B5EF4-FFF2-40B4-BE49-F238E27FC236}">
                <a16:creationId xmlns:a16="http://schemas.microsoft.com/office/drawing/2014/main" id="{EAF251FF-E08F-4A04-A28D-A4E0EA61DFDB}"/>
              </a:ext>
            </a:extLst>
          </p:cNvPr>
          <p:cNvSpPr/>
          <p:nvPr/>
        </p:nvSpPr>
        <p:spPr>
          <a:xfrm>
            <a:off x="6645870" y="1700775"/>
            <a:ext cx="1190555" cy="3945864"/>
          </a:xfrm>
          <a:prstGeom prst="curvedLeftArrow">
            <a:avLst>
              <a:gd name="adj1" fmla="val 25000"/>
              <a:gd name="adj2" fmla="val 61174"/>
              <a:gd name="adj3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5" name="Pil: bøyd mot venstre 14">
            <a:extLst>
              <a:ext uri="{FF2B5EF4-FFF2-40B4-BE49-F238E27FC236}">
                <a16:creationId xmlns:a16="http://schemas.microsoft.com/office/drawing/2014/main" id="{E7AAA22C-AAB9-4E4E-8B0C-7F1059B96809}"/>
              </a:ext>
            </a:extLst>
          </p:cNvPr>
          <p:cNvSpPr/>
          <p:nvPr/>
        </p:nvSpPr>
        <p:spPr>
          <a:xfrm flipH="1" flipV="1">
            <a:off x="1192360" y="1700775"/>
            <a:ext cx="1190555" cy="3945864"/>
          </a:xfrm>
          <a:prstGeom prst="curvedLeftArrow">
            <a:avLst>
              <a:gd name="adj1" fmla="val 25000"/>
              <a:gd name="adj2" fmla="val 61174"/>
              <a:gd name="adj3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29CCB66-768D-42BB-8FFC-41F01AB83CA4}"/>
              </a:ext>
            </a:extLst>
          </p:cNvPr>
          <p:cNvSpPr txBox="1"/>
          <p:nvPr/>
        </p:nvSpPr>
        <p:spPr>
          <a:xfrm>
            <a:off x="7010717" y="3304375"/>
            <a:ext cx="165141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Standarder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36A84E8-832C-4FFC-81BF-F57E48DC8E65}"/>
              </a:ext>
            </a:extLst>
          </p:cNvPr>
          <p:cNvSpPr txBox="1"/>
          <p:nvPr/>
        </p:nvSpPr>
        <p:spPr>
          <a:xfrm>
            <a:off x="357964" y="3212042"/>
            <a:ext cx="1651415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Behov</a:t>
            </a:r>
          </a:p>
          <a:p>
            <a:pPr algn="ctr"/>
            <a:r>
              <a:rPr lang="nb-NO" dirty="0"/>
              <a:t>Erfaringer</a:t>
            </a:r>
          </a:p>
          <a:p>
            <a:pPr algn="ctr"/>
            <a:r>
              <a:rPr lang="nb-NO" dirty="0"/>
              <a:t>Innovasjon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7E62BCA-0735-47A5-874C-D7DE7C2A0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kern="0"/>
              <a:t>buildingSMART Konferansen '18 - Jacob Mehus, Standard Norge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424534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9E03200-F0AC-4180-8C9B-ABEA36E0A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"/>
          <a:stretch/>
        </p:blipFill>
        <p:spPr>
          <a:xfrm>
            <a:off x="147482" y="138111"/>
            <a:ext cx="8859992" cy="6581776"/>
          </a:xfrm>
          <a:prstGeom prst="rect">
            <a:avLst/>
          </a:prstGeom>
        </p:spPr>
      </p:pic>
      <p:sp>
        <p:nvSpPr>
          <p:cNvPr id="10" name="Rectangle 12"/>
          <p:cNvSpPr/>
          <p:nvPr/>
        </p:nvSpPr>
        <p:spPr>
          <a:xfrm>
            <a:off x="141286" y="5212932"/>
            <a:ext cx="6363295" cy="126834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2745" y="0"/>
            <a:ext cx="0" cy="6858002"/>
          </a:xfrm>
          <a:prstGeom prst="line">
            <a:avLst/>
          </a:prstGeom>
          <a:ln w="1905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6"/>
          <p:cNvSpPr txBox="1">
            <a:spLocks/>
          </p:cNvSpPr>
          <p:nvPr/>
        </p:nvSpPr>
        <p:spPr>
          <a:xfrm>
            <a:off x="524034" y="5464465"/>
            <a:ext cx="5660976" cy="921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nb-NO" sz="5000" b="0" kern="1600" cap="none" spc="-10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nb-NO" sz="3200" dirty="0">
                <a:solidFill>
                  <a:schemeClr val="accent6"/>
                </a:solidFill>
              </a:rPr>
              <a:t>Innovasjon bygger på standarder og spres gjennom standarder</a:t>
            </a:r>
          </a:p>
        </p:txBody>
      </p:sp>
    </p:spTree>
    <p:extLst>
      <p:ext uri="{BB962C8B-B14F-4D97-AF65-F5344CB8AC3E}">
        <p14:creationId xmlns:p14="http://schemas.microsoft.com/office/powerpoint/2010/main" val="30613404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Økonomisk effekt – britisk undersøkelse 2015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727710" y="1431110"/>
            <a:ext cx="5789310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28,4 %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 årlig vekst i BNP (tilsv. £ 8,2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mrd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kan tilskrives standarder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64" y="2543314"/>
            <a:ext cx="848340" cy="935819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2734438" y="2641891"/>
            <a:ext cx="5789310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37,4 %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 britisk produktivitetsvekst kan tilskrives standarder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56" y="3699606"/>
            <a:ext cx="2189177" cy="962710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2727711" y="3811629"/>
            <a:ext cx="5802764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£ 6,1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mrd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 britisk mereksport kan tilskrives standarder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2727711" y="4806511"/>
            <a:ext cx="5789309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Ved å bruke standarder er det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41 %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mer sannsynlig at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SMBer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kan eksportere, og det er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36 %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mer sannsynlig for store virksomheter</a:t>
            </a: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64" y="4844254"/>
            <a:ext cx="889930" cy="1004261"/>
          </a:xfrm>
          <a:prstGeom prst="rect">
            <a:avLst/>
          </a:prstGeom>
        </p:spPr>
      </p:pic>
      <p:pic>
        <p:nvPicPr>
          <p:cNvPr id="14" name="Plassholder for innhold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25" y="1328822"/>
            <a:ext cx="943240" cy="943240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D1F759C-C5CC-4240-B645-BEEF1B10A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779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14" y="2639756"/>
            <a:ext cx="741040" cy="1116116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Funn fra virksomheter på tvers av sektorer</a:t>
            </a:r>
          </a:p>
        </p:txBody>
      </p:sp>
      <p:pic>
        <p:nvPicPr>
          <p:cNvPr id="14" name="Plassholder for innhold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25" y="1328822"/>
            <a:ext cx="943240" cy="943240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2736615" y="4085501"/>
            <a:ext cx="5455611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84 %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sier at det å bruke standarder forbedrer deres omdømme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2738024" y="2828482"/>
            <a:ext cx="5457788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73 %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sier at standarder gjør det enklere å kontrollere miljøutfordringer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2738024" y="1341917"/>
            <a:ext cx="5454202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89 %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sier at standarder gjør det enklere å drive i samsvar med lover og forskrifter f.eks. på HMS-området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25" y="1303219"/>
            <a:ext cx="1083254" cy="1093060"/>
          </a:xfrm>
          <a:prstGeom prst="rect">
            <a:avLst/>
          </a:prstGeom>
        </p:spPr>
      </p:pic>
      <p:pic>
        <p:nvPicPr>
          <p:cNvPr id="21" name="Plassholder for innhold 18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72" y="3999349"/>
            <a:ext cx="910968" cy="910968"/>
          </a:xfr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6789C75-BE3E-433C-ADC0-D66C49F61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062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1F0B5120-0475-41F4-8867-A5BA4201A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33" y="2282392"/>
            <a:ext cx="3652840" cy="263202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E1DF0F6-5021-4F4E-B370-8F0FFDCB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Standardisering og innovasjon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748729D-0475-429D-AD9D-EBB266F767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Tradisjonelt syn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A10E73C-F8E3-4C7E-898D-E6E92AF75C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dirty="0"/>
              <a:t>Reel/ideell modell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E29FCF4-DB23-459D-81D5-472C5F90D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5" y="2282391"/>
            <a:ext cx="3620943" cy="2677392"/>
          </a:xfrm>
          <a:prstGeom prst="rect">
            <a:avLst/>
          </a:prstGeom>
        </p:spPr>
      </p:pic>
      <p:sp>
        <p:nvSpPr>
          <p:cNvPr id="15" name="Pil: høyre 14">
            <a:extLst>
              <a:ext uri="{FF2B5EF4-FFF2-40B4-BE49-F238E27FC236}">
                <a16:creationId xmlns:a16="http://schemas.microsoft.com/office/drawing/2014/main" id="{69F18E19-24FE-4070-BE75-AE4D1B1821F1}"/>
              </a:ext>
            </a:extLst>
          </p:cNvPr>
          <p:cNvSpPr/>
          <p:nvPr/>
        </p:nvSpPr>
        <p:spPr>
          <a:xfrm rot="19429225">
            <a:off x="374266" y="2784869"/>
            <a:ext cx="2572888" cy="737640"/>
          </a:xfrm>
          <a:prstGeom prst="rightArrow">
            <a:avLst>
              <a:gd name="adj1" fmla="val 50000"/>
              <a:gd name="adj2" fmla="val 908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Innovasjon</a:t>
            </a:r>
          </a:p>
        </p:txBody>
      </p:sp>
      <p:sp>
        <p:nvSpPr>
          <p:cNvPr id="19" name="Pil: høyre 18">
            <a:extLst>
              <a:ext uri="{FF2B5EF4-FFF2-40B4-BE49-F238E27FC236}">
                <a16:creationId xmlns:a16="http://schemas.microsoft.com/office/drawing/2014/main" id="{3701F2F2-1D23-4765-9B98-2AE3976AE460}"/>
              </a:ext>
            </a:extLst>
          </p:cNvPr>
          <p:cNvSpPr/>
          <p:nvPr/>
        </p:nvSpPr>
        <p:spPr>
          <a:xfrm rot="16200000">
            <a:off x="4658360" y="3705951"/>
            <a:ext cx="1158081" cy="400662"/>
          </a:xfrm>
          <a:prstGeom prst="rightArrow">
            <a:avLst>
              <a:gd name="adj1" fmla="val 50000"/>
              <a:gd name="adj2" fmla="val 3411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Innovasjon</a:t>
            </a:r>
          </a:p>
        </p:txBody>
      </p:sp>
      <p:sp>
        <p:nvSpPr>
          <p:cNvPr id="20" name="Pil: høyre 19">
            <a:extLst>
              <a:ext uri="{FF2B5EF4-FFF2-40B4-BE49-F238E27FC236}">
                <a16:creationId xmlns:a16="http://schemas.microsoft.com/office/drawing/2014/main" id="{9567FFC2-741C-48FC-AD55-342B0F20D081}"/>
              </a:ext>
            </a:extLst>
          </p:cNvPr>
          <p:cNvSpPr/>
          <p:nvPr/>
        </p:nvSpPr>
        <p:spPr>
          <a:xfrm>
            <a:off x="3948165" y="4392791"/>
            <a:ext cx="1384893" cy="400662"/>
          </a:xfrm>
          <a:prstGeom prst="rightArrow">
            <a:avLst>
              <a:gd name="adj1" fmla="val 50000"/>
              <a:gd name="adj2" fmla="val 34111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Standardisering</a:t>
            </a:r>
          </a:p>
        </p:txBody>
      </p:sp>
      <p:sp>
        <p:nvSpPr>
          <p:cNvPr id="23" name="Pil: høyre 22">
            <a:extLst>
              <a:ext uri="{FF2B5EF4-FFF2-40B4-BE49-F238E27FC236}">
                <a16:creationId xmlns:a16="http://schemas.microsoft.com/office/drawing/2014/main" id="{99F1E7C1-A83F-4FEC-A454-5EC4B6529BBC}"/>
              </a:ext>
            </a:extLst>
          </p:cNvPr>
          <p:cNvSpPr/>
          <p:nvPr/>
        </p:nvSpPr>
        <p:spPr>
          <a:xfrm>
            <a:off x="4923513" y="3604639"/>
            <a:ext cx="1384893" cy="400662"/>
          </a:xfrm>
          <a:prstGeom prst="rightArrow">
            <a:avLst>
              <a:gd name="adj1" fmla="val 50000"/>
              <a:gd name="adj2" fmla="val 34111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Standardisering</a:t>
            </a:r>
          </a:p>
        </p:txBody>
      </p:sp>
      <p:sp>
        <p:nvSpPr>
          <p:cNvPr id="27" name="Pil: høyre 26">
            <a:extLst>
              <a:ext uri="{FF2B5EF4-FFF2-40B4-BE49-F238E27FC236}">
                <a16:creationId xmlns:a16="http://schemas.microsoft.com/office/drawing/2014/main" id="{1C66BADC-36AE-4338-9B40-A2A1AF591A42}"/>
              </a:ext>
            </a:extLst>
          </p:cNvPr>
          <p:cNvSpPr/>
          <p:nvPr/>
        </p:nvSpPr>
        <p:spPr>
          <a:xfrm>
            <a:off x="7301475" y="1953016"/>
            <a:ext cx="1309961" cy="400662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Standardisering</a:t>
            </a:r>
          </a:p>
        </p:txBody>
      </p:sp>
      <p:sp>
        <p:nvSpPr>
          <p:cNvPr id="18" name="Pil: høyre 17">
            <a:extLst>
              <a:ext uri="{FF2B5EF4-FFF2-40B4-BE49-F238E27FC236}">
                <a16:creationId xmlns:a16="http://schemas.microsoft.com/office/drawing/2014/main" id="{E3DBB3DD-8471-45E9-83B7-311880419603}"/>
              </a:ext>
            </a:extLst>
          </p:cNvPr>
          <p:cNvSpPr/>
          <p:nvPr/>
        </p:nvSpPr>
        <p:spPr>
          <a:xfrm rot="16200000">
            <a:off x="5589578" y="2985727"/>
            <a:ext cx="1158081" cy="400662"/>
          </a:xfrm>
          <a:prstGeom prst="rightArrow">
            <a:avLst>
              <a:gd name="adj1" fmla="val 50000"/>
              <a:gd name="adj2" fmla="val 3411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Innovasjon</a:t>
            </a:r>
          </a:p>
        </p:txBody>
      </p:sp>
      <p:sp>
        <p:nvSpPr>
          <p:cNvPr id="24" name="Pil: høyre 23">
            <a:extLst>
              <a:ext uri="{FF2B5EF4-FFF2-40B4-BE49-F238E27FC236}">
                <a16:creationId xmlns:a16="http://schemas.microsoft.com/office/drawing/2014/main" id="{CCC3FCF8-DA06-46E7-8BBF-D11E880F1954}"/>
              </a:ext>
            </a:extLst>
          </p:cNvPr>
          <p:cNvSpPr/>
          <p:nvPr/>
        </p:nvSpPr>
        <p:spPr>
          <a:xfrm>
            <a:off x="5929223" y="2738205"/>
            <a:ext cx="1384893" cy="400662"/>
          </a:xfrm>
          <a:prstGeom prst="rightArrow">
            <a:avLst>
              <a:gd name="adj1" fmla="val 50000"/>
              <a:gd name="adj2" fmla="val 34111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Standardisering</a:t>
            </a:r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700A86CA-2468-4681-B354-FCB1F3330504}"/>
              </a:ext>
            </a:extLst>
          </p:cNvPr>
          <p:cNvSpPr/>
          <p:nvPr/>
        </p:nvSpPr>
        <p:spPr>
          <a:xfrm rot="16200000">
            <a:off x="6603123" y="2178065"/>
            <a:ext cx="1158081" cy="400662"/>
          </a:xfrm>
          <a:prstGeom prst="rightArrow">
            <a:avLst>
              <a:gd name="adj1" fmla="val 50000"/>
              <a:gd name="adj2" fmla="val 3411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Innovasjon</a:t>
            </a:r>
          </a:p>
        </p:txBody>
      </p:sp>
      <p:sp>
        <p:nvSpPr>
          <p:cNvPr id="22" name="Pil: høyre 21">
            <a:extLst>
              <a:ext uri="{FF2B5EF4-FFF2-40B4-BE49-F238E27FC236}">
                <a16:creationId xmlns:a16="http://schemas.microsoft.com/office/drawing/2014/main" id="{1B075290-5331-4268-A62E-5C26067794A6}"/>
              </a:ext>
            </a:extLst>
          </p:cNvPr>
          <p:cNvSpPr/>
          <p:nvPr/>
        </p:nvSpPr>
        <p:spPr>
          <a:xfrm>
            <a:off x="2747487" y="1799354"/>
            <a:ext cx="1309961" cy="554323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Standardisering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E72903A-69F8-4194-8D26-2D66982D0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kern="0">
                <a:solidFill>
                  <a:srgbClr val="3C3C3C">
                    <a:lumMod val="75000"/>
                  </a:srgbClr>
                </a:solidFill>
              </a:rPr>
              <a:t>buildingSMART Konferansen '18 - Jacob Mehus, Standard Norge</a:t>
            </a:r>
            <a:endParaRPr lang="en-US" kern="0">
              <a:solidFill>
                <a:srgbClr val="3C3C3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638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97A1FF-241B-4F3C-BD3B-38EE24F1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BIM, her kan du delta!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2914D8-496B-4C0E-A0F7-1F1851B8C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650" y="1431925"/>
            <a:ext cx="6892049" cy="4378325"/>
          </a:xfrm>
        </p:spPr>
        <p:txBody>
          <a:bodyPr>
            <a:normAutofit/>
          </a:bodyPr>
          <a:lstStyle/>
          <a:p>
            <a:pPr marL="361950" lvl="5" indent="-180975"/>
            <a:endParaRPr lang="nb-NO" dirty="0"/>
          </a:p>
          <a:p>
            <a:pPr marL="361950" lvl="5" indent="-180975"/>
            <a:endParaRPr lang="nb-NO" dirty="0"/>
          </a:p>
          <a:p>
            <a:pPr marL="361950" lvl="5" indent="-180975">
              <a:buClr>
                <a:schemeClr val="accent5"/>
              </a:buClr>
            </a:pPr>
            <a:endParaRPr lang="nb-NO" dirty="0"/>
          </a:p>
          <a:p>
            <a:pPr marL="361950" lvl="5" indent="-180975">
              <a:buClr>
                <a:schemeClr val="accent5"/>
              </a:buClr>
            </a:pPr>
            <a:r>
              <a:rPr lang="nb-NO" dirty="0"/>
              <a:t>ISO/TC 59 </a:t>
            </a:r>
            <a:r>
              <a:rPr lang="nb-NO" b="1" dirty="0"/>
              <a:t>Byggevirksomhet</a:t>
            </a:r>
            <a:endParaRPr lang="nb-NO" dirty="0"/>
          </a:p>
          <a:p>
            <a:pPr marL="361950" lvl="5" indent="-180975">
              <a:buClr>
                <a:schemeClr val="accent5"/>
              </a:buClr>
            </a:pPr>
            <a:endParaRPr lang="nb-NO" dirty="0"/>
          </a:p>
          <a:p>
            <a:pPr marL="361950" lvl="5" indent="-180975">
              <a:buClr>
                <a:schemeClr val="accent5"/>
              </a:buClr>
            </a:pPr>
            <a:endParaRPr lang="nb-NO" dirty="0"/>
          </a:p>
          <a:p>
            <a:pPr marL="361950" lvl="5" indent="-180975">
              <a:buClr>
                <a:schemeClr val="accent5"/>
              </a:buClr>
            </a:pPr>
            <a:endParaRPr lang="nb-NO" dirty="0"/>
          </a:p>
          <a:p>
            <a:pPr marL="361950" lvl="5" indent="-180975">
              <a:buClr>
                <a:schemeClr val="accent5"/>
              </a:buClr>
            </a:pPr>
            <a:r>
              <a:rPr lang="nb-NO" dirty="0"/>
              <a:t>CEN/TC 442 </a:t>
            </a:r>
            <a:r>
              <a:rPr lang="nb-NO" b="1" dirty="0" err="1"/>
              <a:t>Building</a:t>
            </a:r>
            <a:r>
              <a:rPr lang="nb-NO" b="1" dirty="0"/>
              <a:t> Information </a:t>
            </a:r>
            <a:r>
              <a:rPr lang="nb-NO" b="1" dirty="0" err="1"/>
              <a:t>Modelling</a:t>
            </a:r>
            <a:r>
              <a:rPr lang="nb-NO" b="1" dirty="0"/>
              <a:t> – BIM</a:t>
            </a:r>
          </a:p>
          <a:p>
            <a:pPr marL="361950" lvl="5" indent="-180975">
              <a:buClr>
                <a:schemeClr val="accent5"/>
              </a:buClr>
            </a:pPr>
            <a:endParaRPr lang="nb-NO" b="1" dirty="0"/>
          </a:p>
          <a:p>
            <a:pPr marL="361950" lvl="5" indent="-180975">
              <a:buClr>
                <a:schemeClr val="accent5"/>
              </a:buClr>
            </a:pPr>
            <a:endParaRPr lang="nb-NO" b="1" dirty="0"/>
          </a:p>
          <a:p>
            <a:pPr marL="361950" lvl="5" indent="-180975">
              <a:buClr>
                <a:schemeClr val="accent5"/>
              </a:buClr>
            </a:pPr>
            <a:endParaRPr lang="nb-NO" b="1" dirty="0"/>
          </a:p>
          <a:p>
            <a:pPr marL="361950" lvl="5" indent="-180975">
              <a:buClr>
                <a:schemeClr val="accent5"/>
              </a:buClr>
            </a:pPr>
            <a:r>
              <a:rPr lang="nb-NO" dirty="0"/>
              <a:t>SN/K 257 </a:t>
            </a:r>
            <a:r>
              <a:rPr lang="nb-NO" b="1" dirty="0"/>
              <a:t>BIM standardisering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7215556-BF43-436E-A727-A7BB9F07E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kern="0"/>
              <a:t>buildingSMART Konferansen '18 - Jacob Mehus, Standard Norge</a:t>
            </a:r>
            <a:endParaRPr lang="en-US" kern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F61EE7DC-B734-464E-B6A1-BABC9BB35C5E}"/>
              </a:ext>
            </a:extLst>
          </p:cNvPr>
          <p:cNvGrpSpPr/>
          <p:nvPr/>
        </p:nvGrpSpPr>
        <p:grpSpPr>
          <a:xfrm>
            <a:off x="385764" y="1431925"/>
            <a:ext cx="1344175" cy="1368777"/>
            <a:chOff x="344076" y="1370014"/>
            <a:chExt cx="1560015" cy="1588568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9420244-0833-40AE-A4B3-7AE9AB24C0B0}"/>
                </a:ext>
              </a:extLst>
            </p:cNvPr>
            <p:cNvSpPr/>
            <p:nvPr/>
          </p:nvSpPr>
          <p:spPr>
            <a:xfrm>
              <a:off x="344076" y="1370014"/>
              <a:ext cx="1560015" cy="124801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b-NO" dirty="0"/>
            </a:p>
          </p:txBody>
        </p: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D3838A4B-3020-4688-AA1D-B3E888A993CB}"/>
                </a:ext>
              </a:extLst>
            </p:cNvPr>
            <p:cNvGrpSpPr/>
            <p:nvPr/>
          </p:nvGrpSpPr>
          <p:grpSpPr>
            <a:xfrm>
              <a:off x="385765" y="2521778"/>
              <a:ext cx="1491844" cy="436804"/>
              <a:chOff x="455026" y="1123511"/>
              <a:chExt cx="1388413" cy="436804"/>
            </a:xfrm>
          </p:grpSpPr>
          <p:sp>
            <p:nvSpPr>
              <p:cNvPr id="8" name="Snakkeboble: rektangel 7">
                <a:extLst>
                  <a:ext uri="{FF2B5EF4-FFF2-40B4-BE49-F238E27FC236}">
                    <a16:creationId xmlns:a16="http://schemas.microsoft.com/office/drawing/2014/main" id="{DF3FF3FD-4C4F-4C1D-9F36-DB76C393F1E4}"/>
                  </a:ext>
                </a:extLst>
              </p:cNvPr>
              <p:cNvSpPr/>
              <p:nvPr/>
            </p:nvSpPr>
            <p:spPr>
              <a:xfrm>
                <a:off x="455026" y="1123511"/>
                <a:ext cx="1388413" cy="436804"/>
              </a:xfrm>
              <a:prstGeom prst="wedgeRectCallout">
                <a:avLst>
                  <a:gd name="adj1" fmla="val 20250"/>
                  <a:gd name="adj2" fmla="val -60700"/>
                </a:avLst>
              </a:prstGeom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Snakkeboble: rektangel 4">
                <a:extLst>
                  <a:ext uri="{FF2B5EF4-FFF2-40B4-BE49-F238E27FC236}">
                    <a16:creationId xmlns:a16="http://schemas.microsoft.com/office/drawing/2014/main" id="{19140E72-E2A0-48C5-A8AB-EA522717AF37}"/>
                  </a:ext>
                </a:extLst>
              </p:cNvPr>
              <p:cNvSpPr txBox="1"/>
              <p:nvPr/>
            </p:nvSpPr>
            <p:spPr>
              <a:xfrm>
                <a:off x="455026" y="1123511"/>
                <a:ext cx="1388413" cy="4368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700" kern="1200" dirty="0"/>
                  <a:t>BYGGEVIRKSOMHET</a:t>
                </a:r>
              </a:p>
            </p:txBody>
          </p:sp>
        </p:grp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5DC0BF36-2953-4FC7-AC6A-47076B05BFB8}"/>
              </a:ext>
            </a:extLst>
          </p:cNvPr>
          <p:cNvGrpSpPr/>
          <p:nvPr/>
        </p:nvGrpSpPr>
        <p:grpSpPr>
          <a:xfrm>
            <a:off x="393367" y="2944353"/>
            <a:ext cx="1344175" cy="1376252"/>
            <a:chOff x="344076" y="3201479"/>
            <a:chExt cx="1560015" cy="1597243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51915C7-D991-414E-94F6-7A43BE6D09DB}"/>
                </a:ext>
              </a:extLst>
            </p:cNvPr>
            <p:cNvSpPr/>
            <p:nvPr/>
          </p:nvSpPr>
          <p:spPr>
            <a:xfrm>
              <a:off x="344076" y="3201479"/>
              <a:ext cx="1560015" cy="1248012"/>
            </a:xfrm>
            <a:prstGeom prst="rect">
              <a:avLst/>
            </a:prstGeom>
            <a:blipFill rotWithShape="1">
              <a:blip r:embed="rId3"/>
              <a:srcRect/>
              <a:stretch>
                <a:fillRect l="-24000" r="-24000"/>
              </a:stretch>
            </a:blip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b-NO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262AD19-67E1-4650-AFC7-12489CBFDA48}"/>
                </a:ext>
              </a:extLst>
            </p:cNvPr>
            <p:cNvGrpSpPr/>
            <p:nvPr/>
          </p:nvGrpSpPr>
          <p:grpSpPr>
            <a:xfrm>
              <a:off x="417090" y="4361918"/>
              <a:ext cx="1460518" cy="436804"/>
              <a:chOff x="2176166" y="1123511"/>
              <a:chExt cx="1388413" cy="436804"/>
            </a:xfrm>
          </p:grpSpPr>
          <p:sp>
            <p:nvSpPr>
              <p:cNvPr id="13" name="Snakkeboble: rektangel 12">
                <a:extLst>
                  <a:ext uri="{FF2B5EF4-FFF2-40B4-BE49-F238E27FC236}">
                    <a16:creationId xmlns:a16="http://schemas.microsoft.com/office/drawing/2014/main" id="{8D718C7C-2BC1-42F6-88F3-59C4EBD17FC5}"/>
                  </a:ext>
                </a:extLst>
              </p:cNvPr>
              <p:cNvSpPr/>
              <p:nvPr/>
            </p:nvSpPr>
            <p:spPr>
              <a:xfrm>
                <a:off x="2176166" y="1123511"/>
                <a:ext cx="1388413" cy="436804"/>
              </a:xfrm>
              <a:prstGeom prst="wedgeRectCallout">
                <a:avLst>
                  <a:gd name="adj1" fmla="val 20250"/>
                  <a:gd name="adj2" fmla="val -60700"/>
                </a:avLst>
              </a:prstGeom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Snakkeboble: rektangel 4">
                <a:extLst>
                  <a:ext uri="{FF2B5EF4-FFF2-40B4-BE49-F238E27FC236}">
                    <a16:creationId xmlns:a16="http://schemas.microsoft.com/office/drawing/2014/main" id="{A5DAEFC8-35D7-405C-82B7-48556447609A}"/>
                  </a:ext>
                </a:extLst>
              </p:cNvPr>
              <p:cNvSpPr txBox="1"/>
              <p:nvPr/>
            </p:nvSpPr>
            <p:spPr>
              <a:xfrm>
                <a:off x="2176166" y="1123511"/>
                <a:ext cx="1388413" cy="4368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700" kern="1200" dirty="0"/>
                  <a:t>DIGITAL BYGGEPROSESS</a:t>
                </a:r>
              </a:p>
            </p:txBody>
          </p:sp>
        </p:grp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3E1D48E-6212-4F0C-A2F1-A780FC7D1387}"/>
              </a:ext>
            </a:extLst>
          </p:cNvPr>
          <p:cNvGrpSpPr/>
          <p:nvPr/>
        </p:nvGrpSpPr>
        <p:grpSpPr>
          <a:xfrm>
            <a:off x="370548" y="4451200"/>
            <a:ext cx="1344175" cy="1376252"/>
            <a:chOff x="5839365" y="3001495"/>
            <a:chExt cx="1560015" cy="1597243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CDCFAFCF-95FD-4B85-B35C-0A13E53523F0}"/>
                </a:ext>
              </a:extLst>
            </p:cNvPr>
            <p:cNvSpPr/>
            <p:nvPr/>
          </p:nvSpPr>
          <p:spPr>
            <a:xfrm>
              <a:off x="5839365" y="3001495"/>
              <a:ext cx="1560015" cy="124801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b-NO" dirty="0"/>
            </a:p>
          </p:txBody>
        </p:sp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CB0C4073-7D4C-43D9-8E7A-6C8C6E8E8144}"/>
                </a:ext>
              </a:extLst>
            </p:cNvPr>
            <p:cNvGrpSpPr/>
            <p:nvPr/>
          </p:nvGrpSpPr>
          <p:grpSpPr>
            <a:xfrm>
              <a:off x="5912379" y="4161934"/>
              <a:ext cx="1460518" cy="436804"/>
              <a:chOff x="2176166" y="1123511"/>
              <a:chExt cx="1388413" cy="436804"/>
            </a:xfrm>
          </p:grpSpPr>
          <p:sp>
            <p:nvSpPr>
              <p:cNvPr id="18" name="Snakkeboble: rektangel 17">
                <a:extLst>
                  <a:ext uri="{FF2B5EF4-FFF2-40B4-BE49-F238E27FC236}">
                    <a16:creationId xmlns:a16="http://schemas.microsoft.com/office/drawing/2014/main" id="{185178F4-F2A7-4AFB-9646-3B7F7A921019}"/>
                  </a:ext>
                </a:extLst>
              </p:cNvPr>
              <p:cNvSpPr/>
              <p:nvPr/>
            </p:nvSpPr>
            <p:spPr>
              <a:xfrm>
                <a:off x="2176166" y="1123511"/>
                <a:ext cx="1388413" cy="436804"/>
              </a:xfrm>
              <a:prstGeom prst="wedgeRectCallout">
                <a:avLst>
                  <a:gd name="adj1" fmla="val 20250"/>
                  <a:gd name="adj2" fmla="val -60700"/>
                </a:avLst>
              </a:prstGeom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Snakkeboble: rektangel 4">
                <a:extLst>
                  <a:ext uri="{FF2B5EF4-FFF2-40B4-BE49-F238E27FC236}">
                    <a16:creationId xmlns:a16="http://schemas.microsoft.com/office/drawing/2014/main" id="{67BF7FEF-867F-42A0-B9E0-875A29D323A5}"/>
                  </a:ext>
                </a:extLst>
              </p:cNvPr>
              <p:cNvSpPr txBox="1"/>
              <p:nvPr/>
            </p:nvSpPr>
            <p:spPr>
              <a:xfrm>
                <a:off x="2176166" y="1123511"/>
                <a:ext cx="1388413" cy="4368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700" kern="1200" dirty="0"/>
                  <a:t>BIM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2026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in">
  <a:themeElements>
    <a:clrScheme name="Custom 3">
      <a:dk1>
        <a:srgbClr val="3C3C3C"/>
      </a:dk1>
      <a:lt1>
        <a:sysClr val="window" lastClr="FFFFFF"/>
      </a:lt1>
      <a:dk2>
        <a:srgbClr val="00447A"/>
      </a:dk2>
      <a:lt2>
        <a:srgbClr val="A9A095"/>
      </a:lt2>
      <a:accent1>
        <a:srgbClr val="FAF3DE"/>
      </a:accent1>
      <a:accent2>
        <a:srgbClr val="EE7700"/>
      </a:accent2>
      <a:accent3>
        <a:srgbClr val="3C8A2E"/>
      </a:accent3>
      <a:accent4>
        <a:srgbClr val="F5BD27"/>
      </a:accent4>
      <a:accent5>
        <a:srgbClr val="00ABC4"/>
      </a:accent5>
      <a:accent6>
        <a:srgbClr val="B8004E"/>
      </a:accent6>
      <a:hlink>
        <a:srgbClr val="00447A"/>
      </a:hlink>
      <a:folHlink>
        <a:srgbClr val="00ABC4"/>
      </a:folHlink>
    </a:clrScheme>
    <a:fontScheme name="Standard On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Main">
  <a:themeElements>
    <a:clrScheme name="Custom 3">
      <a:dk1>
        <a:srgbClr val="3C3C3C"/>
      </a:dk1>
      <a:lt1>
        <a:sysClr val="window" lastClr="FFFFFF"/>
      </a:lt1>
      <a:dk2>
        <a:srgbClr val="00447A"/>
      </a:dk2>
      <a:lt2>
        <a:srgbClr val="A9A095"/>
      </a:lt2>
      <a:accent1>
        <a:srgbClr val="FAF3DE"/>
      </a:accent1>
      <a:accent2>
        <a:srgbClr val="EE7700"/>
      </a:accent2>
      <a:accent3>
        <a:srgbClr val="3C8A2E"/>
      </a:accent3>
      <a:accent4>
        <a:srgbClr val="F5BD27"/>
      </a:accent4>
      <a:accent5>
        <a:srgbClr val="00ABC4"/>
      </a:accent5>
      <a:accent6>
        <a:srgbClr val="B8004E"/>
      </a:accent6>
      <a:hlink>
        <a:srgbClr val="00447A"/>
      </a:hlink>
      <a:folHlink>
        <a:srgbClr val="00ABC4"/>
      </a:folHlink>
    </a:clrScheme>
    <a:fontScheme name="Standard On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4_Main">
  <a:themeElements>
    <a:clrScheme name="Custom 3">
      <a:dk1>
        <a:srgbClr val="3C3C3C"/>
      </a:dk1>
      <a:lt1>
        <a:sysClr val="window" lastClr="FFFFFF"/>
      </a:lt1>
      <a:dk2>
        <a:srgbClr val="00447A"/>
      </a:dk2>
      <a:lt2>
        <a:srgbClr val="A9A095"/>
      </a:lt2>
      <a:accent1>
        <a:srgbClr val="FAF3DE"/>
      </a:accent1>
      <a:accent2>
        <a:srgbClr val="EE7700"/>
      </a:accent2>
      <a:accent3>
        <a:srgbClr val="3C8A2E"/>
      </a:accent3>
      <a:accent4>
        <a:srgbClr val="F5BD27"/>
      </a:accent4>
      <a:accent5>
        <a:srgbClr val="00ABC4"/>
      </a:accent5>
      <a:accent6>
        <a:srgbClr val="B8004E"/>
      </a:accent6>
      <a:hlink>
        <a:srgbClr val="00447A"/>
      </a:hlink>
      <a:folHlink>
        <a:srgbClr val="00ABC4"/>
      </a:folHlink>
    </a:clrScheme>
    <a:fontScheme name="Standard On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5_Main">
  <a:themeElements>
    <a:clrScheme name="Custom 3">
      <a:dk1>
        <a:srgbClr val="3C3C3C"/>
      </a:dk1>
      <a:lt1>
        <a:sysClr val="window" lastClr="FFFFFF"/>
      </a:lt1>
      <a:dk2>
        <a:srgbClr val="00447A"/>
      </a:dk2>
      <a:lt2>
        <a:srgbClr val="A9A095"/>
      </a:lt2>
      <a:accent1>
        <a:srgbClr val="FAF3DE"/>
      </a:accent1>
      <a:accent2>
        <a:srgbClr val="EE7700"/>
      </a:accent2>
      <a:accent3>
        <a:srgbClr val="3C8A2E"/>
      </a:accent3>
      <a:accent4>
        <a:srgbClr val="F5BD27"/>
      </a:accent4>
      <a:accent5>
        <a:srgbClr val="00ABC4"/>
      </a:accent5>
      <a:accent6>
        <a:srgbClr val="B8004E"/>
      </a:accent6>
      <a:hlink>
        <a:srgbClr val="00447A"/>
      </a:hlink>
      <a:folHlink>
        <a:srgbClr val="00ABC4"/>
      </a:folHlink>
    </a:clrScheme>
    <a:fontScheme name="Standard On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21865</TotalTime>
  <Words>864</Words>
  <Application>Microsoft Office PowerPoint</Application>
  <PresentationFormat>Skjermfremvisning (4:3)</PresentationFormat>
  <Paragraphs>189</Paragraphs>
  <Slides>18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18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Main</vt:lpstr>
      <vt:lpstr>2_Main</vt:lpstr>
      <vt:lpstr>4_Main</vt:lpstr>
      <vt:lpstr>5_Main</vt:lpstr>
      <vt:lpstr>PowerPoint-presentasjon</vt:lpstr>
      <vt:lpstr>PowerPoint-presentasjon</vt:lpstr>
      <vt:lpstr>PowerPoint-presentasjon</vt:lpstr>
      <vt:lpstr>Standarder – samarbeid og synergi</vt:lpstr>
      <vt:lpstr>PowerPoint-presentasjon</vt:lpstr>
      <vt:lpstr>Økonomisk effekt – britisk undersøkelse 2015</vt:lpstr>
      <vt:lpstr>Funn fra virksomheter på tvers av sektorer</vt:lpstr>
      <vt:lpstr>Standardisering og innovasjon</vt:lpstr>
      <vt:lpstr>BIM, her kan du delta!</vt:lpstr>
      <vt:lpstr>Norge i førersete for internasjonal BIM-standardisering</vt:lpstr>
      <vt:lpstr>BIM standardisering </vt:lpstr>
      <vt:lpstr>Viktige BIM-standarder som er Norsk Standard</vt:lpstr>
      <vt:lpstr>Standarder som skal bli Norsk Standard</vt:lpstr>
      <vt:lpstr>PowerPoint-presentasjon</vt:lpstr>
      <vt:lpstr>Innovasjon - automatisering av industrielle data</vt:lpstr>
      <vt:lpstr>Standarder og innovasjon</vt:lpstr>
      <vt:lpstr>Utfordringene står i kø</vt:lpstr>
      <vt:lpstr>PowerPoint-presentasjon</vt:lpstr>
    </vt:vector>
  </TitlesOfParts>
  <Company>Artbox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Artbox</dc:creator>
  <cp:lastModifiedBy>Alexandra Klimek</cp:lastModifiedBy>
  <cp:revision>729</cp:revision>
  <cp:lastPrinted>2015-11-25T13:17:15Z</cp:lastPrinted>
  <dcterms:created xsi:type="dcterms:W3CDTF">2009-07-08T11:46:07Z</dcterms:created>
  <dcterms:modified xsi:type="dcterms:W3CDTF">2018-04-16T12:36:12Z</dcterms:modified>
</cp:coreProperties>
</file>