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694" r:id="rId6"/>
  </p:sldMasterIdLst>
  <p:notesMasterIdLst>
    <p:notesMasterId r:id="rId20"/>
  </p:notesMasterIdLst>
  <p:handoutMasterIdLst>
    <p:handoutMasterId r:id="rId21"/>
  </p:handoutMasterIdLst>
  <p:sldIdLst>
    <p:sldId id="256" r:id="rId7"/>
    <p:sldId id="297" r:id="rId8"/>
    <p:sldId id="288" r:id="rId9"/>
    <p:sldId id="289" r:id="rId10"/>
    <p:sldId id="290" r:id="rId11"/>
    <p:sldId id="295" r:id="rId12"/>
    <p:sldId id="291" r:id="rId13"/>
    <p:sldId id="292" r:id="rId14"/>
    <p:sldId id="293" r:id="rId15"/>
    <p:sldId id="298" r:id="rId16"/>
    <p:sldId id="294" r:id="rId17"/>
    <p:sldId id="299" r:id="rId18"/>
    <p:sldId id="296" r:id="rId19"/>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6940" autoAdjust="0"/>
  </p:normalViewPr>
  <p:slideViewPr>
    <p:cSldViewPr snapToGrid="0">
      <p:cViewPr varScale="1">
        <p:scale>
          <a:sx n="111" d="100"/>
          <a:sy n="111" d="100"/>
        </p:scale>
        <p:origin x="306"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TRH-S16\Oppdrag\2012%20Oppdrag\Prosjektledelse\6120992%20LCC%20kursutvikling%20for%20DIFI\7-PROD\LCC%20foredrag\Figurer.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regneark.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Statsbygg</a:t>
            </a:r>
            <a:r>
              <a:rPr lang="en-US" dirty="0" smtClean="0"/>
              <a:t>, 1993</a:t>
            </a:r>
            <a:endParaRPr lang="en-US" dirty="0"/>
          </a:p>
        </c:rich>
      </c:tx>
      <c:overlay val="0"/>
    </c:title>
    <c:autoTitleDeleted val="0"/>
    <c:plotArea>
      <c:layout/>
      <c:pieChart>
        <c:varyColors val="1"/>
        <c:ser>
          <c:idx val="0"/>
          <c:order val="0"/>
          <c:tx>
            <c:strRef>
              <c:f>Nøkkeltall!$D$6</c:f>
              <c:strCache>
                <c:ptCount val="1"/>
                <c:pt idx="0">
                  <c:v>Bok 1, 1993</c:v>
                </c:pt>
              </c:strCache>
            </c:strRef>
          </c:tx>
          <c:spPr>
            <a:ln>
              <a:solidFill>
                <a:schemeClr val="accent1"/>
              </a:solidFill>
            </a:ln>
          </c:spPr>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Nøkkeltall!$C$7:$C$11</c:f>
              <c:strCache>
                <c:ptCount val="5"/>
                <c:pt idx="0">
                  <c:v>Forvaltning</c:v>
                </c:pt>
                <c:pt idx="1">
                  <c:v>Løpende drift</c:v>
                </c:pt>
                <c:pt idx="2">
                  <c:v>Renhold</c:v>
                </c:pt>
                <c:pt idx="3">
                  <c:v>Energi</c:v>
                </c:pt>
                <c:pt idx="4">
                  <c:v>Vedlikehold</c:v>
                </c:pt>
              </c:strCache>
            </c:strRef>
          </c:cat>
          <c:val>
            <c:numRef>
              <c:f>Nøkkeltall!$D$7:$D$11</c:f>
              <c:numCache>
                <c:formatCode>0%</c:formatCode>
                <c:ptCount val="5"/>
                <c:pt idx="0">
                  <c:v>0.15</c:v>
                </c:pt>
                <c:pt idx="1">
                  <c:v>0.18</c:v>
                </c:pt>
                <c:pt idx="2">
                  <c:v>0.27</c:v>
                </c:pt>
                <c:pt idx="3">
                  <c:v>0.23</c:v>
                </c:pt>
                <c:pt idx="4">
                  <c:v>0.17</c:v>
                </c:pt>
              </c:numCache>
            </c:numRef>
          </c:val>
          <c:extLst>
            <c:ext xmlns:c16="http://schemas.microsoft.com/office/drawing/2014/chart" uri="{C3380CC4-5D6E-409C-BE32-E72D297353CC}">
              <c16:uniqueId val="{00000000-D648-4D0E-96E0-31E219DA0921}"/>
            </c:ext>
          </c:extLst>
        </c:ser>
        <c:ser>
          <c:idx val="1"/>
          <c:order val="1"/>
          <c:tx>
            <c:strRef>
              <c:f>Nøkkeltall!$E$6</c:f>
              <c:strCache>
                <c:ptCount val="1"/>
                <c:pt idx="0">
                  <c:v>NTFK 2011</c:v>
                </c:pt>
              </c:strCache>
            </c:strRef>
          </c:tx>
          <c:cat>
            <c:strRef>
              <c:f>Nøkkeltall!$C$7:$C$11</c:f>
              <c:strCache>
                <c:ptCount val="5"/>
                <c:pt idx="0">
                  <c:v>Forvaltning</c:v>
                </c:pt>
                <c:pt idx="1">
                  <c:v>Løpende drift</c:v>
                </c:pt>
                <c:pt idx="2">
                  <c:v>Renhold</c:v>
                </c:pt>
                <c:pt idx="3">
                  <c:v>Energi</c:v>
                </c:pt>
                <c:pt idx="4">
                  <c:v>Vedlikehold</c:v>
                </c:pt>
              </c:strCache>
            </c:strRef>
          </c:cat>
          <c:val>
            <c:numRef>
              <c:f>Nøkkeltall!$E$7:$E$11</c:f>
              <c:numCache>
                <c:formatCode>0%</c:formatCode>
                <c:ptCount val="5"/>
                <c:pt idx="0">
                  <c:v>0.11205976520811099</c:v>
                </c:pt>
                <c:pt idx="1">
                  <c:v>0.24546424759871932</c:v>
                </c:pt>
                <c:pt idx="2">
                  <c:v>0.37673425827107787</c:v>
                </c:pt>
                <c:pt idx="3">
                  <c:v>0.1942369263607257</c:v>
                </c:pt>
                <c:pt idx="4">
                  <c:v>7.1504802561366057E-2</c:v>
                </c:pt>
              </c:numCache>
            </c:numRef>
          </c:val>
          <c:extLst>
            <c:ext xmlns:c16="http://schemas.microsoft.com/office/drawing/2014/chart" uri="{C3380CC4-5D6E-409C-BE32-E72D297353CC}">
              <c16:uniqueId val="{00000001-D648-4D0E-96E0-31E219DA0921}"/>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Nord -</a:t>
            </a:r>
            <a:r>
              <a:rPr lang="en-US" dirty="0" err="1" smtClean="0"/>
              <a:t>Trøndelag</a:t>
            </a:r>
            <a:r>
              <a:rPr lang="en-US" dirty="0" smtClean="0"/>
              <a:t> </a:t>
            </a:r>
          </a:p>
          <a:p>
            <a:pPr>
              <a:defRPr/>
            </a:pPr>
            <a:r>
              <a:rPr lang="en-US" dirty="0" err="1" smtClean="0"/>
              <a:t>Fylkeskommune</a:t>
            </a:r>
            <a:r>
              <a:rPr lang="en-US" dirty="0" smtClean="0"/>
              <a:t>,  2011</a:t>
            </a:r>
            <a:endParaRPr lang="en-US" dirty="0"/>
          </a:p>
        </c:rich>
      </c:tx>
      <c:layout>
        <c:manualLayout>
          <c:xMode val="edge"/>
          <c:yMode val="edge"/>
          <c:x val="0.22903477690288718"/>
          <c:y val="1.3888888888888888E-2"/>
        </c:manualLayout>
      </c:layout>
      <c:overlay val="0"/>
    </c:title>
    <c:autoTitleDeleted val="0"/>
    <c:plotArea>
      <c:layout/>
      <c:pieChart>
        <c:varyColors val="1"/>
        <c:ser>
          <c:idx val="1"/>
          <c:order val="0"/>
          <c:tx>
            <c:strRef>
              <c:f>Nøkkeltall!$E$6</c:f>
              <c:strCache>
                <c:ptCount val="1"/>
                <c:pt idx="0">
                  <c:v>NTFK 2011</c:v>
                </c:pt>
              </c:strCache>
            </c:strRef>
          </c:tx>
          <c:spPr>
            <a:ln>
              <a:solidFill>
                <a:schemeClr val="accent1"/>
              </a:solidFill>
            </a:ln>
          </c:spPr>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Nøkkeltall!$C$7:$C$11</c:f>
              <c:strCache>
                <c:ptCount val="5"/>
                <c:pt idx="0">
                  <c:v>Forvaltning</c:v>
                </c:pt>
                <c:pt idx="1">
                  <c:v>Løpende drift</c:v>
                </c:pt>
                <c:pt idx="2">
                  <c:v>Renhold</c:v>
                </c:pt>
                <c:pt idx="3">
                  <c:v>Energi</c:v>
                </c:pt>
                <c:pt idx="4">
                  <c:v>Vedlikehold</c:v>
                </c:pt>
              </c:strCache>
            </c:strRef>
          </c:cat>
          <c:val>
            <c:numRef>
              <c:f>Nøkkeltall!$E$7:$E$11</c:f>
              <c:numCache>
                <c:formatCode>0%</c:formatCode>
                <c:ptCount val="5"/>
                <c:pt idx="0">
                  <c:v>0.11205976520811099</c:v>
                </c:pt>
                <c:pt idx="1">
                  <c:v>0.24546424759871932</c:v>
                </c:pt>
                <c:pt idx="2">
                  <c:v>0.37673425827107787</c:v>
                </c:pt>
                <c:pt idx="3">
                  <c:v>0.1942369263607257</c:v>
                </c:pt>
                <c:pt idx="4">
                  <c:v>7.1504802561366057E-2</c:v>
                </c:pt>
              </c:numCache>
            </c:numRef>
          </c:val>
          <c:extLst>
            <c:ext xmlns:c16="http://schemas.microsoft.com/office/drawing/2014/chart" uri="{C3380CC4-5D6E-409C-BE32-E72D297353CC}">
              <c16:uniqueId val="{00000000-ABAA-45B7-8FE2-D81FD88E383A}"/>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99064A5-0AA8-4624-AC04-258567685939}" type="datetimeFigureOut">
              <a:rPr lang="nb-NO" smtClean="0"/>
              <a:t>16.04.2018</a:t>
            </a:fld>
            <a:endParaRPr lang="nb-NO"/>
          </a:p>
        </p:txBody>
      </p:sp>
      <p:sp>
        <p:nvSpPr>
          <p:cNvPr id="4" name="Plassholder for bunntekst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57FE9300-E2B1-4DAC-8A23-6346AE170649}" type="slidenum">
              <a:rPr lang="nb-NO" smtClean="0"/>
              <a:t>‹#›</a:t>
            </a:fld>
            <a:endParaRPr lang="nb-NO"/>
          </a:p>
        </p:txBody>
      </p:sp>
    </p:spTree>
    <p:extLst>
      <p:ext uri="{BB962C8B-B14F-4D97-AF65-F5344CB8AC3E}">
        <p14:creationId xmlns:p14="http://schemas.microsoft.com/office/powerpoint/2010/main" val="19634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C6EE90FF-0578-4D61-B4F5-E599920797AA}" type="datetimeFigureOut">
              <a:rPr lang="nb-NO" smtClean="0"/>
              <a:t>16.04.2018</a:t>
            </a:fld>
            <a:endParaRPr lang="nb-NO"/>
          </a:p>
        </p:txBody>
      </p:sp>
      <p:sp>
        <p:nvSpPr>
          <p:cNvPr id="4" name="Plassholder for lysbilde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2C346E0-E54D-4B85-B6CF-4B332735B028}" type="slidenum">
              <a:rPr lang="nb-NO" smtClean="0"/>
              <a:t>‹#›</a:t>
            </a:fld>
            <a:endParaRPr lang="nb-NO"/>
          </a:p>
        </p:txBody>
      </p:sp>
    </p:spTree>
    <p:extLst>
      <p:ext uri="{BB962C8B-B14F-4D97-AF65-F5344CB8AC3E}">
        <p14:creationId xmlns:p14="http://schemas.microsoft.com/office/powerpoint/2010/main" val="331429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Anskaffelseskostnaden</a:t>
            </a:r>
          </a:p>
          <a:p>
            <a:r>
              <a:rPr lang="nb-NO" sz="1200" kern="1200" dirty="0" smtClean="0">
                <a:solidFill>
                  <a:schemeClr val="tx1"/>
                </a:solidFill>
                <a:effectLst/>
                <a:latin typeface="+mn-lt"/>
                <a:ea typeface="ＭＳ Ｐゴシック" pitchFamily="37" charset="-128"/>
                <a:cs typeface="+mn-cs"/>
              </a:rPr>
              <a:t>Nå skal vi se litt mer på hvordan kostnadene fordeler seg. Det er knyttet kostnader til renter og avdrag på gjeld, anskaffelseskostnaden. I figuren her ser vi at den relative andelen av kostnadene ved finansiering av byggeprosjektet utgjør 50 prosent eller mer av  kostnader til renter og avdrag </a:t>
            </a:r>
            <a:r>
              <a:rPr lang="nb-NO" sz="1200" kern="1200" baseline="30000" dirty="0" smtClean="0">
                <a:solidFill>
                  <a:schemeClr val="tx1"/>
                </a:solidFill>
                <a:effectLst/>
                <a:latin typeface="+mn-lt"/>
                <a:ea typeface="ＭＳ Ｐゴシック" pitchFamily="37" charset="-128"/>
                <a:cs typeface="+mn-cs"/>
              </a:rPr>
              <a:t> </a:t>
            </a:r>
            <a:r>
              <a:rPr lang="nb-NO" sz="1200" kern="1200" dirty="0" smtClean="0">
                <a:solidFill>
                  <a:schemeClr val="tx1"/>
                </a:solidFill>
                <a:effectLst/>
                <a:latin typeface="+mn-lt"/>
                <a:ea typeface="ＭＳ Ｐゴシック" pitchFamily="37" charset="-128"/>
                <a:cs typeface="+mn-cs"/>
              </a:rPr>
              <a:t> </a:t>
            </a:r>
          </a:p>
          <a:p>
            <a:pPr eaLnBrk="0" fontAlgn="base" hangingPunct="0"/>
            <a:r>
              <a:rPr lang="nb-NO" sz="1200" kern="1200" dirty="0" smtClean="0">
                <a:solidFill>
                  <a:schemeClr val="tx1"/>
                </a:solidFill>
                <a:effectLst/>
                <a:latin typeface="+mn-lt"/>
                <a:ea typeface="ＭＳ Ｐゴシック" pitchFamily="37" charset="-128"/>
                <a:cs typeface="+mn-cs"/>
              </a:rPr>
              <a:t>Rentenivået vil påvirke disse kostnadene en del.</a:t>
            </a:r>
          </a:p>
          <a:p>
            <a:endParaRPr lang="nb-NO" dirty="0"/>
          </a:p>
          <a:p>
            <a:r>
              <a:rPr lang="nb-NO" b="1" dirty="0"/>
              <a:t>Kostnadsfordeling over tid</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a:t>Når en byggeier har mange bygninger, er disse ofte av ulik alder. Det vil da være et konstant behov for utskifting og utvikling på enkeltbygninger. Det kan være lettere å arbeide over tid for å sikre tilstrekkelige midler til utskifting og utvikling, sammenliknet med å utsette arbeidet og få større kostnader. Slik kan du lettere dokumentere at løpende utskifting er fornuftig. Hvis du lar være å skifte ut og vedlikeholde, får du et vedlikeholdsetterslep</a:t>
            </a:r>
            <a:r>
              <a:rPr lang="nb-NO" dirty="0" smtClean="0"/>
              <a:t>.</a:t>
            </a:r>
            <a:r>
              <a:rPr lang="nb-NO" sz="1200" kern="1200" dirty="0" smtClean="0">
                <a:solidFill>
                  <a:schemeClr val="tx1"/>
                </a:solidFill>
                <a:effectLst/>
                <a:latin typeface="+mn-lt"/>
                <a:ea typeface="ＭＳ Ｐゴシック" pitchFamily="37" charset="-128"/>
                <a:cs typeface="+mn-cs"/>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sz="1200" kern="1200" dirty="0" smtClean="0">
              <a:solidFill>
                <a:schemeClr val="tx1"/>
              </a:solidFill>
              <a:effectLst/>
              <a:latin typeface="+mn-lt"/>
              <a:ea typeface="ＭＳ Ｐゴシック" pitchFamily="37"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ＭＳ Ｐゴシック" pitchFamily="37" charset="-128"/>
                <a:cs typeface="+mn-cs"/>
              </a:rPr>
              <a:t>Kilde: </a:t>
            </a:r>
            <a:r>
              <a:rPr lang="nb-NO" sz="1200" kern="1200" dirty="0" err="1" smtClean="0">
                <a:solidFill>
                  <a:schemeClr val="tx1"/>
                </a:solidFill>
                <a:effectLst/>
                <a:latin typeface="+mn-lt"/>
                <a:ea typeface="ＭＳ Ｐゴシック" pitchFamily="37" charset="-128"/>
                <a:cs typeface="+mn-cs"/>
              </a:rPr>
              <a:t>Årskostnadsboken</a:t>
            </a:r>
            <a:endParaRPr lang="nb-NO" sz="1200" kern="1200" dirty="0" smtClean="0">
              <a:solidFill>
                <a:schemeClr val="tx1"/>
              </a:solidFill>
              <a:effectLst/>
              <a:latin typeface="+mn-lt"/>
              <a:ea typeface="ＭＳ Ｐゴシック" pitchFamily="37" charset="-128"/>
              <a:cs typeface="+mn-cs"/>
            </a:endParaRPr>
          </a:p>
          <a:p>
            <a:endParaRPr lang="nb-NO" dirty="0"/>
          </a:p>
        </p:txBody>
      </p:sp>
      <p:sp>
        <p:nvSpPr>
          <p:cNvPr id="4" name="Plassholder for lysbildenumm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7C393BB-F1B5-4B7E-9E9D-BE93C51B5314}" type="slidenum">
              <a:rPr kumimoji="0" lang="nb-NO" sz="1200" b="0" i="0" u="none" strike="noStrike" kern="1200" cap="none" spc="0" normalizeH="0" baseline="0" noProof="0" smtClean="0">
                <a:ln>
                  <a:noFill/>
                </a:ln>
                <a:solidFill>
                  <a:prstClr val="black"/>
                </a:solidFill>
                <a:effectLst/>
                <a:uLnTx/>
                <a:uFillTx/>
                <a:latin typeface="Calibri" pitchFamily="37" charset="0"/>
                <a:ea typeface="+mn-ea"/>
                <a:cs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itchFamily="37" charset="0"/>
              <a:ea typeface="+mn-ea"/>
              <a:cs typeface="Arial" charset="0"/>
            </a:endParaRPr>
          </a:p>
        </p:txBody>
      </p:sp>
    </p:spTree>
    <p:extLst>
      <p:ext uri="{BB962C8B-B14F-4D97-AF65-F5344CB8AC3E}">
        <p14:creationId xmlns:p14="http://schemas.microsoft.com/office/powerpoint/2010/main" val="268400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b="1" dirty="0"/>
              <a:t>Statsbygg versus Nord-Trøndelag fylkeskommune </a:t>
            </a:r>
          </a:p>
          <a:p>
            <a:r>
              <a:rPr lang="nb-NO" dirty="0"/>
              <a:t>Denne figuren viser fordelingen av de årlige kostnadene mellom de ulike kostnadstypene i NS 3454. Det første eksemplet er hentet fra </a:t>
            </a:r>
            <a:r>
              <a:rPr lang="nb-NO" dirty="0" err="1"/>
              <a:t>Årskostnader</a:t>
            </a:r>
            <a:r>
              <a:rPr lang="nb-NO" dirty="0"/>
              <a:t> – Bok 1 og viser kostnadsfordelingen for et typisk kontorbygg i Statsbygg. Det andre eksemplet viser kostnadsfordelingen for den samlede bygningsmassen i Nord-Trøndelag fylkeskommune (NTFK) i 2011.</a:t>
            </a:r>
          </a:p>
          <a:p>
            <a:r>
              <a:rPr lang="nb-NO" dirty="0"/>
              <a:t>Selv om ikke eksemplene er direkte sammenliknbare, kan du ved å se på fordelingen raskt få en viss innsikt i hvilke kostnader som er viktig å vektlegge ved LCC-beregningene. Det er strategisk lurt å regne mest nøyaktig på de største kostnadskomponentene</a:t>
            </a:r>
            <a:r>
              <a:rPr lang="nb-NO" dirty="0" smtClean="0"/>
              <a:t>.</a:t>
            </a:r>
          </a:p>
          <a:p>
            <a:endParaRPr lang="nb-NO" dirty="0"/>
          </a:p>
          <a:p>
            <a:r>
              <a:rPr lang="nb-NO" b="1" dirty="0"/>
              <a:t>Utviklingstrekk i kostnadsfordelingen fra 1993 til 2011</a:t>
            </a:r>
          </a:p>
          <a:p>
            <a:r>
              <a:rPr lang="nb-NO" dirty="0"/>
              <a:t>I eksemplet for Statsbygg ser vi at de enkelte kostnadstypene er omtrent like store. I eksemplet med NTFK er det større forskjeller mellom de ulike kostnadstypene. Vi ser også at renhold her er den relativt sett største kostnadstypen. NTFK har også en betydelig økning i drifts- og vedlikeholdskostnaden sammenliknet med Statsbygg. Disse endringene kan være tilfeldige, men sannsynligvis kan endringene forklares med dette:</a:t>
            </a:r>
          </a:p>
          <a:p>
            <a:pPr marL="228600" indent="-228600">
              <a:buFont typeface="+mj-lt"/>
              <a:buAutoNum type="arabicPeriod"/>
            </a:pPr>
            <a:r>
              <a:rPr lang="nb-NO" dirty="0" smtClean="0"/>
              <a:t>Kravene </a:t>
            </a:r>
            <a:r>
              <a:rPr lang="nb-NO" dirty="0"/>
              <a:t>til energiforbruk for nye bygninger skjerpes stadig. NTFK har relativt ny bygningsmasse, noe som kan forklare et relativt lavt energiforbruk. Lavere kostnader til energi fører til at de relative kostnadene på de andre utgiftspostene øker.</a:t>
            </a:r>
          </a:p>
          <a:p>
            <a:pPr marL="228600" indent="-228600">
              <a:buFont typeface="+mj-lt"/>
              <a:buAutoNum type="arabicPeriod"/>
            </a:pPr>
            <a:r>
              <a:rPr lang="nb-NO" dirty="0" smtClean="0"/>
              <a:t>På </a:t>
            </a:r>
            <a:r>
              <a:rPr lang="nb-NO" dirty="0"/>
              <a:t>den andre siden ser vi at drifts- og vedlikeholdskostnadene øker i eksemplet NTFK til høyre. Dette kan forklares med flere avanserte tekniske installasjoner som krever mer daglig oppfølging og kortere serviceintervall. Noen av de avanserte tekniske løsningene benyttes for å spare energi. Noe av de sparte energikostnadene kan dermed gå tapt i form av høyere drifts- og vedlikeholdskostnader. </a:t>
            </a:r>
          </a:p>
          <a:p>
            <a:pPr marL="228600" indent="-228600">
              <a:buFont typeface="+mj-lt"/>
              <a:buAutoNum type="arabicPeriod"/>
            </a:pPr>
            <a:r>
              <a:rPr lang="nb-NO" dirty="0" smtClean="0"/>
              <a:t>Den </a:t>
            </a:r>
            <a:r>
              <a:rPr lang="nb-NO" dirty="0"/>
              <a:t>siste store forskjellen mellom de to eksemplene er økte </a:t>
            </a:r>
            <a:r>
              <a:rPr lang="nb-NO" dirty="0" err="1"/>
              <a:t>renholdskostnader</a:t>
            </a:r>
            <a:r>
              <a:rPr lang="nb-NO" dirty="0"/>
              <a:t>. Dette kan skyldes både at skoler (som dominerer i NTFK) har høyere </a:t>
            </a:r>
            <a:r>
              <a:rPr lang="nb-NO" dirty="0" err="1"/>
              <a:t>renholdskostnad</a:t>
            </a:r>
            <a:r>
              <a:rPr lang="nb-NO" dirty="0"/>
              <a:t> enn kontorer per m2. I tillegg har lønnskostnadene i Norge økt vesentlig mer enn prisstigningen fra 1993 til 2011. Dette gir seg utslag i økte kostnader for arbeidsintensive kostnadstyper som renhold.</a:t>
            </a:r>
          </a:p>
          <a:p>
            <a:endParaRPr lang="nb-NO" dirty="0"/>
          </a:p>
        </p:txBody>
      </p:sp>
      <p:sp>
        <p:nvSpPr>
          <p:cNvPr id="4" name="Plassholder for lysbildenumm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7C393BB-F1B5-4B7E-9E9D-BE93C51B5314}" type="slidenum">
              <a:rPr kumimoji="0" lang="nb-NO" sz="1200" b="0" i="0" u="none" strike="noStrike" kern="1200" cap="none" spc="0" normalizeH="0" baseline="0" noProof="0" smtClean="0">
                <a:ln>
                  <a:noFill/>
                </a:ln>
                <a:solidFill>
                  <a:prstClr val="black"/>
                </a:solidFill>
                <a:effectLst/>
                <a:uLnTx/>
                <a:uFillTx/>
                <a:latin typeface="Calibri" pitchFamily="37" charset="0"/>
                <a:ea typeface="+mn-ea"/>
                <a:cs typeface="Arial" charset="0"/>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itchFamily="37" charset="0"/>
              <a:ea typeface="+mn-ea"/>
              <a:cs typeface="Arial" charset="0"/>
            </a:endParaRPr>
          </a:p>
        </p:txBody>
      </p:sp>
    </p:spTree>
    <p:extLst>
      <p:ext uri="{BB962C8B-B14F-4D97-AF65-F5344CB8AC3E}">
        <p14:creationId xmlns:p14="http://schemas.microsoft.com/office/powerpoint/2010/main" val="2394032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a:solidFill>
                  <a:srgbClr val="000000"/>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US" dirty="0"/>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6A1A0E74-B8A8-4360-A367-9FF538085BF2}" type="datetimeFigureOut">
              <a:rPr lang="nb-NO" smtClean="0"/>
              <a:t>16.04.2018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16.04.2018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dirty="0"/>
              <a:t>trondelagfylke.no | fb.com/</a:t>
            </a:r>
            <a:r>
              <a:rPr lang="nb-NO" sz="1300" dirty="0" err="1"/>
              <a:t>trondelagfylke</a:t>
            </a:r>
            <a:endParaRPr lang="nb-NO" sz="1300" dirty="0"/>
          </a:p>
        </p:txBody>
      </p:sp>
    </p:spTree>
    <p:extLst>
      <p:ext uri="{BB962C8B-B14F-4D97-AF65-F5344CB8AC3E}">
        <p14:creationId xmlns:p14="http://schemas.microsoft.com/office/powerpoint/2010/main" val="360613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1" y="2425701"/>
            <a:ext cx="6728884"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PT-sirkler-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8733" y="3714751"/>
            <a:ext cx="31326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11"/>
          <p:cNvSpPr>
            <a:spLocks noGrp="1" noChangeArrowheads="1"/>
          </p:cNvSpPr>
          <p:nvPr>
            <p:ph type="ctrTitle" sz="quarter"/>
          </p:nvPr>
        </p:nvSpPr>
        <p:spPr>
          <a:xfrm>
            <a:off x="914400" y="836614"/>
            <a:ext cx="103632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828800" y="5468645"/>
            <a:ext cx="8534400" cy="99883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3" name="Bild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61564" y="4080035"/>
            <a:ext cx="8814925" cy="1120991"/>
          </a:xfrm>
          <a:prstGeom prst="rect">
            <a:avLst/>
          </a:prstGeom>
        </p:spPr>
      </p:pic>
    </p:spTree>
    <p:extLst>
      <p:ext uri="{BB962C8B-B14F-4D97-AF65-F5344CB8AC3E}">
        <p14:creationId xmlns:p14="http://schemas.microsoft.com/office/powerpoint/2010/main" val="3038118984"/>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296510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285205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69440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1735138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r>
              <a:rPr lang="nn-NO"/>
              <a:t>Oslo 11/12/08</a:t>
            </a:r>
            <a:endParaRPr lang="nb-NO"/>
          </a:p>
        </p:txBody>
      </p:sp>
    </p:spTree>
    <p:extLst>
      <p:ext uri="{BB962C8B-B14F-4D97-AF65-F5344CB8AC3E}">
        <p14:creationId xmlns:p14="http://schemas.microsoft.com/office/powerpoint/2010/main" val="340116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13080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smtClean="0"/>
              <a:t>Klikk ikonet for å legge til et bilde</a:t>
            </a:r>
            <a:endParaRPr lang="nb-NO" dirty="0"/>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smtClean="0"/>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4275978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1817455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2833036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r>
              <a:rPr lang="nn-NO"/>
              <a:t>Oslo 11/12/08</a:t>
            </a:r>
            <a:endParaRPr lang="nb-NO"/>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nb-NO"/>
              <a:t>Direktoratet for forvaltning og IKT</a:t>
            </a:r>
          </a:p>
        </p:txBody>
      </p:sp>
    </p:spTree>
    <p:extLst>
      <p:ext uri="{BB962C8B-B14F-4D97-AF65-F5344CB8AC3E}">
        <p14:creationId xmlns:p14="http://schemas.microsoft.com/office/powerpoint/2010/main" val="4249191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noFill/>
        </p:spPr>
        <p:txBody>
          <a:bodyPr/>
          <a:lstStyle>
            <a:lvl1pPr>
              <a:buNone/>
              <a:defRPr>
                <a:solidFill>
                  <a:schemeClr val="tx1"/>
                </a:solidFill>
              </a:defRPr>
            </a:lvl1pPr>
          </a:lstStyle>
          <a:p>
            <a:r>
              <a:rPr lang="nb-NO" noProof="0" smtClean="0"/>
              <a:t>Klikk ikonet for å legge til et bilde</a:t>
            </a:r>
            <a:endParaRPr lang="en-GB" noProof="0"/>
          </a:p>
        </p:txBody>
      </p:sp>
    </p:spTree>
    <p:extLst>
      <p:ext uri="{BB962C8B-B14F-4D97-AF65-F5344CB8AC3E}">
        <p14:creationId xmlns:p14="http://schemas.microsoft.com/office/powerpoint/2010/main" val="42355778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4" name="grafikk">
            <a:extLst/>
          </p:cNvPr>
          <p:cNvSpPr/>
          <p:nvPr userDrawn="1"/>
        </p:nvSpPr>
        <p:spPr>
          <a:xfrm>
            <a:off x="0" y="1547814"/>
            <a:ext cx="12194117" cy="5310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000000"/>
              </a:solidFill>
            </a:endParaRPr>
          </a:p>
        </p:txBody>
      </p:sp>
      <p:sp>
        <p:nvSpPr>
          <p:cNvPr id="5" name="tittelside" hidden="1">
            <a:extLst/>
          </p:cNvPr>
          <p:cNvSpPr/>
          <p:nvPr userDrawn="1"/>
        </p:nvSpPr>
        <p:spPr>
          <a:xfrm>
            <a:off x="448733" y="96838"/>
            <a:ext cx="781051" cy="233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000000"/>
              </a:solidFill>
            </a:endParaRPr>
          </a:p>
        </p:txBody>
      </p:sp>
      <p:pic>
        <p:nvPicPr>
          <p:cNvPr id="6" name="Bild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667" y="395288"/>
            <a:ext cx="218016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535896"/>
            <a:ext cx="10363200" cy="1121846"/>
          </a:xfrm>
        </p:spPr>
        <p:txBody>
          <a:bodyPr anchor="b"/>
          <a:lstStyle>
            <a:lvl1pPr algn="ctr">
              <a:defRPr sz="3038">
                <a:solidFill>
                  <a:srgbClr val="000000"/>
                </a:solidFill>
              </a:defRPr>
            </a:lvl1pPr>
          </a:lstStyle>
          <a:p>
            <a:r>
              <a:rPr lang="nb-NO"/>
              <a:t>Klikk for å redigere tittelstil</a:t>
            </a:r>
            <a:endParaRPr lang="en-US" dirty="0"/>
          </a:p>
        </p:txBody>
      </p:sp>
      <p:sp>
        <p:nvSpPr>
          <p:cNvPr id="3" name="Subtitle 2"/>
          <p:cNvSpPr>
            <a:spLocks noGrp="1"/>
          </p:cNvSpPr>
          <p:nvPr>
            <p:ph type="subTitle" idx="1"/>
          </p:nvPr>
        </p:nvSpPr>
        <p:spPr>
          <a:xfrm>
            <a:off x="914400" y="3796000"/>
            <a:ext cx="10363200" cy="984885"/>
          </a:xfrm>
        </p:spPr>
        <p:txBody>
          <a:bodyPr/>
          <a:lstStyle>
            <a:lvl1pPr marL="0" indent="0" algn="ctr">
              <a:buNone/>
              <a:defRPr sz="2400">
                <a:solidFill>
                  <a:srgbClr val="0000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Tree>
    <p:extLst>
      <p:ext uri="{BB962C8B-B14F-4D97-AF65-F5344CB8AC3E}">
        <p14:creationId xmlns:p14="http://schemas.microsoft.com/office/powerpoint/2010/main" val="245292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rtlCol="0">
            <a:normAutofit/>
          </a:bodyPr>
          <a:lstStyle>
            <a:lvl1pPr marL="0" indent="0" algn="ctr">
              <a:buNone/>
              <a:defRPr sz="1050"/>
            </a:lvl1pPr>
          </a:lstStyle>
          <a:p>
            <a:pPr lvl="0"/>
            <a:r>
              <a:rPr lang="nb-NO" noProof="0"/>
              <a:t>Klikk ikonet for å legge til et bilde</a:t>
            </a:r>
            <a:endParaRPr lang="nb-NO" noProof="0" dirty="0"/>
          </a:p>
        </p:txBody>
      </p:sp>
      <p:sp>
        <p:nvSpPr>
          <p:cNvPr id="2" name="Title 1"/>
          <p:cNvSpPr>
            <a:spLocks noGrp="1"/>
          </p:cNvSpPr>
          <p:nvPr>
            <p:ph type="title"/>
          </p:nvPr>
        </p:nvSpPr>
        <p:spPr>
          <a:xfrm>
            <a:off x="831851" y="4977982"/>
            <a:ext cx="10515600" cy="775597"/>
          </a:xfrm>
        </p:spPr>
        <p:txBody>
          <a:bodyPr anchorCtr="0"/>
          <a:lstStyle>
            <a:lvl1pPr algn="ctr">
              <a:defRPr sz="2100" baseline="0"/>
            </a:lvl1pPr>
          </a:lstStyle>
          <a:p>
            <a:r>
              <a:rPr lang="nb-NO"/>
              <a:t>Klikk for å redigere tittelstil</a:t>
            </a:r>
            <a:endParaRPr lang="en-US" dirty="0"/>
          </a:p>
        </p:txBody>
      </p:sp>
      <p:sp>
        <p:nvSpPr>
          <p:cNvPr id="3" name="Text Placeholder 2"/>
          <p:cNvSpPr>
            <a:spLocks noGrp="1"/>
          </p:cNvSpPr>
          <p:nvPr>
            <p:ph type="body" idx="1"/>
          </p:nvPr>
        </p:nvSpPr>
        <p:spPr>
          <a:xfrm>
            <a:off x="831851" y="5800962"/>
            <a:ext cx="10515600" cy="553998"/>
          </a:xfrm>
        </p:spPr>
        <p:txBody>
          <a:bodyPr/>
          <a:lstStyle>
            <a:lvl1pPr marL="0" indent="0" algn="ctr">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71877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grafikk">
            <a:extLst/>
          </p:cNvPr>
          <p:cNvSpPr/>
          <p:nvPr userDrawn="1"/>
        </p:nvSpPr>
        <p:spPr>
          <a:xfrm>
            <a:off x="0" y="1620839"/>
            <a:ext cx="12194117" cy="28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a:t>Klikk for å redigere tittelstil</a:t>
            </a:r>
          </a:p>
        </p:txBody>
      </p:sp>
      <p:sp>
        <p:nvSpPr>
          <p:cNvPr id="5" name="Date Placeholder 3"/>
          <p:cNvSpPr>
            <a:spLocks noGrp="1"/>
          </p:cNvSpPr>
          <p:nvPr>
            <p:ph type="dt" sz="half" idx="10"/>
          </p:nvPr>
        </p:nvSpPr>
        <p:spPr/>
        <p:txBody>
          <a:bodyPr/>
          <a:lstStyle>
            <a:lvl1pPr>
              <a:defRPr/>
            </a:lvl1pPr>
          </a:lstStyle>
          <a:p>
            <a:pPr>
              <a:defRPr/>
            </a:pPr>
            <a:fld id="{F8081CA3-5A87-4BFF-9065-E2BBC7BF50BD}" type="datetimeFigureOut">
              <a:rPr lang="nb-NO"/>
              <a:pPr>
                <a:defRPr/>
              </a:pPr>
              <a:t>16.04.2018</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F973ACFD-4EF3-4234-8B55-A41050284BFC}" type="slidenum">
              <a:rPr lang="nb-NO"/>
              <a:pPr>
                <a:defRPr/>
              </a:pPr>
              <a:t>‹#›</a:t>
            </a:fld>
            <a:endParaRPr lang="nb-NO"/>
          </a:p>
        </p:txBody>
      </p:sp>
    </p:spTree>
    <p:extLst>
      <p:ext uri="{BB962C8B-B14F-4D97-AF65-F5344CB8AC3E}">
        <p14:creationId xmlns:p14="http://schemas.microsoft.com/office/powerpoint/2010/main" val="3054059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grafikk">
            <a:extLst/>
          </p:cNvPr>
          <p:cNvSpPr/>
          <p:nvPr userDrawn="1"/>
        </p:nvSpPr>
        <p:spPr>
          <a:xfrm>
            <a:off x="0" y="1620839"/>
            <a:ext cx="12194117" cy="28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2" name="Title 1"/>
          <p:cNvSpPr>
            <a:spLocks noGrp="1"/>
          </p:cNvSpPr>
          <p:nvPr>
            <p:ph type="title"/>
          </p:nvPr>
        </p:nvSpPr>
        <p:spPr/>
        <p:txBody>
          <a:bodyPr/>
          <a:lstStyle/>
          <a:p>
            <a:r>
              <a:rPr lang="nb-NO"/>
              <a:t>Klikk for å redigere tittelstil</a:t>
            </a:r>
            <a:endParaRPr lang="en-US" dirty="0"/>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Date Placeholder 4"/>
          <p:cNvSpPr>
            <a:spLocks noGrp="1"/>
          </p:cNvSpPr>
          <p:nvPr>
            <p:ph type="dt" sz="half" idx="14"/>
          </p:nvPr>
        </p:nvSpPr>
        <p:spPr/>
        <p:txBody>
          <a:bodyPr/>
          <a:lstStyle>
            <a:lvl1pPr>
              <a:defRPr/>
            </a:lvl1pPr>
          </a:lstStyle>
          <a:p>
            <a:pPr>
              <a:defRPr/>
            </a:pPr>
            <a:fld id="{023636A3-55B4-49B4-8165-F49300502EF7}" type="datetimeFigureOut">
              <a:rPr lang="nb-NO"/>
              <a:pPr>
                <a:defRPr/>
              </a:pPr>
              <a:t>16.04.2018</a:t>
            </a:fld>
            <a:endParaRPr lang="nb-NO"/>
          </a:p>
        </p:txBody>
      </p:sp>
      <p:sp>
        <p:nvSpPr>
          <p:cNvPr id="7" name="Footer Placeholder 5"/>
          <p:cNvSpPr>
            <a:spLocks noGrp="1"/>
          </p:cNvSpPr>
          <p:nvPr>
            <p:ph type="ftr" sz="quarter" idx="15"/>
          </p:nvPr>
        </p:nvSpPr>
        <p:spPr/>
        <p:txBody>
          <a:bodyPr/>
          <a:lstStyle>
            <a:lvl1pPr>
              <a:defRPr/>
            </a:lvl1pPr>
          </a:lstStyle>
          <a:p>
            <a:pPr>
              <a:defRPr/>
            </a:pPr>
            <a:endParaRPr lang="nb-NO"/>
          </a:p>
        </p:txBody>
      </p:sp>
      <p:sp>
        <p:nvSpPr>
          <p:cNvPr id="9" name="Slide Number Placeholder 6"/>
          <p:cNvSpPr>
            <a:spLocks noGrp="1"/>
          </p:cNvSpPr>
          <p:nvPr>
            <p:ph type="sldNum" sz="quarter" idx="16"/>
          </p:nvPr>
        </p:nvSpPr>
        <p:spPr/>
        <p:txBody>
          <a:bodyPr/>
          <a:lstStyle>
            <a:lvl1pPr>
              <a:defRPr/>
            </a:lvl1pPr>
          </a:lstStyle>
          <a:p>
            <a:pPr>
              <a:defRPr/>
            </a:pPr>
            <a:fld id="{BAFC5D1E-7D4B-459B-A3A3-FF3EEFE6430B}" type="slidenum">
              <a:rPr lang="nb-NO"/>
              <a:pPr>
                <a:defRPr/>
              </a:pPr>
              <a:t>‹#›</a:t>
            </a:fld>
            <a:endParaRPr lang="nb-NO"/>
          </a:p>
        </p:txBody>
      </p:sp>
    </p:spTree>
    <p:extLst>
      <p:ext uri="{BB962C8B-B14F-4D97-AF65-F5344CB8AC3E}">
        <p14:creationId xmlns:p14="http://schemas.microsoft.com/office/powerpoint/2010/main" val="1421281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grafikk">
            <a:extLst/>
          </p:cNvPr>
          <p:cNvSpPr/>
          <p:nvPr userDrawn="1"/>
        </p:nvSpPr>
        <p:spPr>
          <a:xfrm>
            <a:off x="0" y="1620839"/>
            <a:ext cx="12194117" cy="28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lstStyle>
            <a:lvl1pPr>
              <a:defRPr sz="1800"/>
            </a:lvl1pPr>
            <a:lvl2pPr>
              <a:defRPr sz="1500"/>
            </a:lvl2pPr>
            <a:lvl3pPr>
              <a:defRPr sz="1350"/>
            </a:lvl3pPr>
            <a:lvl4pPr>
              <a:defRPr sz="1200"/>
            </a:lvl4pPr>
            <a:lvl5pPr>
              <a:defRPr sz="105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lstStyle>
            <a:lvl1pPr>
              <a:defRPr sz="1800"/>
            </a:lvl1pPr>
            <a:lvl2pPr>
              <a:defRPr sz="1500"/>
            </a:lvl2pPr>
            <a:lvl3pPr>
              <a:defRPr sz="1350"/>
            </a:lvl3pPr>
            <a:lvl4pPr>
              <a:defRPr sz="1200"/>
            </a:lvl4pPr>
            <a:lvl5pPr>
              <a:defRPr sz="105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Text Placeholder 2"/>
          <p:cNvSpPr>
            <a:spLocks noGrp="1"/>
          </p:cNvSpPr>
          <p:nvPr>
            <p:ph type="body" idx="1"/>
          </p:nvPr>
        </p:nvSpPr>
        <p:spPr>
          <a:xfrm>
            <a:off x="753693" y="2115183"/>
            <a:ext cx="5184648"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a:t>Klikk for å redigere tittelstil</a:t>
            </a:r>
            <a:endParaRPr lang="nb-NO" dirty="0"/>
          </a:p>
        </p:txBody>
      </p:sp>
      <p:sp>
        <p:nvSpPr>
          <p:cNvPr id="8" name="Date Placeholder 6"/>
          <p:cNvSpPr>
            <a:spLocks noGrp="1"/>
          </p:cNvSpPr>
          <p:nvPr>
            <p:ph type="dt" sz="half" idx="15"/>
          </p:nvPr>
        </p:nvSpPr>
        <p:spPr/>
        <p:txBody>
          <a:bodyPr/>
          <a:lstStyle>
            <a:lvl1pPr>
              <a:defRPr/>
            </a:lvl1pPr>
          </a:lstStyle>
          <a:p>
            <a:pPr>
              <a:defRPr/>
            </a:pPr>
            <a:fld id="{C25A378A-4065-4CA7-A293-DA049CF7802A}" type="datetimeFigureOut">
              <a:rPr lang="nb-NO"/>
              <a:pPr>
                <a:defRPr/>
              </a:pPr>
              <a:t>16.04.2018</a:t>
            </a:fld>
            <a:endParaRPr lang="nb-NO"/>
          </a:p>
        </p:txBody>
      </p:sp>
      <p:sp>
        <p:nvSpPr>
          <p:cNvPr id="9" name="Footer Placeholder 7"/>
          <p:cNvSpPr>
            <a:spLocks noGrp="1"/>
          </p:cNvSpPr>
          <p:nvPr>
            <p:ph type="ftr" sz="quarter" idx="16"/>
          </p:nvPr>
        </p:nvSpPr>
        <p:spPr/>
        <p:txBody>
          <a:bodyPr/>
          <a:lstStyle>
            <a:lvl1pPr>
              <a:defRPr/>
            </a:lvl1pPr>
          </a:lstStyle>
          <a:p>
            <a:pPr>
              <a:defRPr/>
            </a:pPr>
            <a:endParaRPr lang="nb-NO"/>
          </a:p>
        </p:txBody>
      </p:sp>
      <p:sp>
        <p:nvSpPr>
          <p:cNvPr id="13" name="Slide Number Placeholder 8"/>
          <p:cNvSpPr>
            <a:spLocks noGrp="1"/>
          </p:cNvSpPr>
          <p:nvPr>
            <p:ph type="sldNum" sz="quarter" idx="17"/>
          </p:nvPr>
        </p:nvSpPr>
        <p:spPr/>
        <p:txBody>
          <a:bodyPr/>
          <a:lstStyle>
            <a:lvl1pPr>
              <a:defRPr/>
            </a:lvl1pPr>
          </a:lstStyle>
          <a:p>
            <a:pPr>
              <a:defRPr/>
            </a:pPr>
            <a:fld id="{86AF2527-D3FF-4813-913D-B9689285CDE6}" type="slidenum">
              <a:rPr lang="nb-NO"/>
              <a:pPr>
                <a:defRPr/>
              </a:pPr>
              <a:t>‹#›</a:t>
            </a:fld>
            <a:endParaRPr lang="nb-NO"/>
          </a:p>
        </p:txBody>
      </p:sp>
    </p:spTree>
    <p:extLst>
      <p:ext uri="{BB962C8B-B14F-4D97-AF65-F5344CB8AC3E}">
        <p14:creationId xmlns:p14="http://schemas.microsoft.com/office/powerpoint/2010/main" val="331098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6A1A0E74-B8A8-4360-A367-9FF538085BF2}" type="datetimeFigureOut">
              <a:rPr lang="nb-NO" smtClean="0"/>
              <a:t>16.04.2018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1868801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pic>
        <p:nvPicPr>
          <p:cNvPr id="5" name="logo_gul"/>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58218" y="457201"/>
            <a:ext cx="5503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_beige" descr="Et bilde som inneholder verktøy, skrunøkkel&#10;&#10;Beskrivelse som er generert med høy visshet" hidden="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58218" y="457201"/>
            <a:ext cx="5503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_bla" descr="Et bilde som inneholder objekt&#10;&#10;Beskrivelse som er generert med høy visshet" hidden="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58218" y="457201"/>
            <a:ext cx="55033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40" y="0"/>
            <a:ext cx="6888861" cy="6858000"/>
          </a:xfrm>
          <a:solidFill>
            <a:schemeClr val="bg1">
              <a:lumMod val="50000"/>
            </a:schemeClr>
          </a:solidFill>
        </p:spPr>
        <p:txBody>
          <a:bodyPr tIns="360000" rtlCol="0">
            <a:normAutofit/>
          </a:bodyPr>
          <a:lstStyle>
            <a:lvl1pPr marL="0" indent="0" algn="ctr">
              <a:buNone/>
              <a:defRPr sz="1050"/>
            </a:lvl1pPr>
          </a:lstStyle>
          <a:p>
            <a:pPr lvl="0"/>
            <a:r>
              <a:rPr lang="nb-NO" noProof="0"/>
              <a:t>Klikk ikonet for å legge til et bilde</a:t>
            </a:r>
            <a:endParaRPr lang="nb-NO" noProof="0" dirty="0"/>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lstStyle>
            <a:lvl1pPr marL="0" indent="0">
              <a:buNone/>
              <a:defRPr sz="105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61" y="288400"/>
            <a:ext cx="3326055" cy="830997"/>
          </a:xfrm>
        </p:spPr>
        <p:txBody>
          <a:bodyPr anchor="b" anchorCtr="0"/>
          <a:lstStyle>
            <a:lvl1pPr>
              <a:spcAft>
                <a:spcPts val="0"/>
              </a:spcAft>
              <a:defRPr sz="1500" cap="none" baseline="0"/>
            </a:lvl1pPr>
          </a:lstStyle>
          <a:p>
            <a:r>
              <a:rPr lang="nb-NO"/>
              <a:t>Klikk for å redigere tittelstil</a:t>
            </a:r>
            <a:endParaRPr lang="en-US" dirty="0"/>
          </a:p>
        </p:txBody>
      </p:sp>
      <p:sp>
        <p:nvSpPr>
          <p:cNvPr id="8" name="Date Placeholder 4"/>
          <p:cNvSpPr>
            <a:spLocks noGrp="1"/>
          </p:cNvSpPr>
          <p:nvPr>
            <p:ph type="dt" sz="half" idx="15"/>
          </p:nvPr>
        </p:nvSpPr>
        <p:spPr/>
        <p:txBody>
          <a:bodyPr/>
          <a:lstStyle>
            <a:lvl1pPr>
              <a:defRPr/>
            </a:lvl1pPr>
          </a:lstStyle>
          <a:p>
            <a:pPr>
              <a:defRPr/>
            </a:pPr>
            <a:fld id="{A2DA5834-EA00-4A29-B40E-7CA139FBFBC6}" type="datetimeFigureOut">
              <a:rPr lang="nb-NO"/>
              <a:pPr>
                <a:defRPr/>
              </a:pPr>
              <a:t>16.04.2018</a:t>
            </a:fld>
            <a:endParaRPr lang="nb-NO"/>
          </a:p>
        </p:txBody>
      </p:sp>
      <p:sp>
        <p:nvSpPr>
          <p:cNvPr id="9" name="Footer Placeholder 5"/>
          <p:cNvSpPr>
            <a:spLocks noGrp="1"/>
          </p:cNvSpPr>
          <p:nvPr>
            <p:ph type="ftr" sz="quarter" idx="16"/>
          </p:nvPr>
        </p:nvSpPr>
        <p:spPr/>
        <p:txBody>
          <a:bodyPr/>
          <a:lstStyle>
            <a:lvl1pPr>
              <a:defRPr/>
            </a:lvl1pPr>
          </a:lstStyle>
          <a:p>
            <a:pPr>
              <a:defRPr/>
            </a:pPr>
            <a:endParaRPr lang="nb-NO"/>
          </a:p>
        </p:txBody>
      </p:sp>
      <p:sp>
        <p:nvSpPr>
          <p:cNvPr id="10" name="Slide Number Placeholder 6"/>
          <p:cNvSpPr>
            <a:spLocks noGrp="1"/>
          </p:cNvSpPr>
          <p:nvPr>
            <p:ph type="sldNum" sz="quarter" idx="17"/>
          </p:nvPr>
        </p:nvSpPr>
        <p:spPr/>
        <p:txBody>
          <a:bodyPr/>
          <a:lstStyle>
            <a:lvl1pPr>
              <a:defRPr/>
            </a:lvl1pPr>
          </a:lstStyle>
          <a:p>
            <a:pPr>
              <a:defRPr/>
            </a:pPr>
            <a:fld id="{9C95AB72-E5FE-49DF-A33B-302E69D7B54C}" type="slidenum">
              <a:rPr lang="nb-NO"/>
              <a:pPr>
                <a:defRPr/>
              </a:pPr>
              <a:t>‹#›</a:t>
            </a:fld>
            <a:endParaRPr lang="nb-NO"/>
          </a:p>
        </p:txBody>
      </p:sp>
    </p:spTree>
    <p:extLst>
      <p:ext uri="{BB962C8B-B14F-4D97-AF65-F5344CB8AC3E}">
        <p14:creationId xmlns:p14="http://schemas.microsoft.com/office/powerpoint/2010/main" val="201335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3" y="0"/>
            <a:ext cx="5280660" cy="6858000"/>
          </a:xfrm>
          <a:solidFill>
            <a:schemeClr val="bg1">
              <a:lumMod val="50000"/>
            </a:schemeClr>
          </a:solidFill>
        </p:spPr>
        <p:txBody>
          <a:bodyPr tIns="360000" rtlCol="0">
            <a:normAutofit/>
          </a:bodyPr>
          <a:lstStyle>
            <a:lvl1pPr marL="0" indent="0" algn="ctr">
              <a:buNone/>
              <a:defRPr sz="1050"/>
            </a:lvl1pPr>
          </a:lstStyle>
          <a:p>
            <a:pPr lvl="0"/>
            <a:r>
              <a:rPr lang="nb-NO" noProof="0"/>
              <a:t>Klikk ikonet for å legge til et bilde</a:t>
            </a:r>
            <a:endParaRPr lang="nb-NO" noProof="0" dirty="0"/>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lstStyle>
            <a:lvl1pPr marL="0" indent="0">
              <a:buNone/>
              <a:defRPr sz="105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400"/>
            <a:ext cx="4334653" cy="830997"/>
          </a:xfrm>
        </p:spPr>
        <p:txBody>
          <a:bodyPr anchor="b" anchorCtr="0"/>
          <a:lstStyle>
            <a:lvl1pPr>
              <a:spcAft>
                <a:spcPts val="0"/>
              </a:spcAft>
              <a:defRPr sz="1500" cap="none" baseline="0"/>
            </a:lvl1pPr>
          </a:lstStyle>
          <a:p>
            <a:r>
              <a:rPr lang="nb-NO"/>
              <a:t>Klikk for å redigere tittelstil</a:t>
            </a:r>
            <a:endParaRPr lang="en-US" dirty="0"/>
          </a:p>
        </p:txBody>
      </p:sp>
      <p:sp>
        <p:nvSpPr>
          <p:cNvPr id="5" name="Date Placeholder 3"/>
          <p:cNvSpPr>
            <a:spLocks noGrp="1"/>
          </p:cNvSpPr>
          <p:nvPr>
            <p:ph type="dt" sz="half" idx="15"/>
          </p:nvPr>
        </p:nvSpPr>
        <p:spPr/>
        <p:txBody>
          <a:bodyPr/>
          <a:lstStyle>
            <a:lvl1pPr>
              <a:defRPr/>
            </a:lvl1pPr>
          </a:lstStyle>
          <a:p>
            <a:pPr>
              <a:defRPr/>
            </a:pPr>
            <a:fld id="{4CA7A170-3A84-4A4C-9B88-DAF278893CCF}" type="datetimeFigureOut">
              <a:rPr lang="nb-NO"/>
              <a:pPr>
                <a:defRPr/>
              </a:pPr>
              <a:t>16.04.2018</a:t>
            </a:fld>
            <a:endParaRPr lang="nb-NO"/>
          </a:p>
        </p:txBody>
      </p:sp>
      <p:sp>
        <p:nvSpPr>
          <p:cNvPr id="6" name="Footer Placeholder 4"/>
          <p:cNvSpPr>
            <a:spLocks noGrp="1"/>
          </p:cNvSpPr>
          <p:nvPr>
            <p:ph type="ftr" sz="quarter" idx="16"/>
          </p:nvPr>
        </p:nvSpPr>
        <p:spPr/>
        <p:txBody>
          <a:bodyPr/>
          <a:lstStyle>
            <a:lvl1pPr>
              <a:defRPr/>
            </a:lvl1pPr>
          </a:lstStyle>
          <a:p>
            <a:pPr>
              <a:defRPr/>
            </a:pPr>
            <a:endParaRPr lang="nb-NO"/>
          </a:p>
        </p:txBody>
      </p:sp>
      <p:sp>
        <p:nvSpPr>
          <p:cNvPr id="7" name="Slide Number Placeholder 5"/>
          <p:cNvSpPr>
            <a:spLocks noGrp="1"/>
          </p:cNvSpPr>
          <p:nvPr>
            <p:ph type="sldNum" sz="quarter" idx="17"/>
          </p:nvPr>
        </p:nvSpPr>
        <p:spPr/>
        <p:txBody>
          <a:bodyPr/>
          <a:lstStyle>
            <a:lvl1pPr>
              <a:defRPr/>
            </a:lvl1pPr>
          </a:lstStyle>
          <a:p>
            <a:pPr>
              <a:defRPr/>
            </a:pPr>
            <a:fld id="{53B72254-B84F-496A-914F-E89FE02A6D09}" type="slidenum">
              <a:rPr lang="nb-NO"/>
              <a:pPr>
                <a:defRPr/>
              </a:pPr>
              <a:t>‹#›</a:t>
            </a:fld>
            <a:endParaRPr lang="nb-NO"/>
          </a:p>
        </p:txBody>
      </p:sp>
    </p:spTree>
    <p:extLst>
      <p:ext uri="{BB962C8B-B14F-4D97-AF65-F5344CB8AC3E}">
        <p14:creationId xmlns:p14="http://schemas.microsoft.com/office/powerpoint/2010/main" val="3248438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1" y="1847023"/>
            <a:ext cx="6248811" cy="3514958"/>
          </a:xfrm>
          <a:solidFill>
            <a:schemeClr val="bg1">
              <a:lumMod val="50000"/>
            </a:schemeClr>
          </a:solidFill>
        </p:spPr>
        <p:txBody>
          <a:bodyPr tIns="360000" rtlCol="0">
            <a:normAutofit/>
          </a:bodyPr>
          <a:lstStyle>
            <a:lvl1pPr marL="0" indent="0" algn="ctr">
              <a:buNone/>
              <a:defRPr sz="1050"/>
            </a:lvl1pPr>
          </a:lstStyle>
          <a:p>
            <a:pPr lvl="0"/>
            <a:r>
              <a:rPr lang="nb-NO" noProof="0"/>
              <a:t>Klikk ikonet for å legge til et bilde</a:t>
            </a:r>
            <a:endParaRPr lang="nb-NO" noProof="0"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5" y="1847032"/>
            <a:ext cx="3902599" cy="4329930"/>
          </a:xfrm>
        </p:spPr>
        <p:txBody>
          <a:bodyPr/>
          <a:lstStyle>
            <a:lvl1pPr marL="0" indent="0">
              <a:buNone/>
              <a:defRPr sz="105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40"/>
            <a:ext cx="3902599" cy="830997"/>
          </a:xfrm>
        </p:spPr>
        <p:txBody>
          <a:bodyPr anchor="b" anchorCtr="0"/>
          <a:lstStyle>
            <a:lvl1pPr>
              <a:spcAft>
                <a:spcPts val="0"/>
              </a:spcAft>
              <a:defRPr sz="1500" cap="none" baseline="0"/>
            </a:lvl1pPr>
          </a:lstStyle>
          <a:p>
            <a:r>
              <a:rPr lang="nb-NO"/>
              <a:t>Klikk for å redigere tittelstil</a:t>
            </a:r>
            <a:endParaRPr lang="en-US" dirty="0"/>
          </a:p>
        </p:txBody>
      </p:sp>
      <p:sp>
        <p:nvSpPr>
          <p:cNvPr id="5" name="Date Placeholder 1"/>
          <p:cNvSpPr>
            <a:spLocks noGrp="1"/>
          </p:cNvSpPr>
          <p:nvPr>
            <p:ph type="dt" sz="half" idx="15"/>
          </p:nvPr>
        </p:nvSpPr>
        <p:spPr/>
        <p:txBody>
          <a:bodyPr/>
          <a:lstStyle>
            <a:lvl1pPr>
              <a:defRPr/>
            </a:lvl1pPr>
          </a:lstStyle>
          <a:p>
            <a:pPr>
              <a:defRPr/>
            </a:pPr>
            <a:fld id="{ED57B349-24CA-4DC2-A886-0693ECD47BFE}" type="datetimeFigureOut">
              <a:rPr lang="nb-NO"/>
              <a:pPr>
                <a:defRPr/>
              </a:pPr>
              <a:t>16.04.2018</a:t>
            </a:fld>
            <a:endParaRPr lang="nb-NO"/>
          </a:p>
        </p:txBody>
      </p:sp>
      <p:sp>
        <p:nvSpPr>
          <p:cNvPr id="7" name="Footer Placeholder 2"/>
          <p:cNvSpPr>
            <a:spLocks noGrp="1"/>
          </p:cNvSpPr>
          <p:nvPr>
            <p:ph type="ftr" sz="quarter" idx="16"/>
          </p:nvPr>
        </p:nvSpPr>
        <p:spPr/>
        <p:txBody>
          <a:bodyPr/>
          <a:lstStyle>
            <a:lvl1pPr>
              <a:defRPr/>
            </a:lvl1pPr>
          </a:lstStyle>
          <a:p>
            <a:pPr>
              <a:defRPr/>
            </a:pPr>
            <a:endParaRPr lang="nb-NO"/>
          </a:p>
        </p:txBody>
      </p:sp>
      <p:sp>
        <p:nvSpPr>
          <p:cNvPr id="9" name="Slide Number Placeholder 3"/>
          <p:cNvSpPr>
            <a:spLocks noGrp="1"/>
          </p:cNvSpPr>
          <p:nvPr>
            <p:ph type="sldNum" sz="quarter" idx="17"/>
          </p:nvPr>
        </p:nvSpPr>
        <p:spPr/>
        <p:txBody>
          <a:bodyPr/>
          <a:lstStyle>
            <a:lvl1pPr>
              <a:defRPr/>
            </a:lvl1pPr>
          </a:lstStyle>
          <a:p>
            <a:pPr>
              <a:defRPr/>
            </a:pPr>
            <a:fld id="{89B9D83C-51D1-48C6-BFA6-6B5D450DA62F}" type="slidenum">
              <a:rPr lang="nb-NO"/>
              <a:pPr>
                <a:defRPr/>
              </a:pPr>
              <a:t>‹#›</a:t>
            </a:fld>
            <a:endParaRPr lang="nb-NO"/>
          </a:p>
        </p:txBody>
      </p:sp>
    </p:spTree>
    <p:extLst>
      <p:ext uri="{BB962C8B-B14F-4D97-AF65-F5344CB8AC3E}">
        <p14:creationId xmlns:p14="http://schemas.microsoft.com/office/powerpoint/2010/main" val="2803297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pic>
        <p:nvPicPr>
          <p:cNvPr id="4" name="Bild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667" y="395288"/>
            <a:ext cx="218016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1" y="2438271"/>
            <a:ext cx="8999871" cy="3738692"/>
          </a:xfrm>
        </p:spPr>
        <p:txBody>
          <a:bodyPr/>
          <a:lstStyle>
            <a:lvl1pPr marL="0" indent="0">
              <a:buNone/>
              <a:defRPr sz="1350"/>
            </a:lvl1pPr>
          </a:lstStyle>
          <a:p>
            <a:pPr lvl="0"/>
            <a:r>
              <a:rPr lang="nb-NO"/>
              <a:t>Rediger tekststiler i malen</a:t>
            </a:r>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1" y="1212536"/>
            <a:ext cx="8999871" cy="984885"/>
          </a:xfrm>
        </p:spPr>
        <p:txBody>
          <a:bodyPr anchor="b"/>
          <a:lstStyle>
            <a:lvl1pPr marL="0" indent="0">
              <a:buNone/>
              <a:defRPr sz="2400"/>
            </a:lvl1pPr>
          </a:lstStyle>
          <a:p>
            <a:pPr lvl="0"/>
            <a:r>
              <a:rPr lang="nb-NO"/>
              <a:t>Rediger tekststiler i malen</a:t>
            </a:r>
          </a:p>
        </p:txBody>
      </p:sp>
      <p:sp>
        <p:nvSpPr>
          <p:cNvPr id="5" name="Date Placeholder 2"/>
          <p:cNvSpPr>
            <a:spLocks noGrp="1"/>
          </p:cNvSpPr>
          <p:nvPr>
            <p:ph type="dt" sz="half" idx="16"/>
          </p:nvPr>
        </p:nvSpPr>
        <p:spPr/>
        <p:txBody>
          <a:bodyPr/>
          <a:lstStyle>
            <a:lvl1pPr>
              <a:defRPr/>
            </a:lvl1pPr>
          </a:lstStyle>
          <a:p>
            <a:pPr>
              <a:defRPr/>
            </a:pPr>
            <a:fld id="{F586C981-2228-4E51-83E4-749A1C5132D2}" type="datetimeFigureOut">
              <a:rPr lang="nb-NO"/>
              <a:pPr>
                <a:defRPr/>
              </a:pPr>
              <a:t>16.04.2018</a:t>
            </a:fld>
            <a:endParaRPr lang="nb-NO"/>
          </a:p>
        </p:txBody>
      </p:sp>
      <p:sp>
        <p:nvSpPr>
          <p:cNvPr id="6" name="Footer Placeholder 3"/>
          <p:cNvSpPr>
            <a:spLocks noGrp="1"/>
          </p:cNvSpPr>
          <p:nvPr>
            <p:ph type="ftr" sz="quarter" idx="17"/>
          </p:nvPr>
        </p:nvSpPr>
        <p:spPr/>
        <p:txBody>
          <a:bodyPr/>
          <a:lstStyle>
            <a:lvl1pPr>
              <a:defRPr/>
            </a:lvl1pPr>
          </a:lstStyle>
          <a:p>
            <a:pPr>
              <a:defRPr/>
            </a:pPr>
            <a:endParaRPr lang="nb-NO"/>
          </a:p>
        </p:txBody>
      </p:sp>
      <p:sp>
        <p:nvSpPr>
          <p:cNvPr id="7" name="Slide Number Placeholder 4"/>
          <p:cNvSpPr>
            <a:spLocks noGrp="1"/>
          </p:cNvSpPr>
          <p:nvPr>
            <p:ph type="sldNum" sz="quarter" idx="18"/>
          </p:nvPr>
        </p:nvSpPr>
        <p:spPr/>
        <p:txBody>
          <a:bodyPr/>
          <a:lstStyle>
            <a:lvl1pPr>
              <a:defRPr/>
            </a:lvl1pPr>
          </a:lstStyle>
          <a:p>
            <a:pPr>
              <a:defRPr/>
            </a:pPr>
            <a:fld id="{41A7212C-758D-4787-93A9-37EC37F76205}" type="slidenum">
              <a:rPr lang="nb-NO"/>
              <a:pPr>
                <a:defRPr/>
              </a:pPr>
              <a:t>‹#›</a:t>
            </a:fld>
            <a:endParaRPr lang="nb-NO"/>
          </a:p>
        </p:txBody>
      </p:sp>
    </p:spTree>
    <p:extLst>
      <p:ext uri="{BB962C8B-B14F-4D97-AF65-F5344CB8AC3E}">
        <p14:creationId xmlns:p14="http://schemas.microsoft.com/office/powerpoint/2010/main" val="2960980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3"/>
          <p:cNvSpPr>
            <a:spLocks noGrp="1"/>
          </p:cNvSpPr>
          <p:nvPr>
            <p:ph type="dt" sz="half" idx="10"/>
          </p:nvPr>
        </p:nvSpPr>
        <p:spPr/>
        <p:txBody>
          <a:bodyPr/>
          <a:lstStyle>
            <a:lvl1pPr>
              <a:defRPr/>
            </a:lvl1pPr>
          </a:lstStyle>
          <a:p>
            <a:pPr>
              <a:defRPr/>
            </a:pPr>
            <a:fld id="{384D1669-4C46-4117-B4F8-AA0D4374AAB7}" type="datetimeFigureOut">
              <a:rPr lang="nb-NO"/>
              <a:pPr>
                <a:defRPr/>
              </a:pPr>
              <a:t>16.04.2018</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BC739E9F-AEAA-48B0-9933-08981567CE0F}" type="slidenum">
              <a:rPr lang="nb-NO"/>
              <a:pPr>
                <a:defRPr/>
              </a:pPr>
              <a:t>‹#›</a:t>
            </a:fld>
            <a:endParaRPr lang="nb-NO"/>
          </a:p>
        </p:txBody>
      </p:sp>
    </p:spTree>
    <p:extLst>
      <p:ext uri="{BB962C8B-B14F-4D97-AF65-F5344CB8AC3E}">
        <p14:creationId xmlns:p14="http://schemas.microsoft.com/office/powerpoint/2010/main" val="2230635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AA9537-298A-4652-AB82-ECD3BB8BC6B0}" type="datetimeFigureOut">
              <a:rPr lang="nb-NO"/>
              <a:pPr>
                <a:defRPr/>
              </a:pPr>
              <a:t>16.04.2018</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A60C3225-4996-43B0-A25C-37231AE9C041}" type="slidenum">
              <a:rPr lang="nb-NO"/>
              <a:pPr>
                <a:defRPr/>
              </a:pPr>
              <a:t>‹#›</a:t>
            </a:fld>
            <a:endParaRPr lang="nb-NO"/>
          </a:p>
        </p:txBody>
      </p:sp>
    </p:spTree>
    <p:extLst>
      <p:ext uri="{BB962C8B-B14F-4D97-AF65-F5344CB8AC3E}">
        <p14:creationId xmlns:p14="http://schemas.microsoft.com/office/powerpoint/2010/main" val="2339232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2" name="Bilde 11"/>
          <p:cNvPicPr>
            <a:picLocks noChangeAspect="1"/>
          </p:cNvPicPr>
          <p:nvPr userDrawn="1"/>
        </p:nvPicPr>
        <p:blipFill>
          <a:blip r:embed="rId2">
            <a:extLst>
              <a:ext uri="{28A0092B-C50C-407E-A947-70E740481C1C}">
                <a14:useLocalDpi xmlns:a14="http://schemas.microsoft.com/office/drawing/2010/main" val="0"/>
              </a:ext>
            </a:extLst>
          </a:blip>
          <a:srcRect t="12500" b="125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Sylinder 2">
            <a:extLst/>
          </p:cNvPr>
          <p:cNvSpPr txBox="1"/>
          <p:nvPr userDrawn="1"/>
        </p:nvSpPr>
        <p:spPr>
          <a:xfrm>
            <a:off x="2315634" y="5035550"/>
            <a:ext cx="7560733" cy="242888"/>
          </a:xfrm>
          <a:prstGeom prst="rect">
            <a:avLst/>
          </a:prstGeom>
          <a:noFill/>
        </p:spPr>
        <p:txBody>
          <a:bodyPr>
            <a:spAutoFit/>
          </a:bodyPr>
          <a:lstStyle/>
          <a:p>
            <a:pPr algn="ctr">
              <a:defRPr/>
            </a:pPr>
            <a:r>
              <a:rPr lang="nb-NO" sz="975" dirty="0"/>
              <a:t>trondelagfylke.no | fb.com/</a:t>
            </a:r>
            <a:r>
              <a:rPr lang="nb-NO" sz="975" dirty="0" err="1"/>
              <a:t>trondelagfylke</a:t>
            </a:r>
            <a:endParaRPr lang="nb-NO" sz="975" dirty="0"/>
          </a:p>
        </p:txBody>
      </p:sp>
    </p:spTree>
    <p:extLst>
      <p:ext uri="{BB962C8B-B14F-4D97-AF65-F5344CB8AC3E}">
        <p14:creationId xmlns:p14="http://schemas.microsoft.com/office/powerpoint/2010/main" val="356474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p>
            <a:r>
              <a:rPr lang="nb-NO" smtClean="0"/>
              <a:t>Klikk for å redigere tittelstil</a:t>
            </a:r>
            <a:endParaRPr lang="en-US" dirty="0"/>
          </a:p>
        </p:txBody>
      </p:sp>
      <p:sp>
        <p:nvSpPr>
          <p:cNvPr id="5" name="Date Placeholder 4"/>
          <p:cNvSpPr>
            <a:spLocks noGrp="1"/>
          </p:cNvSpPr>
          <p:nvPr>
            <p:ph type="dt" sz="half" idx="10"/>
          </p:nvPr>
        </p:nvSpPr>
        <p:spPr/>
        <p:txBody>
          <a:bodyPr/>
          <a:lstStyle/>
          <a:p>
            <a:fld id="{6A1A0E74-B8A8-4360-A367-9FF538085BF2}" type="datetimeFigureOut">
              <a:rPr lang="nb-NO" smtClean="0"/>
              <a:t>16.04.2018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16.04.2018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p>
            <a:r>
              <a:rPr lang="nb-NO" smtClean="0"/>
              <a:t>Klikk for å redigere tittelstil</a:t>
            </a:r>
            <a:endParaRPr lang="nb-NO" dirty="0"/>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smtClean="0"/>
              <a:t>Klikk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16.04.2018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smtClean="0"/>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smtClean="0"/>
              <a:t>Klikk for å redigere tittelstil</a:t>
            </a:r>
            <a:endParaRPr lang="en-US" dirty="0"/>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smtClean="0"/>
              <a:t>Klikk ikonet for å legge til et bilde</a:t>
            </a:r>
            <a:endParaRPr lang="nb-NO" dirty="0"/>
          </a:p>
        </p:txBody>
      </p:sp>
      <p:sp>
        <p:nvSpPr>
          <p:cNvPr id="5" name="Date Placeholder 4"/>
          <p:cNvSpPr>
            <a:spLocks noGrp="1"/>
          </p:cNvSpPr>
          <p:nvPr>
            <p:ph type="dt" sz="half" idx="10"/>
          </p:nvPr>
        </p:nvSpPr>
        <p:spPr/>
        <p:txBody>
          <a:bodyPr/>
          <a:lstStyle/>
          <a:p>
            <a:fld id="{6A1A0E74-B8A8-4360-A367-9FF538085BF2}" type="datetimeFigureOut">
              <a:rPr lang="nb-NO" smtClean="0"/>
              <a:t>16.04.2018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smtClean="0"/>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smtClean="0"/>
              <a:t>Klikk for å redigere tittelstil</a:t>
            </a:r>
            <a:endParaRPr lang="en-US" dirty="0"/>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16.04.2018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smtClean="0"/>
              <a:t>Klikk ikonet for å legge til et bilde</a:t>
            </a:r>
            <a:endParaRPr lang="nb-NO" dirty="0"/>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smtClean="0"/>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smtClean="0"/>
              <a:t>Klikk for å redigere tittelstil</a:t>
            </a:r>
            <a:endParaRPr lang="en-US" dirty="0"/>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smtClean="0"/>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16.04.2018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smtClean="0"/>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0090" y="396050"/>
            <a:ext cx="2179324" cy="672085"/>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16.04.2018</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dirty="0"/>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4000" b="1" kern="1200" cap="all"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5237825" y="6294439"/>
            <a:ext cx="2844800" cy="365125"/>
          </a:xfrm>
          <a:prstGeom prst="rect">
            <a:avLst/>
          </a:prstGeom>
        </p:spPr>
        <p:txBody>
          <a:bodyPr vert="horz" wrap="square" lIns="91440" tIns="45720" rIns="91440" bIns="45720" numCol="1" anchor="ctr" anchorCtr="0" compatLnSpc="1">
            <a:prstTxWarp prst="textNoShape">
              <a:avLst/>
            </a:prstTxWarp>
          </a:bodyPr>
          <a:lstStyle>
            <a:lvl1pPr>
              <a:defRPr sz="1000" smtClean="0"/>
            </a:lvl1pPr>
          </a:lstStyle>
          <a:p>
            <a:pPr>
              <a:defRPr/>
            </a:pPr>
            <a:r>
              <a:rPr lang="nn-NO"/>
              <a:t>Oslo 11/12/08</a:t>
            </a:r>
            <a:endParaRPr lang="nb-NO"/>
          </a:p>
        </p:txBody>
      </p:sp>
      <p:pic>
        <p:nvPicPr>
          <p:cNvPr id="2054" name="Picture 1032" descr="PPT-logo-RGB"/>
          <p:cNvPicPr>
            <a:picLocks noChangeAspect="1" noChangeArrowheads="1"/>
          </p:cNvPicPr>
          <p:nvPr/>
        </p:nvPicPr>
        <p:blipFill>
          <a:blip r:embed="rId14" cstate="email">
            <a:extLst>
              <a:ext uri="{28A0092B-C50C-407E-A947-70E740481C1C}">
                <a14:useLocalDpi xmlns:a14="http://schemas.microsoft.com/office/drawing/2010/main"/>
              </a:ext>
            </a:extLst>
          </a:blip>
          <a:srcRect r="47110"/>
          <a:stretch>
            <a:fillRect/>
          </a:stretch>
        </p:blipFill>
        <p:spPr bwMode="auto">
          <a:xfrm>
            <a:off x="10439400" y="6215063"/>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7"/>
          <p:cNvPicPr>
            <a:picLocks noChangeAspect="1"/>
          </p:cNvPicPr>
          <p:nvPr userDrawn="1"/>
        </p:nvPicPr>
        <p:blipFill rotWithShape="1">
          <a:blip r:embed="rId15" cstate="email">
            <a:extLst>
              <a:ext uri="{28A0092B-C50C-407E-A947-70E740481C1C}">
                <a14:useLocalDpi xmlns:a14="http://schemas.microsoft.com/office/drawing/2010/main"/>
              </a:ext>
            </a:extLst>
          </a:blip>
          <a:srcRect t="38980" r="50000" b="2161"/>
          <a:stretch/>
        </p:blipFill>
        <p:spPr>
          <a:xfrm>
            <a:off x="409997" y="6215064"/>
            <a:ext cx="2794451" cy="454679"/>
          </a:xfrm>
          <a:prstGeom prst="rect">
            <a:avLst/>
          </a:prstGeom>
        </p:spPr>
      </p:pic>
    </p:spTree>
    <p:extLst>
      <p:ext uri="{BB962C8B-B14F-4D97-AF65-F5344CB8AC3E}">
        <p14:creationId xmlns:p14="http://schemas.microsoft.com/office/powerpoint/2010/main" val="1287594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6"/>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6"/>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6"/>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6"/>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6"/>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6"/>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533" y="325438"/>
            <a:ext cx="9601200" cy="1108075"/>
          </a:xfrm>
          <a:prstGeom prst="rect">
            <a:avLst/>
          </a:prstGeom>
        </p:spPr>
        <p:txBody>
          <a:bodyPr vert="horz" lIns="0" tIns="0" rIns="0" bIns="0" rtlCol="0" anchor="ctr">
            <a:normAutofit/>
          </a:bodyPr>
          <a:lstStyle/>
          <a:p>
            <a:r>
              <a:rPr lang="nb-NO" dirty="0"/>
              <a:t>Klikk for å redigere tittelstil</a:t>
            </a:r>
            <a:endParaRPr lang="en-US" dirty="0"/>
          </a:p>
        </p:txBody>
      </p:sp>
      <p:sp>
        <p:nvSpPr>
          <p:cNvPr id="1027" name="Text Placeholder 2"/>
          <p:cNvSpPr>
            <a:spLocks noGrp="1"/>
          </p:cNvSpPr>
          <p:nvPr>
            <p:ph type="body" idx="1"/>
          </p:nvPr>
        </p:nvSpPr>
        <p:spPr bwMode="auto">
          <a:xfrm>
            <a:off x="753533" y="2114551"/>
            <a:ext cx="10687051"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ltLang="nb-NO"/>
              <a:t>Rediger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sp>
        <p:nvSpPr>
          <p:cNvPr id="4" name="Date Placeholder 3"/>
          <p:cNvSpPr>
            <a:spLocks noGrp="1"/>
          </p:cNvSpPr>
          <p:nvPr>
            <p:ph type="dt" sz="half" idx="2"/>
          </p:nvPr>
        </p:nvSpPr>
        <p:spPr>
          <a:xfrm>
            <a:off x="751418" y="6469063"/>
            <a:ext cx="1921933" cy="139700"/>
          </a:xfrm>
          <a:prstGeom prst="rect">
            <a:avLst/>
          </a:prstGeom>
        </p:spPr>
        <p:txBody>
          <a:bodyPr vert="horz" lIns="0" tIns="0" rIns="0" bIns="0" rtlCol="0" anchor="ctr">
            <a:spAutoFit/>
          </a:bodyPr>
          <a:lstStyle>
            <a:lvl1pPr algn="l">
              <a:lnSpc>
                <a:spcPct val="100000"/>
              </a:lnSpc>
              <a:spcBef>
                <a:spcPts val="0"/>
              </a:spcBef>
              <a:defRPr sz="900">
                <a:solidFill>
                  <a:schemeClr val="tx1"/>
                </a:solidFill>
              </a:defRPr>
            </a:lvl1pPr>
          </a:lstStyle>
          <a:p>
            <a:pPr>
              <a:defRPr/>
            </a:pPr>
            <a:fld id="{0368AF39-9A4C-44F0-AEED-4DBA5C968B55}" type="datetimeFigureOut">
              <a:rPr lang="nb-NO"/>
              <a:pPr>
                <a:defRPr/>
              </a:pPr>
              <a:t>16.04.2018</a:t>
            </a:fld>
            <a:endParaRPr lang="nb-NO"/>
          </a:p>
        </p:txBody>
      </p:sp>
      <p:sp>
        <p:nvSpPr>
          <p:cNvPr id="5" name="Footer Placeholder 4"/>
          <p:cNvSpPr>
            <a:spLocks noGrp="1"/>
          </p:cNvSpPr>
          <p:nvPr>
            <p:ph type="ftr" sz="quarter" idx="3"/>
          </p:nvPr>
        </p:nvSpPr>
        <p:spPr>
          <a:xfrm>
            <a:off x="3215218" y="6469063"/>
            <a:ext cx="5761567" cy="139700"/>
          </a:xfrm>
          <a:prstGeom prst="rect">
            <a:avLst/>
          </a:prstGeom>
        </p:spPr>
        <p:txBody>
          <a:bodyPr vert="horz" lIns="0" tIns="0" rIns="0" bIns="0" rtlCol="0" anchor="ctr">
            <a:spAutoFit/>
          </a:bodyPr>
          <a:lstStyle>
            <a:lvl1pPr algn="ctr">
              <a:lnSpc>
                <a:spcPct val="100000"/>
              </a:lnSpc>
              <a:spcBef>
                <a:spcPts val="0"/>
              </a:spcBef>
              <a:defRPr sz="900">
                <a:solidFill>
                  <a:schemeClr val="tx1"/>
                </a:solidFill>
              </a:defRPr>
            </a:lvl1pPr>
          </a:lstStyle>
          <a:p>
            <a:pPr>
              <a:defRPr/>
            </a:pPr>
            <a:endParaRPr lang="nb-NO"/>
          </a:p>
        </p:txBody>
      </p:sp>
      <p:sp>
        <p:nvSpPr>
          <p:cNvPr id="6" name="Slide Number Placeholder 5"/>
          <p:cNvSpPr>
            <a:spLocks noGrp="1"/>
          </p:cNvSpPr>
          <p:nvPr>
            <p:ph type="sldNum" sz="quarter" idx="4"/>
          </p:nvPr>
        </p:nvSpPr>
        <p:spPr>
          <a:xfrm>
            <a:off x="10479618" y="6469063"/>
            <a:ext cx="960967" cy="139700"/>
          </a:xfrm>
          <a:prstGeom prst="rect">
            <a:avLst/>
          </a:prstGeom>
        </p:spPr>
        <p:txBody>
          <a:bodyPr vert="horz" wrap="square" lIns="0" tIns="0" rIns="0" bIns="0" rtlCol="0" anchor="ctr">
            <a:spAutoFit/>
          </a:bodyPr>
          <a:lstStyle>
            <a:lvl1pPr algn="r">
              <a:lnSpc>
                <a:spcPct val="100000"/>
              </a:lnSpc>
              <a:spcBef>
                <a:spcPts val="0"/>
              </a:spcBef>
              <a:defRPr sz="900">
                <a:solidFill>
                  <a:schemeClr val="tx1"/>
                </a:solidFill>
              </a:defRPr>
            </a:lvl1pPr>
          </a:lstStyle>
          <a:p>
            <a:pPr>
              <a:defRPr/>
            </a:pPr>
            <a:fld id="{C3B4C628-EDAB-44EC-A9F4-752400CECFF2}" type="slidenum">
              <a:rPr lang="nb-NO"/>
              <a:pPr>
                <a:defRPr/>
              </a:pPr>
              <a:t>‹#›</a:t>
            </a:fld>
            <a:endParaRPr lang="nb-NO"/>
          </a:p>
        </p:txBody>
      </p:sp>
      <p:pic>
        <p:nvPicPr>
          <p:cNvPr id="1031" name="logo_gul"/>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24117" y="395289"/>
            <a:ext cx="54821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logo_beige" descr="Et bilde som inneholder verktøy, skrunøkkel&#10;&#10;Beskrivelse som er generert med høy visshet" hidden="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24117" y="395289"/>
            <a:ext cx="54821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logo_bla" descr="Et bilde som inneholder objekt&#10;&#10;Beskrivelse som er generert med høy visshet" hidden="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24117" y="395289"/>
            <a:ext cx="54821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8852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685800" rtl="0" eaLnBrk="0" fontAlgn="base" hangingPunct="0">
        <a:lnSpc>
          <a:spcPct val="90000"/>
        </a:lnSpc>
        <a:spcBef>
          <a:spcPct val="0"/>
        </a:spcBef>
        <a:spcAft>
          <a:spcPct val="0"/>
        </a:spcAft>
        <a:defRPr sz="3000" b="1"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defRPr>
      </a:lvl2pPr>
      <a:lvl3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defRPr>
      </a:lvl3pPr>
      <a:lvl4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defRPr>
      </a:lvl4pPr>
      <a:lvl5pPr algn="l" defTabSz="685800" rtl="0" eaLnBrk="0" fontAlgn="base" hangingPunct="0">
        <a:lnSpc>
          <a:spcPct val="90000"/>
        </a:lnSpc>
        <a:spcBef>
          <a:spcPct val="0"/>
        </a:spcBef>
        <a:spcAft>
          <a:spcPct val="0"/>
        </a:spcAft>
        <a:defRPr sz="3000" b="1">
          <a:solidFill>
            <a:schemeClr val="tx1"/>
          </a:solidFill>
          <a:latin typeface="Verdana" panose="020B0604030504040204" pitchFamily="34" charset="0"/>
        </a:defRPr>
      </a:lvl5pPr>
      <a:lvl6pPr marL="457200" algn="l" defTabSz="685800" rtl="0" fontAlgn="base">
        <a:lnSpc>
          <a:spcPct val="90000"/>
        </a:lnSpc>
        <a:spcBef>
          <a:spcPct val="0"/>
        </a:spcBef>
        <a:spcAft>
          <a:spcPct val="0"/>
        </a:spcAft>
        <a:defRPr sz="3000" b="1">
          <a:solidFill>
            <a:schemeClr val="tx1"/>
          </a:solidFill>
          <a:latin typeface="Verdana" panose="020B0604030504040204" pitchFamily="34" charset="0"/>
        </a:defRPr>
      </a:lvl6pPr>
      <a:lvl7pPr marL="914400" algn="l" defTabSz="685800" rtl="0" fontAlgn="base">
        <a:lnSpc>
          <a:spcPct val="90000"/>
        </a:lnSpc>
        <a:spcBef>
          <a:spcPct val="0"/>
        </a:spcBef>
        <a:spcAft>
          <a:spcPct val="0"/>
        </a:spcAft>
        <a:defRPr sz="3000" b="1">
          <a:solidFill>
            <a:schemeClr val="tx1"/>
          </a:solidFill>
          <a:latin typeface="Verdana" panose="020B0604030504040204" pitchFamily="34" charset="0"/>
        </a:defRPr>
      </a:lvl7pPr>
      <a:lvl8pPr marL="1371600" algn="l" defTabSz="685800" rtl="0" fontAlgn="base">
        <a:lnSpc>
          <a:spcPct val="90000"/>
        </a:lnSpc>
        <a:spcBef>
          <a:spcPct val="0"/>
        </a:spcBef>
        <a:spcAft>
          <a:spcPct val="0"/>
        </a:spcAft>
        <a:defRPr sz="3000" b="1">
          <a:solidFill>
            <a:schemeClr val="tx1"/>
          </a:solidFill>
          <a:latin typeface="Verdana" panose="020B0604030504040204" pitchFamily="34" charset="0"/>
        </a:defRPr>
      </a:lvl8pPr>
      <a:lvl9pPr marL="1828800" algn="l" defTabSz="685800" rtl="0" fontAlgn="base">
        <a:lnSpc>
          <a:spcPct val="90000"/>
        </a:lnSpc>
        <a:spcBef>
          <a:spcPct val="0"/>
        </a:spcBef>
        <a:spcAft>
          <a:spcPct val="0"/>
        </a:spcAft>
        <a:defRPr sz="3000" b="1">
          <a:solidFill>
            <a:schemeClr val="tx1"/>
          </a:solidFill>
          <a:latin typeface="Verdana" panose="020B0604030504040204" pitchFamily="34" charset="0"/>
        </a:defRPr>
      </a:lvl9pPr>
    </p:titleStyle>
    <p:bodyStyle>
      <a:lvl1pPr marL="242888" indent="-242888" algn="l" defTabSz="685800" rtl="0" eaLnBrk="0" fontAlgn="base" hangingPunct="0">
        <a:spcBef>
          <a:spcPct val="0"/>
        </a:spcBef>
        <a:spcAft>
          <a:spcPct val="0"/>
        </a:spcAft>
        <a:buClr>
          <a:schemeClr val="tx2"/>
        </a:buClr>
        <a:buFont typeface="Arial" panose="020B0604020202020204" pitchFamily="34" charset="0"/>
        <a:buChar char="•"/>
        <a:defRPr sz="2100" kern="1200">
          <a:solidFill>
            <a:schemeClr val="tx1"/>
          </a:solidFill>
          <a:latin typeface="+mn-lt"/>
          <a:ea typeface="+mn-ea"/>
          <a:cs typeface="+mn-cs"/>
        </a:defRPr>
      </a:lvl1pPr>
      <a:lvl2pPr marL="485775" indent="-242888" algn="l" defTabSz="685800" rtl="0" eaLnBrk="0" fontAlgn="base" hangingPunct="0">
        <a:spcBef>
          <a:spcPct val="0"/>
        </a:spcBef>
        <a:spcAft>
          <a:spcPct val="0"/>
        </a:spcAft>
        <a:buClr>
          <a:schemeClr val="tx2"/>
        </a:buClr>
        <a:buFont typeface="Arial" panose="020B0604020202020204" pitchFamily="34" charset="0"/>
        <a:buChar char="•"/>
        <a:defRPr kern="1200">
          <a:solidFill>
            <a:schemeClr val="tx1"/>
          </a:solidFill>
          <a:latin typeface="+mn-lt"/>
          <a:ea typeface="+mn-ea"/>
          <a:cs typeface="+mn-cs"/>
        </a:defRPr>
      </a:lvl2pPr>
      <a:lvl3pPr marL="728663" indent="-242888" algn="l" defTabSz="685800" rtl="0" eaLnBrk="0" fontAlgn="base" hangingPunct="0">
        <a:spcBef>
          <a:spcPct val="0"/>
        </a:spcBef>
        <a:spcAft>
          <a:spcPct val="0"/>
        </a:spcAft>
        <a:buClr>
          <a:schemeClr val="tx2"/>
        </a:buClr>
        <a:buFont typeface="Arial" panose="020B0604020202020204" pitchFamily="34" charset="0"/>
        <a:buChar char="•"/>
        <a:defRPr sz="1500" kern="1200">
          <a:solidFill>
            <a:schemeClr val="tx1"/>
          </a:solidFill>
          <a:latin typeface="+mn-lt"/>
          <a:ea typeface="+mn-ea"/>
          <a:cs typeface="+mn-cs"/>
        </a:defRPr>
      </a:lvl3pPr>
      <a:lvl4pPr marL="971550" indent="-242888" algn="l" defTabSz="685800" rtl="0" eaLnBrk="0" fontAlgn="base" hangingPunct="0">
        <a:spcBef>
          <a:spcPct val="0"/>
        </a:spcBef>
        <a:spcAft>
          <a:spcPct val="0"/>
        </a:spcAft>
        <a:buClr>
          <a:schemeClr val="tx2"/>
        </a:buClr>
        <a:buFont typeface="Arial" panose="020B0604020202020204" pitchFamily="34" charset="0"/>
        <a:buChar char="•"/>
        <a:defRPr sz="1300" kern="1200">
          <a:solidFill>
            <a:schemeClr val="tx1"/>
          </a:solidFill>
          <a:latin typeface="+mn-lt"/>
          <a:ea typeface="+mn-ea"/>
          <a:cs typeface="+mn-cs"/>
        </a:defRPr>
      </a:lvl4pPr>
      <a:lvl5pPr marL="1214438" indent="-242888" algn="l" defTabSz="685800" rtl="0" eaLnBrk="0" fontAlgn="base" hangingPunct="0">
        <a:spcBef>
          <a:spcPct val="0"/>
        </a:spcBef>
        <a:spcAft>
          <a:spcPct val="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dirty="0" err="1" smtClean="0"/>
              <a:t>Bim</a:t>
            </a:r>
            <a:r>
              <a:rPr lang="nb-NO" dirty="0" smtClean="0"/>
              <a:t> i virksomhetsperspektiv</a:t>
            </a:r>
            <a:endParaRPr lang="nb-NO" dirty="0"/>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normAutofit fontScale="77500" lnSpcReduction="20000"/>
          </a:bodyPr>
          <a:lstStyle/>
          <a:p>
            <a:r>
              <a:rPr lang="nb-NO" dirty="0" smtClean="0"/>
              <a:t>Hva er viktig for byggherren</a:t>
            </a:r>
          </a:p>
          <a:p>
            <a:r>
              <a:rPr lang="nb-NO" dirty="0" smtClean="0"/>
              <a:t>Oslo 17. april 2018</a:t>
            </a:r>
          </a:p>
          <a:p>
            <a:r>
              <a:rPr lang="nb-NO" dirty="0" smtClean="0"/>
              <a:t>Håkon Kvåle Gissinger, BIM strateg</a:t>
            </a:r>
            <a:endParaRPr lang="nb-NO" dirty="0"/>
          </a:p>
        </p:txBody>
      </p:sp>
    </p:spTree>
    <p:extLst>
      <p:ext uri="{BB962C8B-B14F-4D97-AF65-F5344CB8AC3E}">
        <p14:creationId xmlns:p14="http://schemas.microsoft.com/office/powerpoint/2010/main" val="281890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p:txBody>
          <a:bodyPr>
            <a:normAutofit/>
          </a:bodyPr>
          <a:lstStyle/>
          <a:p>
            <a:r>
              <a:rPr lang="nb-NO" altLang="nb-NO" sz="3200" dirty="0" smtClean="0"/>
              <a:t>To ulike gjennomførings modeller</a:t>
            </a:r>
          </a:p>
        </p:txBody>
      </p:sp>
      <p:sp>
        <p:nvSpPr>
          <p:cNvPr id="22" name="Frihåndsform 21"/>
          <p:cNvSpPr/>
          <p:nvPr/>
        </p:nvSpPr>
        <p:spPr>
          <a:xfrm>
            <a:off x="2696952" y="3084992"/>
            <a:ext cx="1303338" cy="722312"/>
          </a:xfrm>
          <a:custGeom>
            <a:avLst/>
            <a:gdLst>
              <a:gd name="connsiteX0" fmla="*/ 0 w 1303938"/>
              <a:gd name="connsiteY0" fmla="*/ 0 h 723439"/>
              <a:gd name="connsiteX1" fmla="*/ 942219 w 1303938"/>
              <a:gd name="connsiteY1" fmla="*/ 0 h 723439"/>
              <a:gd name="connsiteX2" fmla="*/ 1303938 w 1303938"/>
              <a:gd name="connsiteY2" fmla="*/ 361720 h 723439"/>
              <a:gd name="connsiteX3" fmla="*/ 942219 w 1303938"/>
              <a:gd name="connsiteY3" fmla="*/ 723439 h 723439"/>
              <a:gd name="connsiteX4" fmla="*/ 0 w 1303938"/>
              <a:gd name="connsiteY4" fmla="*/ 723439 h 723439"/>
              <a:gd name="connsiteX5" fmla="*/ 361720 w 1303938"/>
              <a:gd name="connsiteY5" fmla="*/ 361720 h 723439"/>
              <a:gd name="connsiteX6" fmla="*/ 0 w 1303938"/>
              <a:gd name="connsiteY6" fmla="*/ 0 h 7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938" h="723439">
                <a:moveTo>
                  <a:pt x="0" y="0"/>
                </a:moveTo>
                <a:lnTo>
                  <a:pt x="942219" y="0"/>
                </a:lnTo>
                <a:lnTo>
                  <a:pt x="1303938" y="361720"/>
                </a:lnTo>
                <a:lnTo>
                  <a:pt x="942219" y="723439"/>
                </a:lnTo>
                <a:lnTo>
                  <a:pt x="0" y="723439"/>
                </a:lnTo>
                <a:lnTo>
                  <a:pt x="361720" y="36172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373150" tIns="5715" rIns="361719" bIns="5715" spcCol="1270" anchor="ctr"/>
          <a:lstStyle/>
          <a:p>
            <a:pPr algn="ctr" defTabSz="400050">
              <a:lnSpc>
                <a:spcPct val="90000"/>
              </a:lnSpc>
              <a:spcAft>
                <a:spcPct val="35000"/>
              </a:spcAft>
              <a:defRPr/>
            </a:pPr>
            <a:r>
              <a:rPr lang="nb-NO" sz="900" b="1" dirty="0"/>
              <a:t>Definering av oppdrag (Bruker)</a:t>
            </a:r>
          </a:p>
        </p:txBody>
      </p:sp>
      <p:sp>
        <p:nvSpPr>
          <p:cNvPr id="24" name="Frihåndsform 23"/>
          <p:cNvSpPr/>
          <p:nvPr/>
        </p:nvSpPr>
        <p:spPr>
          <a:xfrm>
            <a:off x="3806615" y="3113567"/>
            <a:ext cx="1382712" cy="628650"/>
          </a:xfrm>
          <a:custGeom>
            <a:avLst/>
            <a:gdLst>
              <a:gd name="connsiteX0" fmla="*/ 0 w 1382394"/>
              <a:gd name="connsiteY0" fmla="*/ 0 h 629913"/>
              <a:gd name="connsiteX1" fmla="*/ 1067438 w 1382394"/>
              <a:gd name="connsiteY1" fmla="*/ 0 h 629913"/>
              <a:gd name="connsiteX2" fmla="*/ 1382394 w 1382394"/>
              <a:gd name="connsiteY2" fmla="*/ 314957 h 629913"/>
              <a:gd name="connsiteX3" fmla="*/ 1067438 w 1382394"/>
              <a:gd name="connsiteY3" fmla="*/ 629913 h 629913"/>
              <a:gd name="connsiteX4" fmla="*/ 0 w 1382394"/>
              <a:gd name="connsiteY4" fmla="*/ 629913 h 629913"/>
              <a:gd name="connsiteX5" fmla="*/ 314957 w 1382394"/>
              <a:gd name="connsiteY5" fmla="*/ 314957 h 629913"/>
              <a:gd name="connsiteX6" fmla="*/ 0 w 1382394"/>
              <a:gd name="connsiteY6" fmla="*/ 0 h 62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394" h="629913">
                <a:moveTo>
                  <a:pt x="0" y="0"/>
                </a:moveTo>
                <a:lnTo>
                  <a:pt x="1067438" y="0"/>
                </a:lnTo>
                <a:lnTo>
                  <a:pt x="1382394" y="314957"/>
                </a:lnTo>
                <a:lnTo>
                  <a:pt x="1067438" y="629913"/>
                </a:lnTo>
                <a:lnTo>
                  <a:pt x="0" y="629913"/>
                </a:lnTo>
                <a:lnTo>
                  <a:pt x="314957" y="314957"/>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26387" tIns="5715" rIns="314956" bIns="5715" spcCol="1270" anchor="ctr"/>
          <a:lstStyle/>
          <a:p>
            <a:pPr algn="ctr" defTabSz="400050">
              <a:lnSpc>
                <a:spcPct val="90000"/>
              </a:lnSpc>
              <a:spcAft>
                <a:spcPct val="35000"/>
              </a:spcAft>
              <a:defRPr/>
            </a:pPr>
            <a:r>
              <a:rPr lang="nb-NO" sz="900" dirty="0"/>
              <a:t>Utvikling av </a:t>
            </a:r>
            <a:r>
              <a:rPr lang="nb-NO" sz="900" b="1" dirty="0">
                <a:solidFill>
                  <a:srgbClr val="FF0000"/>
                </a:solidFill>
              </a:rPr>
              <a:t>rom og funksjonsprogram</a:t>
            </a:r>
          </a:p>
        </p:txBody>
      </p:sp>
      <p:sp>
        <p:nvSpPr>
          <p:cNvPr id="26" name="Frihåndsform 25"/>
          <p:cNvSpPr/>
          <p:nvPr/>
        </p:nvSpPr>
        <p:spPr>
          <a:xfrm>
            <a:off x="5033752" y="3105629"/>
            <a:ext cx="1295400" cy="636588"/>
          </a:xfrm>
          <a:custGeom>
            <a:avLst/>
            <a:gdLst>
              <a:gd name="connsiteX0" fmla="*/ 0 w 1239969"/>
              <a:gd name="connsiteY0" fmla="*/ 0 h 638005"/>
              <a:gd name="connsiteX1" fmla="*/ 920967 w 1239969"/>
              <a:gd name="connsiteY1" fmla="*/ 0 h 638005"/>
              <a:gd name="connsiteX2" fmla="*/ 1239969 w 1239969"/>
              <a:gd name="connsiteY2" fmla="*/ 319003 h 638005"/>
              <a:gd name="connsiteX3" fmla="*/ 920967 w 1239969"/>
              <a:gd name="connsiteY3" fmla="*/ 638005 h 638005"/>
              <a:gd name="connsiteX4" fmla="*/ 0 w 1239969"/>
              <a:gd name="connsiteY4" fmla="*/ 638005 h 638005"/>
              <a:gd name="connsiteX5" fmla="*/ 319003 w 1239969"/>
              <a:gd name="connsiteY5" fmla="*/ 319003 h 638005"/>
              <a:gd name="connsiteX6" fmla="*/ 0 w 1239969"/>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969" h="638005">
                <a:moveTo>
                  <a:pt x="0" y="0"/>
                </a:moveTo>
                <a:lnTo>
                  <a:pt x="920967" y="0"/>
                </a:lnTo>
                <a:lnTo>
                  <a:pt x="1239969" y="319003"/>
                </a:lnTo>
                <a:lnTo>
                  <a:pt x="920967" y="638005"/>
                </a:lnTo>
                <a:lnTo>
                  <a:pt x="0" y="638005"/>
                </a:lnTo>
                <a:lnTo>
                  <a:pt x="319003" y="31900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Arkitekt konkurranse</a:t>
            </a:r>
          </a:p>
        </p:txBody>
      </p:sp>
      <p:sp>
        <p:nvSpPr>
          <p:cNvPr id="27" name="Frihåndsform 26"/>
          <p:cNvSpPr/>
          <p:nvPr/>
        </p:nvSpPr>
        <p:spPr>
          <a:xfrm>
            <a:off x="6130715" y="3105629"/>
            <a:ext cx="1439862" cy="636588"/>
          </a:xfrm>
          <a:custGeom>
            <a:avLst/>
            <a:gdLst>
              <a:gd name="connsiteX0" fmla="*/ 0 w 1093973"/>
              <a:gd name="connsiteY0" fmla="*/ 0 h 638005"/>
              <a:gd name="connsiteX1" fmla="*/ 774971 w 1093973"/>
              <a:gd name="connsiteY1" fmla="*/ 0 h 638005"/>
              <a:gd name="connsiteX2" fmla="*/ 1093973 w 1093973"/>
              <a:gd name="connsiteY2" fmla="*/ 319003 h 638005"/>
              <a:gd name="connsiteX3" fmla="*/ 774971 w 1093973"/>
              <a:gd name="connsiteY3" fmla="*/ 638005 h 638005"/>
              <a:gd name="connsiteX4" fmla="*/ 0 w 1093973"/>
              <a:gd name="connsiteY4" fmla="*/ 638005 h 638005"/>
              <a:gd name="connsiteX5" fmla="*/ 319003 w 1093973"/>
              <a:gd name="connsiteY5" fmla="*/ 319003 h 638005"/>
              <a:gd name="connsiteX6" fmla="*/ 0 w 1093973"/>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973" h="638005">
                <a:moveTo>
                  <a:pt x="0" y="0"/>
                </a:moveTo>
                <a:lnTo>
                  <a:pt x="774971" y="0"/>
                </a:lnTo>
                <a:lnTo>
                  <a:pt x="1093973" y="319003"/>
                </a:lnTo>
                <a:lnTo>
                  <a:pt x="774971" y="638005"/>
                </a:lnTo>
                <a:lnTo>
                  <a:pt x="0" y="638005"/>
                </a:lnTo>
                <a:lnTo>
                  <a:pt x="319003" y="319003"/>
                </a:lnTo>
                <a:lnTo>
                  <a:pt x="0" y="0"/>
                </a:lnTo>
                <a:close/>
              </a:path>
            </a:pathLst>
          </a:custGeom>
          <a:solidFill>
            <a:srgbClr val="92D050">
              <a:alpha val="90000"/>
            </a:srgb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Skisse</a:t>
            </a:r>
          </a:p>
          <a:p>
            <a:pPr algn="ctr" defTabSz="400050">
              <a:lnSpc>
                <a:spcPct val="90000"/>
              </a:lnSpc>
              <a:spcAft>
                <a:spcPct val="35000"/>
              </a:spcAft>
              <a:defRPr/>
            </a:pPr>
            <a:r>
              <a:rPr lang="nb-NO" sz="900" dirty="0"/>
              <a:t>prosjekt</a:t>
            </a:r>
          </a:p>
        </p:txBody>
      </p:sp>
      <p:sp>
        <p:nvSpPr>
          <p:cNvPr id="28" name="Frihåndsform 27"/>
          <p:cNvSpPr/>
          <p:nvPr/>
        </p:nvSpPr>
        <p:spPr>
          <a:xfrm>
            <a:off x="7434052" y="3105629"/>
            <a:ext cx="2241550" cy="636588"/>
          </a:xfrm>
          <a:custGeom>
            <a:avLst/>
            <a:gdLst>
              <a:gd name="connsiteX0" fmla="*/ 0 w 2241826"/>
              <a:gd name="connsiteY0" fmla="*/ 0 h 638005"/>
              <a:gd name="connsiteX1" fmla="*/ 1922824 w 2241826"/>
              <a:gd name="connsiteY1" fmla="*/ 0 h 638005"/>
              <a:gd name="connsiteX2" fmla="*/ 2241826 w 2241826"/>
              <a:gd name="connsiteY2" fmla="*/ 319003 h 638005"/>
              <a:gd name="connsiteX3" fmla="*/ 1922824 w 2241826"/>
              <a:gd name="connsiteY3" fmla="*/ 638005 h 638005"/>
              <a:gd name="connsiteX4" fmla="*/ 0 w 2241826"/>
              <a:gd name="connsiteY4" fmla="*/ 638005 h 638005"/>
              <a:gd name="connsiteX5" fmla="*/ 319003 w 2241826"/>
              <a:gd name="connsiteY5" fmla="*/ 319003 h 638005"/>
              <a:gd name="connsiteX6" fmla="*/ 0 w 2241826"/>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826" h="638005">
                <a:moveTo>
                  <a:pt x="0" y="0"/>
                </a:moveTo>
                <a:lnTo>
                  <a:pt x="1922824" y="0"/>
                </a:lnTo>
                <a:lnTo>
                  <a:pt x="2241826" y="319003"/>
                </a:lnTo>
                <a:lnTo>
                  <a:pt x="1922824" y="638005"/>
                </a:lnTo>
                <a:lnTo>
                  <a:pt x="0" y="638005"/>
                </a:lnTo>
                <a:lnTo>
                  <a:pt x="319003" y="319003"/>
                </a:lnTo>
                <a:lnTo>
                  <a:pt x="0" y="0"/>
                </a:lnTo>
                <a:close/>
              </a:path>
            </a:pathLst>
          </a:custGeom>
          <a:solidFill>
            <a:srgbClr val="92D050">
              <a:alpha val="90000"/>
            </a:srgb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Forprosjekt</a:t>
            </a:r>
          </a:p>
        </p:txBody>
      </p:sp>
      <p:sp>
        <p:nvSpPr>
          <p:cNvPr id="8200" name="TekstSylinder 29"/>
          <p:cNvSpPr txBox="1">
            <a:spLocks noChangeArrowheads="1"/>
          </p:cNvSpPr>
          <p:nvPr/>
        </p:nvSpPr>
        <p:spPr bwMode="auto">
          <a:xfrm rot="16200000">
            <a:off x="1065002" y="3175479"/>
            <a:ext cx="2840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nb-NO" altLang="nb-NO" sz="1600" dirty="0" err="1" smtClean="0">
                <a:latin typeface="Times New Roman" panose="02020603050405020304" pitchFamily="18" charset="0"/>
              </a:rPr>
              <a:t>Stortuva</a:t>
            </a:r>
            <a:r>
              <a:rPr lang="nb-NO" altLang="nb-NO" sz="1600" dirty="0" smtClean="0">
                <a:latin typeface="Times New Roman" panose="02020603050405020304" pitchFamily="18" charset="0"/>
              </a:rPr>
              <a:t> BHG</a:t>
            </a:r>
            <a:endParaRPr lang="nb-NO" altLang="nb-NO" sz="1600" dirty="0">
              <a:latin typeface="Times New Roman" panose="02020603050405020304" pitchFamily="18" charset="0"/>
            </a:endParaRPr>
          </a:p>
          <a:p>
            <a:pPr algn="ctr">
              <a:spcBef>
                <a:spcPct val="0"/>
              </a:spcBef>
              <a:buFontTx/>
              <a:buNone/>
            </a:pPr>
            <a:r>
              <a:rPr lang="nb-NO" altLang="nb-NO" sz="1600" dirty="0">
                <a:latin typeface="Times New Roman" panose="02020603050405020304" pitchFamily="18" charset="0"/>
              </a:rPr>
              <a:t> </a:t>
            </a:r>
            <a:r>
              <a:rPr lang="nb-NO" altLang="nb-NO" sz="1600" dirty="0" smtClean="0">
                <a:latin typeface="Times New Roman" panose="02020603050405020304" pitchFamily="18" charset="0"/>
              </a:rPr>
              <a:t>modellen</a:t>
            </a:r>
            <a:endParaRPr lang="nb-NO" altLang="nb-NO" sz="1600" dirty="0">
              <a:latin typeface="Times New Roman" panose="02020603050405020304" pitchFamily="18" charset="0"/>
            </a:endParaRPr>
          </a:p>
        </p:txBody>
      </p:sp>
      <p:sp>
        <p:nvSpPr>
          <p:cNvPr id="32" name="Frihåndsform 31"/>
          <p:cNvSpPr/>
          <p:nvPr/>
        </p:nvSpPr>
        <p:spPr>
          <a:xfrm>
            <a:off x="2692191" y="5212242"/>
            <a:ext cx="1303337" cy="723900"/>
          </a:xfrm>
          <a:custGeom>
            <a:avLst/>
            <a:gdLst>
              <a:gd name="connsiteX0" fmla="*/ 0 w 1303938"/>
              <a:gd name="connsiteY0" fmla="*/ 0 h 723439"/>
              <a:gd name="connsiteX1" fmla="*/ 942219 w 1303938"/>
              <a:gd name="connsiteY1" fmla="*/ 0 h 723439"/>
              <a:gd name="connsiteX2" fmla="*/ 1303938 w 1303938"/>
              <a:gd name="connsiteY2" fmla="*/ 361720 h 723439"/>
              <a:gd name="connsiteX3" fmla="*/ 942219 w 1303938"/>
              <a:gd name="connsiteY3" fmla="*/ 723439 h 723439"/>
              <a:gd name="connsiteX4" fmla="*/ 0 w 1303938"/>
              <a:gd name="connsiteY4" fmla="*/ 723439 h 723439"/>
              <a:gd name="connsiteX5" fmla="*/ 361720 w 1303938"/>
              <a:gd name="connsiteY5" fmla="*/ 361720 h 723439"/>
              <a:gd name="connsiteX6" fmla="*/ 0 w 1303938"/>
              <a:gd name="connsiteY6" fmla="*/ 0 h 7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938" h="723439">
                <a:moveTo>
                  <a:pt x="0" y="0"/>
                </a:moveTo>
                <a:lnTo>
                  <a:pt x="942219" y="0"/>
                </a:lnTo>
                <a:lnTo>
                  <a:pt x="1303938" y="361720"/>
                </a:lnTo>
                <a:lnTo>
                  <a:pt x="942219" y="723439"/>
                </a:lnTo>
                <a:lnTo>
                  <a:pt x="0" y="723439"/>
                </a:lnTo>
                <a:lnTo>
                  <a:pt x="361720" y="36172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373150" tIns="5715" rIns="361719" bIns="5715" spcCol="1270" anchor="ctr"/>
          <a:lstStyle/>
          <a:p>
            <a:pPr algn="ctr" defTabSz="400050">
              <a:lnSpc>
                <a:spcPct val="90000"/>
              </a:lnSpc>
              <a:spcAft>
                <a:spcPct val="35000"/>
              </a:spcAft>
              <a:defRPr/>
            </a:pPr>
            <a:r>
              <a:rPr lang="nb-NO" sz="900" b="1" dirty="0"/>
              <a:t>Definering av oppdrag (Bruker)</a:t>
            </a:r>
          </a:p>
        </p:txBody>
      </p:sp>
      <p:sp>
        <p:nvSpPr>
          <p:cNvPr id="33" name="Frihåndsform 32"/>
          <p:cNvSpPr/>
          <p:nvPr/>
        </p:nvSpPr>
        <p:spPr>
          <a:xfrm>
            <a:off x="3801853" y="5240818"/>
            <a:ext cx="1382713" cy="630237"/>
          </a:xfrm>
          <a:custGeom>
            <a:avLst/>
            <a:gdLst>
              <a:gd name="connsiteX0" fmla="*/ 0 w 1382394"/>
              <a:gd name="connsiteY0" fmla="*/ 0 h 629913"/>
              <a:gd name="connsiteX1" fmla="*/ 1067438 w 1382394"/>
              <a:gd name="connsiteY1" fmla="*/ 0 h 629913"/>
              <a:gd name="connsiteX2" fmla="*/ 1382394 w 1382394"/>
              <a:gd name="connsiteY2" fmla="*/ 314957 h 629913"/>
              <a:gd name="connsiteX3" fmla="*/ 1067438 w 1382394"/>
              <a:gd name="connsiteY3" fmla="*/ 629913 h 629913"/>
              <a:gd name="connsiteX4" fmla="*/ 0 w 1382394"/>
              <a:gd name="connsiteY4" fmla="*/ 629913 h 629913"/>
              <a:gd name="connsiteX5" fmla="*/ 314957 w 1382394"/>
              <a:gd name="connsiteY5" fmla="*/ 314957 h 629913"/>
              <a:gd name="connsiteX6" fmla="*/ 0 w 1382394"/>
              <a:gd name="connsiteY6" fmla="*/ 0 h 62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394" h="629913">
                <a:moveTo>
                  <a:pt x="0" y="0"/>
                </a:moveTo>
                <a:lnTo>
                  <a:pt x="1067438" y="0"/>
                </a:lnTo>
                <a:lnTo>
                  <a:pt x="1382394" y="314957"/>
                </a:lnTo>
                <a:lnTo>
                  <a:pt x="1067438" y="629913"/>
                </a:lnTo>
                <a:lnTo>
                  <a:pt x="0" y="629913"/>
                </a:lnTo>
                <a:lnTo>
                  <a:pt x="314957" y="314957"/>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26387" tIns="5715" rIns="314956" bIns="5715" spcCol="1270" anchor="ctr"/>
          <a:lstStyle/>
          <a:p>
            <a:pPr algn="ctr" defTabSz="400050">
              <a:lnSpc>
                <a:spcPct val="90000"/>
              </a:lnSpc>
              <a:spcAft>
                <a:spcPct val="35000"/>
              </a:spcAft>
              <a:defRPr/>
            </a:pPr>
            <a:r>
              <a:rPr lang="nb-NO" sz="900" dirty="0"/>
              <a:t>Utvikling av </a:t>
            </a:r>
            <a:r>
              <a:rPr lang="nb-NO" sz="900" b="1" dirty="0">
                <a:solidFill>
                  <a:srgbClr val="FF0000"/>
                </a:solidFill>
              </a:rPr>
              <a:t>Oppgave-dokument</a:t>
            </a:r>
          </a:p>
        </p:txBody>
      </p:sp>
      <p:sp>
        <p:nvSpPr>
          <p:cNvPr id="34" name="Frihåndsform 33"/>
          <p:cNvSpPr/>
          <p:nvPr/>
        </p:nvSpPr>
        <p:spPr>
          <a:xfrm>
            <a:off x="5027402" y="5232880"/>
            <a:ext cx="1296988" cy="638175"/>
          </a:xfrm>
          <a:custGeom>
            <a:avLst/>
            <a:gdLst>
              <a:gd name="connsiteX0" fmla="*/ 0 w 1239969"/>
              <a:gd name="connsiteY0" fmla="*/ 0 h 638005"/>
              <a:gd name="connsiteX1" fmla="*/ 920967 w 1239969"/>
              <a:gd name="connsiteY1" fmla="*/ 0 h 638005"/>
              <a:gd name="connsiteX2" fmla="*/ 1239969 w 1239969"/>
              <a:gd name="connsiteY2" fmla="*/ 319003 h 638005"/>
              <a:gd name="connsiteX3" fmla="*/ 920967 w 1239969"/>
              <a:gd name="connsiteY3" fmla="*/ 638005 h 638005"/>
              <a:gd name="connsiteX4" fmla="*/ 0 w 1239969"/>
              <a:gd name="connsiteY4" fmla="*/ 638005 h 638005"/>
              <a:gd name="connsiteX5" fmla="*/ 319003 w 1239969"/>
              <a:gd name="connsiteY5" fmla="*/ 319003 h 638005"/>
              <a:gd name="connsiteX6" fmla="*/ 0 w 1239969"/>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969" h="638005">
                <a:moveTo>
                  <a:pt x="0" y="0"/>
                </a:moveTo>
                <a:lnTo>
                  <a:pt x="920967" y="0"/>
                </a:lnTo>
                <a:lnTo>
                  <a:pt x="1239969" y="319003"/>
                </a:lnTo>
                <a:lnTo>
                  <a:pt x="920967" y="638005"/>
                </a:lnTo>
                <a:lnTo>
                  <a:pt x="0" y="638005"/>
                </a:lnTo>
                <a:lnTo>
                  <a:pt x="319003" y="319003"/>
                </a:lnTo>
                <a:lnTo>
                  <a:pt x="0" y="0"/>
                </a:lnTo>
                <a:close/>
              </a:path>
            </a:pathLst>
          </a:custGeom>
          <a:solidFill>
            <a:schemeClr val="accent2">
              <a:lumMod val="40000"/>
              <a:lumOff val="60000"/>
              <a:alpha val="90000"/>
            </a:scheme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Konsept konkurranse</a:t>
            </a:r>
          </a:p>
        </p:txBody>
      </p:sp>
      <p:sp>
        <p:nvSpPr>
          <p:cNvPr id="35" name="Frihåndsform 34"/>
          <p:cNvSpPr/>
          <p:nvPr/>
        </p:nvSpPr>
        <p:spPr>
          <a:xfrm>
            <a:off x="6127540" y="5232880"/>
            <a:ext cx="1439862" cy="638175"/>
          </a:xfrm>
          <a:custGeom>
            <a:avLst/>
            <a:gdLst>
              <a:gd name="connsiteX0" fmla="*/ 0 w 1093973"/>
              <a:gd name="connsiteY0" fmla="*/ 0 h 638005"/>
              <a:gd name="connsiteX1" fmla="*/ 774971 w 1093973"/>
              <a:gd name="connsiteY1" fmla="*/ 0 h 638005"/>
              <a:gd name="connsiteX2" fmla="*/ 1093973 w 1093973"/>
              <a:gd name="connsiteY2" fmla="*/ 319003 h 638005"/>
              <a:gd name="connsiteX3" fmla="*/ 774971 w 1093973"/>
              <a:gd name="connsiteY3" fmla="*/ 638005 h 638005"/>
              <a:gd name="connsiteX4" fmla="*/ 0 w 1093973"/>
              <a:gd name="connsiteY4" fmla="*/ 638005 h 638005"/>
              <a:gd name="connsiteX5" fmla="*/ 319003 w 1093973"/>
              <a:gd name="connsiteY5" fmla="*/ 319003 h 638005"/>
              <a:gd name="connsiteX6" fmla="*/ 0 w 1093973"/>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3973" h="638005">
                <a:moveTo>
                  <a:pt x="0" y="0"/>
                </a:moveTo>
                <a:lnTo>
                  <a:pt x="774971" y="0"/>
                </a:lnTo>
                <a:lnTo>
                  <a:pt x="1093973" y="319003"/>
                </a:lnTo>
                <a:lnTo>
                  <a:pt x="774971" y="638005"/>
                </a:lnTo>
                <a:lnTo>
                  <a:pt x="0" y="638005"/>
                </a:lnTo>
                <a:lnTo>
                  <a:pt x="319003" y="319003"/>
                </a:lnTo>
                <a:lnTo>
                  <a:pt x="0" y="0"/>
                </a:lnTo>
                <a:close/>
              </a:path>
            </a:pathLst>
          </a:custGeom>
          <a:pattFill prst="wdUpDiag">
            <a:fgClr>
              <a:schemeClr val="accent2">
                <a:lumMod val="40000"/>
                <a:lumOff val="60000"/>
              </a:schemeClr>
            </a:fgClr>
            <a:bgClr>
              <a:srgbClr val="92D050"/>
            </a:bgClr>
          </a:pattFill>
          <a:ln w="25400"/>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Utvikling av </a:t>
            </a:r>
            <a:r>
              <a:rPr lang="nb-NO" sz="900" b="1" dirty="0">
                <a:solidFill>
                  <a:srgbClr val="FF0000"/>
                </a:solidFill>
              </a:rPr>
              <a:t>Bygning</a:t>
            </a:r>
            <a:r>
              <a:rPr lang="nb-NO" sz="900" dirty="0"/>
              <a:t> inkl. rom funksjons program</a:t>
            </a:r>
          </a:p>
        </p:txBody>
      </p:sp>
      <p:sp>
        <p:nvSpPr>
          <p:cNvPr id="36" name="Frihåndsform 35"/>
          <p:cNvSpPr/>
          <p:nvPr/>
        </p:nvSpPr>
        <p:spPr>
          <a:xfrm>
            <a:off x="7429290" y="5232880"/>
            <a:ext cx="2241550" cy="638175"/>
          </a:xfrm>
          <a:custGeom>
            <a:avLst/>
            <a:gdLst>
              <a:gd name="connsiteX0" fmla="*/ 0 w 2241826"/>
              <a:gd name="connsiteY0" fmla="*/ 0 h 638005"/>
              <a:gd name="connsiteX1" fmla="*/ 1922824 w 2241826"/>
              <a:gd name="connsiteY1" fmla="*/ 0 h 638005"/>
              <a:gd name="connsiteX2" fmla="*/ 2241826 w 2241826"/>
              <a:gd name="connsiteY2" fmla="*/ 319003 h 638005"/>
              <a:gd name="connsiteX3" fmla="*/ 1922824 w 2241826"/>
              <a:gd name="connsiteY3" fmla="*/ 638005 h 638005"/>
              <a:gd name="connsiteX4" fmla="*/ 0 w 2241826"/>
              <a:gd name="connsiteY4" fmla="*/ 638005 h 638005"/>
              <a:gd name="connsiteX5" fmla="*/ 319003 w 2241826"/>
              <a:gd name="connsiteY5" fmla="*/ 319003 h 638005"/>
              <a:gd name="connsiteX6" fmla="*/ 0 w 2241826"/>
              <a:gd name="connsiteY6" fmla="*/ 0 h 63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826" h="638005">
                <a:moveTo>
                  <a:pt x="0" y="0"/>
                </a:moveTo>
                <a:lnTo>
                  <a:pt x="1922824" y="0"/>
                </a:lnTo>
                <a:lnTo>
                  <a:pt x="2241826" y="319003"/>
                </a:lnTo>
                <a:lnTo>
                  <a:pt x="1922824" y="638005"/>
                </a:lnTo>
                <a:lnTo>
                  <a:pt x="0" y="638005"/>
                </a:lnTo>
                <a:lnTo>
                  <a:pt x="319003" y="319003"/>
                </a:lnTo>
                <a:lnTo>
                  <a:pt x="0" y="0"/>
                </a:lnTo>
                <a:close/>
              </a:path>
            </a:pathLst>
          </a:custGeom>
          <a:solidFill>
            <a:srgbClr val="92D050">
              <a:alpha val="90000"/>
            </a:srgbClr>
          </a:solidFill>
        </p:spPr>
        <p:style>
          <a:lnRef idx="2">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lIns="330433" tIns="5715" rIns="319002" bIns="5715" spcCol="1270" anchor="ctr"/>
          <a:lstStyle/>
          <a:p>
            <a:pPr algn="ctr" defTabSz="400050">
              <a:lnSpc>
                <a:spcPct val="90000"/>
              </a:lnSpc>
              <a:spcAft>
                <a:spcPct val="35000"/>
              </a:spcAft>
              <a:defRPr/>
            </a:pPr>
            <a:r>
              <a:rPr lang="nb-NO" sz="900" dirty="0"/>
              <a:t>Forprosjekt</a:t>
            </a:r>
          </a:p>
        </p:txBody>
      </p:sp>
      <p:sp>
        <p:nvSpPr>
          <p:cNvPr id="8206" name="TekstSylinder 36"/>
          <p:cNvSpPr txBox="1">
            <a:spLocks noChangeArrowheads="1"/>
          </p:cNvSpPr>
          <p:nvPr/>
        </p:nvSpPr>
        <p:spPr bwMode="auto">
          <a:xfrm rot="16200000">
            <a:off x="1059447" y="5305111"/>
            <a:ext cx="2840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nb-NO" altLang="nb-NO" sz="1600" dirty="0" smtClean="0">
                <a:latin typeface="Times New Roman" panose="02020603050405020304" pitchFamily="18" charset="0"/>
              </a:rPr>
              <a:t>Tiller VGS</a:t>
            </a:r>
            <a:endParaRPr lang="nb-NO" altLang="nb-NO" sz="1600" dirty="0">
              <a:latin typeface="Times New Roman" panose="02020603050405020304" pitchFamily="18" charset="0"/>
            </a:endParaRPr>
          </a:p>
          <a:p>
            <a:pPr algn="ctr">
              <a:spcBef>
                <a:spcPct val="0"/>
              </a:spcBef>
              <a:buFontTx/>
              <a:buNone/>
            </a:pPr>
            <a:r>
              <a:rPr lang="nb-NO" altLang="nb-NO" sz="1600" dirty="0">
                <a:latin typeface="Times New Roman" panose="02020603050405020304" pitchFamily="18" charset="0"/>
              </a:rPr>
              <a:t> </a:t>
            </a:r>
            <a:r>
              <a:rPr lang="nb-NO" altLang="nb-NO" sz="1600" dirty="0" smtClean="0">
                <a:latin typeface="Times New Roman" panose="02020603050405020304" pitchFamily="18" charset="0"/>
              </a:rPr>
              <a:t>modellen</a:t>
            </a:r>
            <a:endParaRPr lang="nb-NO" altLang="nb-NO" sz="1600" dirty="0">
              <a:latin typeface="Times New Roman" panose="02020603050405020304" pitchFamily="18" charset="0"/>
            </a:endParaRPr>
          </a:p>
        </p:txBody>
      </p:sp>
      <p:grpSp>
        <p:nvGrpSpPr>
          <p:cNvPr id="8207" name="Gruppe 7168"/>
          <p:cNvGrpSpPr>
            <a:grpSpLocks/>
          </p:cNvGrpSpPr>
          <p:nvPr/>
        </p:nvGrpSpPr>
        <p:grpSpPr bwMode="auto">
          <a:xfrm>
            <a:off x="5048037" y="2405919"/>
            <a:ext cx="6468226" cy="642560"/>
            <a:chOff x="3506409" y="1465740"/>
            <a:chExt cx="2408252" cy="642033"/>
          </a:xfrm>
        </p:grpSpPr>
        <p:sp>
          <p:nvSpPr>
            <p:cNvPr id="31" name="Venstre klammeparentes 30"/>
            <p:cNvSpPr/>
            <p:nvPr/>
          </p:nvSpPr>
          <p:spPr>
            <a:xfrm rot="5400000">
              <a:off x="4392676" y="848750"/>
              <a:ext cx="372756" cy="2145289"/>
            </a:xfrm>
            <a:prstGeom prst="lef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nb-NO"/>
            </a:p>
          </p:txBody>
        </p:sp>
        <p:sp>
          <p:nvSpPr>
            <p:cNvPr id="8215" name="TekstSylinder 7167"/>
            <p:cNvSpPr txBox="1">
              <a:spLocks noChangeArrowheads="1"/>
            </p:cNvSpPr>
            <p:nvPr/>
          </p:nvSpPr>
          <p:spPr bwMode="auto">
            <a:xfrm>
              <a:off x="3768951" y="1465740"/>
              <a:ext cx="2145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b-NO" altLang="nb-NO" sz="1800" dirty="0" smtClean="0">
                  <a:latin typeface="Times New Roman" panose="02020603050405020304" pitchFamily="18" charset="0"/>
                </a:rPr>
                <a:t>Prosjektgjennomføring (fastpris)</a:t>
              </a:r>
              <a:endParaRPr lang="nb-NO" altLang="nb-NO" sz="1800" dirty="0">
                <a:latin typeface="Times New Roman" panose="02020603050405020304" pitchFamily="18" charset="0"/>
              </a:endParaRPr>
            </a:p>
          </p:txBody>
        </p:sp>
      </p:grpSp>
      <p:sp>
        <p:nvSpPr>
          <p:cNvPr id="40" name="Venstre klammeparentes 39"/>
          <p:cNvSpPr/>
          <p:nvPr/>
        </p:nvSpPr>
        <p:spPr>
          <a:xfrm rot="5400000">
            <a:off x="6006336" y="3830083"/>
            <a:ext cx="373062" cy="2330930"/>
          </a:xfrm>
          <a:prstGeom prst="lef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nb-NO"/>
          </a:p>
        </p:txBody>
      </p:sp>
      <p:sp>
        <p:nvSpPr>
          <p:cNvPr id="8209" name="TekstSylinder 40"/>
          <p:cNvSpPr txBox="1">
            <a:spLocks noChangeArrowheads="1"/>
          </p:cNvSpPr>
          <p:nvPr/>
        </p:nvSpPr>
        <p:spPr bwMode="auto">
          <a:xfrm>
            <a:off x="5633827" y="4518504"/>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b-NO" altLang="nb-NO" sz="1800" dirty="0" smtClean="0">
                <a:latin typeface="Times New Roman" panose="02020603050405020304" pitchFamily="18" charset="0"/>
              </a:rPr>
              <a:t>Medgått tid</a:t>
            </a:r>
            <a:endParaRPr lang="nb-NO" altLang="nb-NO" sz="1800" dirty="0">
              <a:latin typeface="Times New Roman" panose="02020603050405020304" pitchFamily="18" charset="0"/>
            </a:endParaRPr>
          </a:p>
        </p:txBody>
      </p:sp>
      <p:sp>
        <p:nvSpPr>
          <p:cNvPr id="44" name="Venstre klammeparentes 43"/>
          <p:cNvSpPr/>
          <p:nvPr/>
        </p:nvSpPr>
        <p:spPr>
          <a:xfrm rot="5400000">
            <a:off x="3698665" y="1773717"/>
            <a:ext cx="373062" cy="2144712"/>
          </a:xfrm>
          <a:prstGeom prst="lef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nb-NO"/>
          </a:p>
        </p:txBody>
      </p:sp>
      <p:sp>
        <p:nvSpPr>
          <p:cNvPr id="8211" name="TekstSylinder 44"/>
          <p:cNvSpPr txBox="1">
            <a:spLocks noChangeArrowheads="1"/>
          </p:cNvSpPr>
          <p:nvPr/>
        </p:nvSpPr>
        <p:spPr bwMode="auto">
          <a:xfrm>
            <a:off x="2901740" y="2362679"/>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b-NO" altLang="nb-NO" sz="1800">
                <a:latin typeface="Times New Roman" panose="02020603050405020304" pitchFamily="18" charset="0"/>
              </a:rPr>
              <a:t>Idè/Behov </a:t>
            </a:r>
            <a:r>
              <a:rPr lang="nb-NO" altLang="nb-NO" sz="1800" b="1">
                <a:solidFill>
                  <a:srgbClr val="FF0000"/>
                </a:solidFill>
                <a:latin typeface="Times New Roman" panose="02020603050405020304" pitchFamily="18" charset="0"/>
              </a:rPr>
              <a:t>(Resultat) </a:t>
            </a:r>
            <a:endParaRPr lang="nb-NO" altLang="nb-NO" sz="1800">
              <a:latin typeface="Times New Roman" panose="02020603050405020304" pitchFamily="18" charset="0"/>
            </a:endParaRPr>
          </a:p>
        </p:txBody>
      </p:sp>
      <p:sp>
        <p:nvSpPr>
          <p:cNvPr id="47" name="Venstre klammeparentes 46"/>
          <p:cNvSpPr/>
          <p:nvPr/>
        </p:nvSpPr>
        <p:spPr>
          <a:xfrm rot="5400000">
            <a:off x="3698665" y="3912080"/>
            <a:ext cx="373063" cy="2144712"/>
          </a:xfrm>
          <a:prstGeom prst="lef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nb-NO"/>
          </a:p>
        </p:txBody>
      </p:sp>
      <p:sp>
        <p:nvSpPr>
          <p:cNvPr id="8213" name="TekstSylinder 47"/>
          <p:cNvSpPr txBox="1">
            <a:spLocks noChangeArrowheads="1"/>
          </p:cNvSpPr>
          <p:nvPr/>
        </p:nvSpPr>
        <p:spPr bwMode="auto">
          <a:xfrm>
            <a:off x="2965240" y="4521679"/>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b-NO" altLang="nb-NO" sz="1800">
                <a:latin typeface="Times New Roman" panose="02020603050405020304" pitchFamily="18" charset="0"/>
              </a:rPr>
              <a:t>Idè/Behov </a:t>
            </a:r>
            <a:r>
              <a:rPr lang="nb-NO" altLang="nb-NO" sz="1800" b="1">
                <a:solidFill>
                  <a:srgbClr val="FF0000"/>
                </a:solidFill>
                <a:latin typeface="Times New Roman" panose="02020603050405020304" pitchFamily="18" charset="0"/>
              </a:rPr>
              <a:t>(Effekt) </a:t>
            </a:r>
            <a:endParaRPr lang="nb-NO" altLang="nb-NO" sz="1800">
              <a:latin typeface="Times New Roman" panose="02020603050405020304" pitchFamily="18" charset="0"/>
            </a:endParaRPr>
          </a:p>
        </p:txBody>
      </p:sp>
      <p:sp>
        <p:nvSpPr>
          <p:cNvPr id="25" name="Venstre klammeparentes 24"/>
          <p:cNvSpPr/>
          <p:nvPr/>
        </p:nvSpPr>
        <p:spPr>
          <a:xfrm rot="5400000">
            <a:off x="8363534" y="3863662"/>
            <a:ext cx="373062" cy="2241550"/>
          </a:xfrm>
          <a:prstGeom prst="leftBrace">
            <a:avLst/>
          </a:prstGeom>
          <a:ln>
            <a:solidFill>
              <a:srgbClr val="FF0000"/>
            </a:solidFill>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nb-NO"/>
          </a:p>
        </p:txBody>
      </p:sp>
      <p:sp>
        <p:nvSpPr>
          <p:cNvPr id="29" name="TekstSylinder 40"/>
          <p:cNvSpPr txBox="1">
            <a:spLocks noChangeArrowheads="1"/>
          </p:cNvSpPr>
          <p:nvPr/>
        </p:nvSpPr>
        <p:spPr bwMode="auto">
          <a:xfrm>
            <a:off x="7834429" y="4507393"/>
            <a:ext cx="214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nb-NO" altLang="nb-NO" sz="1800" dirty="0">
                <a:latin typeface="Times New Roman" panose="02020603050405020304" pitchFamily="18" charset="0"/>
              </a:rPr>
              <a:t>F</a:t>
            </a:r>
            <a:r>
              <a:rPr lang="nb-NO" altLang="nb-NO" sz="1800" dirty="0" smtClean="0">
                <a:latin typeface="Times New Roman" panose="02020603050405020304" pitchFamily="18" charset="0"/>
              </a:rPr>
              <a:t>astpris</a:t>
            </a:r>
            <a:endParaRPr lang="nb-NO" altLang="nb-NO" sz="1800" dirty="0">
              <a:latin typeface="Times New Roman" panose="02020603050405020304" pitchFamily="18" charset="0"/>
            </a:endParaRPr>
          </a:p>
        </p:txBody>
      </p:sp>
    </p:spTree>
    <p:extLst>
      <p:ext uri="{BB962C8B-B14F-4D97-AF65-F5344CB8AC3E}">
        <p14:creationId xmlns:p14="http://schemas.microsoft.com/office/powerpoint/2010/main" val="3095344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85000" lnSpcReduction="20000"/>
          </a:bodyPr>
          <a:lstStyle/>
          <a:p>
            <a:r>
              <a:rPr lang="nb-NO" dirty="0" smtClean="0"/>
              <a:t>Byggherren må beslutte en </a:t>
            </a:r>
            <a:r>
              <a:rPr lang="nb-NO" b="1" dirty="0" smtClean="0">
                <a:solidFill>
                  <a:srgbClr val="FF0000"/>
                </a:solidFill>
              </a:rPr>
              <a:t>«tidsplan for utvikling av prosjektert areal»</a:t>
            </a:r>
          </a:p>
          <a:p>
            <a:r>
              <a:rPr lang="nb-NO" dirty="0" smtClean="0"/>
              <a:t>Hvilke valg som foretas påvirker prosjektgjennomføringens attributter </a:t>
            </a:r>
          </a:p>
          <a:p>
            <a:pPr marL="781200" lvl="1" indent="-457200">
              <a:buFont typeface="+mj-lt"/>
              <a:buAutoNum type="arabicPeriod"/>
            </a:pPr>
            <a:r>
              <a:rPr lang="nb-NO" dirty="0" smtClean="0"/>
              <a:t>Økonomi</a:t>
            </a:r>
          </a:p>
          <a:p>
            <a:pPr marL="781200" lvl="1" indent="-457200">
              <a:buFont typeface="+mj-lt"/>
              <a:buAutoNum type="arabicPeriod"/>
            </a:pPr>
            <a:r>
              <a:rPr lang="nb-NO" dirty="0" smtClean="0"/>
              <a:t>Fremdrift</a:t>
            </a:r>
          </a:p>
          <a:p>
            <a:pPr marL="781200" lvl="1" indent="-457200">
              <a:buFont typeface="+mj-lt"/>
              <a:buAutoNum type="arabicPeriod"/>
            </a:pPr>
            <a:r>
              <a:rPr lang="nb-NO" dirty="0" smtClean="0"/>
              <a:t>Kvalitet</a:t>
            </a:r>
          </a:p>
          <a:p>
            <a:pPr marL="781200" lvl="1" indent="-457200">
              <a:buFont typeface="+mj-lt"/>
              <a:buAutoNum type="arabicPeriod"/>
            </a:pPr>
            <a:r>
              <a:rPr lang="nb-NO" dirty="0" smtClean="0"/>
              <a:t>Informasjon</a:t>
            </a:r>
          </a:p>
          <a:p>
            <a:r>
              <a:rPr lang="nb-NO" dirty="0" smtClean="0"/>
              <a:t>For TRFK er; </a:t>
            </a:r>
            <a:r>
              <a:rPr lang="nb-NO" b="1" dirty="0" smtClean="0">
                <a:solidFill>
                  <a:srgbClr val="FF0000"/>
                </a:solidFill>
              </a:rPr>
              <a:t>det prosjekterte areal i modellene</a:t>
            </a:r>
            <a:r>
              <a:rPr lang="nb-NO" dirty="0" smtClean="0"/>
              <a:t>, vårt primære verktøy for beregning av prosjektkostnad som grunnlag for politiske beslutninger for iverksettelse av det enkelte prosjekt.</a:t>
            </a:r>
          </a:p>
          <a:p>
            <a:r>
              <a:rPr lang="nb-NO" dirty="0" smtClean="0"/>
              <a:t>Areal er enklest å måle ved å benytte den alternative norske areal standarden </a:t>
            </a:r>
            <a:r>
              <a:rPr lang="nb-NO" b="1" dirty="0" smtClean="0">
                <a:solidFill>
                  <a:srgbClr val="FF0000"/>
                </a:solidFill>
              </a:rPr>
              <a:t>NS-EN 15221-6</a:t>
            </a:r>
            <a:r>
              <a:rPr lang="nb-NO" dirty="0" smtClean="0"/>
              <a:t> (i stedet for NS3940)</a:t>
            </a:r>
            <a:endParaRPr lang="nb-NO" b="1" dirty="0">
              <a:solidFill>
                <a:srgbClr val="FF0000"/>
              </a:solidFill>
            </a:endParaRPr>
          </a:p>
        </p:txBody>
      </p:sp>
      <p:sp>
        <p:nvSpPr>
          <p:cNvPr id="3" name="Tittel 2"/>
          <p:cNvSpPr>
            <a:spLocks noGrp="1"/>
          </p:cNvSpPr>
          <p:nvPr>
            <p:ph type="title"/>
          </p:nvPr>
        </p:nvSpPr>
        <p:spPr/>
        <p:txBody>
          <a:bodyPr>
            <a:normAutofit/>
          </a:bodyPr>
          <a:lstStyle/>
          <a:p>
            <a:r>
              <a:rPr lang="nb-NO" dirty="0" smtClean="0"/>
              <a:t>Byggherren må ta kontroll over rommene !</a:t>
            </a:r>
            <a:endParaRPr lang="nb-NO" dirty="0"/>
          </a:p>
        </p:txBody>
      </p:sp>
    </p:spTree>
    <p:extLst>
      <p:ext uri="{BB962C8B-B14F-4D97-AF65-F5344CB8AC3E}">
        <p14:creationId xmlns:p14="http://schemas.microsoft.com/office/powerpoint/2010/main" val="298929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20000"/>
          </a:bodyPr>
          <a:lstStyle/>
          <a:p>
            <a:r>
              <a:rPr lang="nb-NO" dirty="0" smtClean="0"/>
              <a:t>For TRFK betyr </a:t>
            </a:r>
            <a:r>
              <a:rPr lang="nb-NO" b="1" dirty="0" smtClean="0">
                <a:solidFill>
                  <a:srgbClr val="FF0000"/>
                </a:solidFill>
              </a:rPr>
              <a:t>«i et virksomhetsperspektiv» </a:t>
            </a:r>
            <a:r>
              <a:rPr lang="nb-NO" dirty="0" smtClean="0"/>
              <a:t>- at vi opptrer økonomisk rasjonelt (penger vi sparer på bygninger kan </a:t>
            </a:r>
            <a:r>
              <a:rPr lang="nb-NO" dirty="0" err="1" smtClean="0"/>
              <a:t>f.eks</a:t>
            </a:r>
            <a:r>
              <a:rPr lang="nb-NO" dirty="0" smtClean="0"/>
              <a:t> omdisponeres til drift av </a:t>
            </a:r>
            <a:r>
              <a:rPr lang="nb-NO" dirty="0" err="1" smtClean="0"/>
              <a:t>kjernevirksonheten</a:t>
            </a:r>
            <a:r>
              <a:rPr lang="nb-NO" dirty="0" smtClean="0"/>
              <a:t>)</a:t>
            </a:r>
          </a:p>
          <a:p>
            <a:r>
              <a:rPr lang="nb-NO" dirty="0" smtClean="0"/>
              <a:t>I praksis betyr dette at vi arbeider med de største kostnadene først (</a:t>
            </a:r>
            <a:r>
              <a:rPr lang="nb-NO" dirty="0" err="1" smtClean="0"/>
              <a:t>dvs</a:t>
            </a:r>
            <a:r>
              <a:rPr lang="nb-NO" dirty="0" smtClean="0"/>
              <a:t> rommet) før vi går videre med kostnader av mindre betydning</a:t>
            </a:r>
          </a:p>
          <a:p>
            <a:r>
              <a:rPr lang="nb-NO" b="1" dirty="0" smtClean="0">
                <a:solidFill>
                  <a:srgbClr val="FF0000"/>
                </a:solidFill>
              </a:rPr>
              <a:t>Vi </a:t>
            </a:r>
            <a:r>
              <a:rPr lang="nb-NO" b="1" dirty="0" err="1" smtClean="0">
                <a:solidFill>
                  <a:srgbClr val="FF0000"/>
                </a:solidFill>
              </a:rPr>
              <a:t>kvalitetssikrer</a:t>
            </a:r>
            <a:r>
              <a:rPr lang="nb-NO" b="1" dirty="0" smtClean="0">
                <a:solidFill>
                  <a:srgbClr val="FF0000"/>
                </a:solidFill>
              </a:rPr>
              <a:t> og sanksjonerer på leveransekvalitet på rommet (den største kostnaden)</a:t>
            </a:r>
          </a:p>
          <a:p>
            <a:r>
              <a:rPr lang="nb-NO" dirty="0" smtClean="0"/>
              <a:t>Når vi har fått den ønskede kvalitet på våre prosjekterte areal, kan vi fortsette den samme systematiske tilnærmingen inn i forprosjektet hvor andre objekt står for tur (</a:t>
            </a:r>
            <a:r>
              <a:rPr lang="nb-NO" dirty="0" err="1" smtClean="0"/>
              <a:t>èn</a:t>
            </a:r>
            <a:r>
              <a:rPr lang="nb-NO" dirty="0" smtClean="0"/>
              <a:t>, eller noen få </a:t>
            </a:r>
            <a:r>
              <a:rPr lang="nb-NO" dirty="0" err="1" smtClean="0"/>
              <a:t>objektgrupper</a:t>
            </a:r>
            <a:r>
              <a:rPr lang="nb-NO" dirty="0" smtClean="0"/>
              <a:t> om gangen)…..</a:t>
            </a:r>
            <a:endParaRPr lang="nb-NO" dirty="0"/>
          </a:p>
        </p:txBody>
      </p:sp>
      <p:sp>
        <p:nvSpPr>
          <p:cNvPr id="3" name="Tittel 2"/>
          <p:cNvSpPr>
            <a:spLocks noGrp="1"/>
          </p:cNvSpPr>
          <p:nvPr>
            <p:ph type="title"/>
          </p:nvPr>
        </p:nvSpPr>
        <p:spPr/>
        <p:txBody>
          <a:bodyPr/>
          <a:lstStyle/>
          <a:p>
            <a:r>
              <a:rPr lang="nb-NO" dirty="0" smtClean="0"/>
              <a:t>Det handler om matematikk</a:t>
            </a:r>
            <a:endParaRPr lang="nb-NO" dirty="0"/>
          </a:p>
        </p:txBody>
      </p:sp>
    </p:spTree>
    <p:extLst>
      <p:ext uri="{BB962C8B-B14F-4D97-AF65-F5344CB8AC3E}">
        <p14:creationId xmlns:p14="http://schemas.microsoft.com/office/powerpoint/2010/main" val="28360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innhold 1"/>
          <p:cNvSpPr>
            <a:spLocks noGrp="1"/>
          </p:cNvSpPr>
          <p:nvPr>
            <p:ph idx="1"/>
          </p:nvPr>
        </p:nvSpPr>
        <p:spPr>
          <a:xfrm>
            <a:off x="2089150" y="1700213"/>
            <a:ext cx="8015288" cy="5041900"/>
          </a:xfrm>
        </p:spPr>
        <p:txBody>
          <a:bodyPr/>
          <a:lstStyle/>
          <a:p>
            <a:pPr marL="0" indent="0" defTabSz="914400" eaLnBrk="1" hangingPunct="1">
              <a:buClrTx/>
              <a:buNone/>
            </a:pPr>
            <a:endParaRPr lang="nb-NO" altLang="nb-NO"/>
          </a:p>
          <a:p>
            <a:pPr marL="0" indent="0" defTabSz="914400" eaLnBrk="1" hangingPunct="1">
              <a:buClrTx/>
              <a:buNone/>
            </a:pPr>
            <a:endParaRPr lang="nb-NO" altLang="nb-NO" sz="2400" b="1"/>
          </a:p>
          <a:p>
            <a:pPr marL="0" indent="0" defTabSz="914400" eaLnBrk="1" hangingPunct="1">
              <a:buClrTx/>
              <a:buNone/>
            </a:pPr>
            <a:endParaRPr lang="nb-NO" altLang="nb-NO"/>
          </a:p>
          <a:p>
            <a:pPr marL="0" indent="0" defTabSz="914400" eaLnBrk="1" hangingPunct="1">
              <a:buClrTx/>
              <a:buNone/>
            </a:pPr>
            <a:endParaRPr lang="nb-NO" altLang="nb-NO"/>
          </a:p>
          <a:p>
            <a:pPr marL="0" indent="0" defTabSz="914400" eaLnBrk="1" hangingPunct="1">
              <a:buClrTx/>
              <a:buNone/>
            </a:pPr>
            <a:endParaRPr lang="nb-NO" altLang="nb-NO"/>
          </a:p>
          <a:p>
            <a:pPr marL="0" indent="0" defTabSz="914400" eaLnBrk="1" hangingPunct="1">
              <a:buClrTx/>
              <a:buNone/>
            </a:pPr>
            <a:endParaRPr lang="nb-NO" altLang="nb-NO"/>
          </a:p>
          <a:p>
            <a:pPr marL="0" indent="0" defTabSz="914400" eaLnBrk="1" hangingPunct="1">
              <a:buClrTx/>
              <a:buNone/>
            </a:pPr>
            <a:endParaRPr lang="nb-NO" altLang="nb-NO"/>
          </a:p>
        </p:txBody>
      </p:sp>
      <p:sp>
        <p:nvSpPr>
          <p:cNvPr id="3" name="Tittel 2"/>
          <p:cNvSpPr>
            <a:spLocks noGrp="1"/>
          </p:cNvSpPr>
          <p:nvPr>
            <p:ph type="title"/>
          </p:nvPr>
        </p:nvSpPr>
        <p:spPr>
          <a:xfrm>
            <a:off x="1703388" y="325439"/>
            <a:ext cx="8640762" cy="1108075"/>
          </a:xfrm>
        </p:spPr>
        <p:txBody>
          <a:bodyPr/>
          <a:lstStyle/>
          <a:p>
            <a:pPr algn="ctr">
              <a:defRPr/>
            </a:pPr>
            <a:r>
              <a:rPr lang="nb-NO" dirty="0" smtClean="0"/>
              <a:t>trøndelag </a:t>
            </a:r>
            <a:r>
              <a:rPr lang="nb-NO" dirty="0"/>
              <a:t>fylkeskommune</a:t>
            </a:r>
          </a:p>
        </p:txBody>
      </p:sp>
      <p:pic>
        <p:nvPicPr>
          <p:cNvPr id="14340" name="Bil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1785939"/>
            <a:ext cx="54260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8626" y="5359400"/>
            <a:ext cx="33813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15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innhold 1"/>
          <p:cNvSpPr>
            <a:spLocks noGrp="1"/>
          </p:cNvSpPr>
          <p:nvPr>
            <p:ph idx="1"/>
          </p:nvPr>
        </p:nvSpPr>
        <p:spPr/>
        <p:txBody>
          <a:bodyPr/>
          <a:lstStyle/>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b="1"/>
          </a:p>
          <a:p>
            <a:pPr marL="0" indent="0">
              <a:buClrTx/>
              <a:buNone/>
            </a:pPr>
            <a:endParaRPr lang="nb-NO" altLang="nb-NO"/>
          </a:p>
          <a:p>
            <a:pPr marL="0" indent="0">
              <a:buClrTx/>
              <a:buNone/>
            </a:pPr>
            <a:endParaRPr lang="nb-NO" altLang="nb-NO"/>
          </a:p>
          <a:p>
            <a:pPr marL="0" indent="0">
              <a:buClrTx/>
              <a:buNone/>
            </a:pPr>
            <a:endParaRPr lang="nb-NO" altLang="nb-NO"/>
          </a:p>
          <a:p>
            <a:pPr marL="0" indent="0">
              <a:buClrTx/>
              <a:buNone/>
            </a:pPr>
            <a:endParaRPr lang="nb-NO" altLang="nb-NO"/>
          </a:p>
          <a:p>
            <a:pPr marL="0" indent="0">
              <a:buClrTx/>
              <a:buNone/>
            </a:pPr>
            <a:endParaRPr lang="nb-NO" altLang="nb-NO"/>
          </a:p>
        </p:txBody>
      </p:sp>
      <p:sp>
        <p:nvSpPr>
          <p:cNvPr id="3" name="Tittel 2"/>
          <p:cNvSpPr>
            <a:spLocks noGrp="1"/>
          </p:cNvSpPr>
          <p:nvPr>
            <p:ph type="title"/>
          </p:nvPr>
        </p:nvSpPr>
        <p:spPr/>
        <p:txBody>
          <a:bodyPr/>
          <a:lstStyle/>
          <a:p>
            <a:pPr algn="ctr">
              <a:defRPr/>
            </a:pPr>
            <a:r>
              <a:rPr lang="nb-NO" dirty="0"/>
              <a:t>Visjon og Ambisjoner</a:t>
            </a:r>
          </a:p>
        </p:txBody>
      </p:sp>
      <p:sp>
        <p:nvSpPr>
          <p:cNvPr id="16388" name="Rectangle 2"/>
          <p:cNvSpPr txBox="1">
            <a:spLocks noChangeArrowheads="1"/>
          </p:cNvSpPr>
          <p:nvPr/>
        </p:nvSpPr>
        <p:spPr bwMode="auto">
          <a:xfrm>
            <a:off x="2711450" y="5153025"/>
            <a:ext cx="7678738" cy="1384300"/>
          </a:xfrm>
          <a:prstGeom prst="rect">
            <a:avLst/>
          </a:prstGeom>
          <a:solidFill>
            <a:schemeClr val="tx2"/>
          </a:solidFill>
          <a:ln w="9525">
            <a:solidFill>
              <a:schemeClr val="tx1"/>
            </a:solidFill>
            <a:miter lim="800000"/>
            <a:headEnd/>
            <a:tailEnd/>
          </a:ln>
        </p:spPr>
        <p:txBody>
          <a:bodyPr>
            <a:spAutoFit/>
          </a:bodyPr>
          <a:lstStyle>
            <a:lvl1pPr marL="242888" indent="-242888" defTabSz="685800">
              <a:buClr>
                <a:schemeClr val="tx2"/>
              </a:buClr>
              <a:buFont typeface="Arial" panose="020B0604020202020204" pitchFamily="34" charset="0"/>
              <a:buChar char="•"/>
              <a:defRPr sz="2100">
                <a:solidFill>
                  <a:schemeClr val="tx1"/>
                </a:solidFill>
                <a:latin typeface="Verdana" panose="020B0604030504040204" pitchFamily="34" charset="0"/>
              </a:defRPr>
            </a:lvl1pPr>
            <a:lvl2pPr marL="485775" indent="-242888" defTabSz="685800">
              <a:buClr>
                <a:schemeClr val="tx2"/>
              </a:buClr>
              <a:buFont typeface="Arial" panose="020B0604020202020204" pitchFamily="34" charset="0"/>
              <a:buChar char="•"/>
              <a:defRPr>
                <a:solidFill>
                  <a:schemeClr val="tx1"/>
                </a:solidFill>
                <a:latin typeface="Verdana" panose="020B0604030504040204" pitchFamily="34" charset="0"/>
              </a:defRPr>
            </a:lvl2pPr>
            <a:lvl3pPr marL="728663" indent="-242888" defTabSz="685800">
              <a:buClr>
                <a:schemeClr val="tx2"/>
              </a:buClr>
              <a:buFont typeface="Arial" panose="020B0604020202020204" pitchFamily="34" charset="0"/>
              <a:buChar char="•"/>
              <a:defRPr sz="1500">
                <a:solidFill>
                  <a:schemeClr val="tx1"/>
                </a:solidFill>
                <a:latin typeface="Verdana" panose="020B0604030504040204" pitchFamily="34" charset="0"/>
              </a:defRPr>
            </a:lvl3pPr>
            <a:lvl4pPr marL="971550" indent="-242888" defTabSz="685800">
              <a:buClr>
                <a:schemeClr val="tx2"/>
              </a:buClr>
              <a:buFont typeface="Arial" panose="020B0604020202020204" pitchFamily="34" charset="0"/>
              <a:buChar char="•"/>
              <a:defRPr sz="1300">
                <a:solidFill>
                  <a:schemeClr val="tx1"/>
                </a:solidFill>
                <a:latin typeface="Verdana" panose="020B0604030504040204" pitchFamily="34" charset="0"/>
              </a:defRPr>
            </a:lvl4pPr>
            <a:lvl5pPr marL="1214438" indent="-242888" defTabSz="685800">
              <a:buClr>
                <a:schemeClr val="tx2"/>
              </a:buClr>
              <a:buFont typeface="Arial" panose="020B0604020202020204" pitchFamily="34" charset="0"/>
              <a:buChar char="•"/>
              <a:defRPr sz="1200">
                <a:solidFill>
                  <a:schemeClr val="tx1"/>
                </a:solidFill>
                <a:latin typeface="Verdana" panose="020B0604030504040204" pitchFamily="34" charset="0"/>
              </a:defRPr>
            </a:lvl5pPr>
            <a:lvl6pPr marL="1671638" indent="-242888" defTabSz="685800" eaLnBrk="0" fontAlgn="base" hangingPunct="0">
              <a:spcBef>
                <a:spcPct val="0"/>
              </a:spcBef>
              <a:spcAft>
                <a:spcPct val="0"/>
              </a:spcAft>
              <a:buClr>
                <a:schemeClr val="tx2"/>
              </a:buClr>
              <a:buFont typeface="Arial" panose="020B0604020202020204" pitchFamily="34" charset="0"/>
              <a:buChar char="•"/>
              <a:defRPr sz="1200">
                <a:solidFill>
                  <a:schemeClr val="tx1"/>
                </a:solidFill>
                <a:latin typeface="Verdana" panose="020B0604030504040204" pitchFamily="34" charset="0"/>
              </a:defRPr>
            </a:lvl6pPr>
            <a:lvl7pPr marL="2128838" indent="-242888" defTabSz="685800" eaLnBrk="0" fontAlgn="base" hangingPunct="0">
              <a:spcBef>
                <a:spcPct val="0"/>
              </a:spcBef>
              <a:spcAft>
                <a:spcPct val="0"/>
              </a:spcAft>
              <a:buClr>
                <a:schemeClr val="tx2"/>
              </a:buClr>
              <a:buFont typeface="Arial" panose="020B0604020202020204" pitchFamily="34" charset="0"/>
              <a:buChar char="•"/>
              <a:defRPr sz="1200">
                <a:solidFill>
                  <a:schemeClr val="tx1"/>
                </a:solidFill>
                <a:latin typeface="Verdana" panose="020B0604030504040204" pitchFamily="34" charset="0"/>
              </a:defRPr>
            </a:lvl7pPr>
            <a:lvl8pPr marL="2586038" indent="-242888" defTabSz="685800" eaLnBrk="0" fontAlgn="base" hangingPunct="0">
              <a:spcBef>
                <a:spcPct val="0"/>
              </a:spcBef>
              <a:spcAft>
                <a:spcPct val="0"/>
              </a:spcAft>
              <a:buClr>
                <a:schemeClr val="tx2"/>
              </a:buClr>
              <a:buFont typeface="Arial" panose="020B0604020202020204" pitchFamily="34" charset="0"/>
              <a:buChar char="•"/>
              <a:defRPr sz="1200">
                <a:solidFill>
                  <a:schemeClr val="tx1"/>
                </a:solidFill>
                <a:latin typeface="Verdana" panose="020B0604030504040204" pitchFamily="34" charset="0"/>
              </a:defRPr>
            </a:lvl8pPr>
            <a:lvl9pPr marL="3043238" indent="-242888" defTabSz="685800" eaLnBrk="0" fontAlgn="base" hangingPunct="0">
              <a:spcBef>
                <a:spcPct val="0"/>
              </a:spcBef>
              <a:spcAft>
                <a:spcPct val="0"/>
              </a:spcAft>
              <a:buClr>
                <a:schemeClr val="tx2"/>
              </a:buClr>
              <a:buFont typeface="Arial" panose="020B0604020202020204" pitchFamily="34" charset="0"/>
              <a:buChar char="•"/>
              <a:defRPr sz="1200">
                <a:solidFill>
                  <a:schemeClr val="tx1"/>
                </a:solidFill>
                <a:latin typeface="Verdana" panose="020B0604030504040204" pitchFamily="34" charset="0"/>
              </a:defRPr>
            </a:lvl9pPr>
          </a:lstStyle>
          <a:p>
            <a:pPr algn="ctr" eaLnBrk="1" hangingPunct="1">
              <a:buFontTx/>
              <a:buNone/>
            </a:pPr>
            <a:r>
              <a:rPr lang="nb-NO" altLang="nb-NO" sz="2800" i="1" dirty="0">
                <a:solidFill>
                  <a:srgbClr val="000000"/>
                </a:solidFill>
                <a:latin typeface="Arial" panose="020B0604020202020204" pitchFamily="34" charset="0"/>
              </a:rPr>
              <a:t>EIENDOM skal på vegne av eieren utvikle, forvalte, bygge, vedlikeholde og drifte bygg slik at de er effektive for </a:t>
            </a:r>
            <a:r>
              <a:rPr lang="nb-NO" altLang="nb-NO" sz="2800" i="1" u="sng" dirty="0">
                <a:solidFill>
                  <a:srgbClr val="000000"/>
                </a:solidFill>
                <a:latin typeface="Arial" panose="020B0604020202020204" pitchFamily="34" charset="0"/>
              </a:rPr>
              <a:t>brukeren</a:t>
            </a:r>
            <a:endParaRPr lang="nb-NO" altLang="nb-NO" sz="1400" i="1" u="sng" dirty="0">
              <a:solidFill>
                <a:srgbClr val="000000"/>
              </a:solidFill>
              <a:latin typeface="Arial" panose="020B0604020202020204" pitchFamily="34" charset="0"/>
            </a:endParaRPr>
          </a:p>
        </p:txBody>
      </p:sp>
      <p:pic>
        <p:nvPicPr>
          <p:cNvPr id="16389" name="Bil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7822" y="1646149"/>
            <a:ext cx="3916363"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717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Kostnadsfordeling </a:t>
            </a:r>
          </a:p>
        </p:txBody>
      </p:sp>
      <p:pic>
        <p:nvPicPr>
          <p:cNvPr id="5" name="Bilde 4"/>
          <p:cNvPicPr/>
          <p:nvPr/>
        </p:nvPicPr>
        <p:blipFill rotWithShape="1">
          <a:blip r:embed="rId3" cstate="email">
            <a:extLst>
              <a:ext uri="{28A0092B-C50C-407E-A947-70E740481C1C}">
                <a14:useLocalDpi xmlns:a14="http://schemas.microsoft.com/office/drawing/2010/main"/>
              </a:ext>
            </a:extLst>
          </a:blip>
          <a:srcRect t="12112" r="31303" b="6252"/>
          <a:stretch/>
        </p:blipFill>
        <p:spPr>
          <a:xfrm>
            <a:off x="1876426" y="1276351"/>
            <a:ext cx="8724900" cy="4924425"/>
          </a:xfrm>
          <a:prstGeom prst="rect">
            <a:avLst/>
          </a:prstGeom>
        </p:spPr>
      </p:pic>
    </p:spTree>
    <p:extLst>
      <p:ext uri="{BB962C8B-B14F-4D97-AF65-F5344CB8AC3E}">
        <p14:creationId xmlns:p14="http://schemas.microsoft.com/office/powerpoint/2010/main" val="410359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err="1" smtClean="0"/>
              <a:t>Fordelig</a:t>
            </a:r>
            <a:r>
              <a:rPr lang="nb-NO" sz="4000" dirty="0" smtClean="0"/>
              <a:t> årlige driftskostnader – To eksempler</a:t>
            </a:r>
            <a:endParaRPr lang="nb-NO" sz="4000" dirty="0"/>
          </a:p>
        </p:txBody>
      </p:sp>
      <p:graphicFrame>
        <p:nvGraphicFramePr>
          <p:cNvPr id="5" name="Diagram 4"/>
          <p:cNvGraphicFramePr>
            <a:graphicFrameLocks/>
          </p:cNvGraphicFramePr>
          <p:nvPr>
            <p:extLst/>
          </p:nvPr>
        </p:nvGraphicFramePr>
        <p:xfrm>
          <a:off x="1853381" y="147523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p:cNvGraphicFramePr>
            <a:graphicFrameLocks/>
          </p:cNvGraphicFramePr>
          <p:nvPr>
            <p:extLst/>
          </p:nvPr>
        </p:nvGraphicFramePr>
        <p:xfrm>
          <a:off x="5815780" y="335525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2"/>
          <p:cNvSpPr txBox="1"/>
          <p:nvPr/>
        </p:nvSpPr>
        <p:spPr>
          <a:xfrm>
            <a:off x="2718817" y="4218432"/>
            <a:ext cx="1790875" cy="261610"/>
          </a:xfrm>
          <a:prstGeom prst="rect">
            <a:avLst/>
          </a:prstGeom>
          <a:noFill/>
        </p:spPr>
        <p:txBody>
          <a:bodyPr wrap="none" rtlCol="0">
            <a:spAutoFit/>
          </a:bodyPr>
          <a:lstStyle/>
          <a:p>
            <a:pPr fontAlgn="base">
              <a:spcBef>
                <a:spcPct val="0"/>
              </a:spcBef>
              <a:spcAft>
                <a:spcPct val="0"/>
              </a:spcAft>
            </a:pPr>
            <a:r>
              <a:rPr lang="nb-NO" sz="1100" dirty="0">
                <a:solidFill>
                  <a:srgbClr val="000000"/>
                </a:solidFill>
                <a:latin typeface="Arial" charset="0"/>
                <a:cs typeface="Arial" charset="0"/>
              </a:rPr>
              <a:t>Kilde </a:t>
            </a:r>
            <a:r>
              <a:rPr lang="nb-NO" sz="1100" dirty="0" err="1">
                <a:solidFill>
                  <a:srgbClr val="000000"/>
                </a:solidFill>
                <a:latin typeface="Arial" charset="0"/>
                <a:cs typeface="Arial" charset="0"/>
              </a:rPr>
              <a:t>Årskostnader</a:t>
            </a:r>
            <a:r>
              <a:rPr lang="nb-NO" sz="1100" dirty="0">
                <a:solidFill>
                  <a:srgbClr val="000000"/>
                </a:solidFill>
                <a:latin typeface="Arial" charset="0"/>
                <a:cs typeface="Arial" charset="0"/>
              </a:rPr>
              <a:t>, bok 1</a:t>
            </a:r>
          </a:p>
        </p:txBody>
      </p:sp>
    </p:spTree>
    <p:extLst>
      <p:ext uri="{BB962C8B-B14F-4D97-AF65-F5344CB8AC3E}">
        <p14:creationId xmlns:p14="http://schemas.microsoft.com/office/powerpoint/2010/main" val="4049075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marL="514350" indent="-514350">
              <a:buFont typeface="+mj-lt"/>
              <a:buAutoNum type="arabicPeriod"/>
            </a:pPr>
            <a:r>
              <a:rPr lang="nb-NO" dirty="0" smtClean="0"/>
              <a:t>Egnetheten </a:t>
            </a:r>
            <a:r>
              <a:rPr lang="nb-NO" dirty="0"/>
              <a:t>til bygningen for kjernevirksomheten!</a:t>
            </a:r>
          </a:p>
          <a:p>
            <a:pPr marL="514350" indent="-514350">
              <a:buFont typeface="+mj-lt"/>
              <a:buAutoNum type="arabicPeriod"/>
            </a:pPr>
            <a:r>
              <a:rPr lang="nb-NO" dirty="0"/>
              <a:t>Formen på bygningen («Form </a:t>
            </a:r>
            <a:r>
              <a:rPr lang="nb-NO" dirty="0" err="1"/>
              <a:t>Follows</a:t>
            </a:r>
            <a:r>
              <a:rPr lang="nb-NO" dirty="0"/>
              <a:t> </a:t>
            </a:r>
            <a:r>
              <a:rPr lang="nb-NO" dirty="0" err="1"/>
              <a:t>Function</a:t>
            </a:r>
            <a:r>
              <a:rPr lang="nb-NO" dirty="0"/>
              <a:t>»)!</a:t>
            </a:r>
          </a:p>
          <a:p>
            <a:pPr marL="514350" indent="-514350">
              <a:buFont typeface="+mj-lt"/>
              <a:buAutoNum type="arabicPeriod"/>
            </a:pPr>
            <a:r>
              <a:rPr lang="nb-NO" dirty="0" smtClean="0"/>
              <a:t>Prisen på bygningen (</a:t>
            </a:r>
            <a:r>
              <a:rPr lang="nb-NO" dirty="0" err="1" smtClean="0"/>
              <a:t>ca</a:t>
            </a:r>
            <a:r>
              <a:rPr lang="nb-NO" dirty="0" smtClean="0"/>
              <a:t> kr 40 000 pr m2 eller </a:t>
            </a:r>
            <a:r>
              <a:rPr lang="nb-NO" dirty="0" smtClean="0">
                <a:solidFill>
                  <a:srgbClr val="FF0000"/>
                </a:solidFill>
              </a:rPr>
              <a:t>1800 kr/m2</a:t>
            </a:r>
            <a:r>
              <a:rPr lang="nb-NO" dirty="0" smtClean="0"/>
              <a:t> pr år(FDVU </a:t>
            </a:r>
            <a:r>
              <a:rPr lang="nb-NO" dirty="0" err="1" smtClean="0"/>
              <a:t>ca</a:t>
            </a:r>
            <a:r>
              <a:rPr lang="nb-NO" dirty="0" smtClean="0"/>
              <a:t> </a:t>
            </a:r>
            <a:r>
              <a:rPr lang="nb-NO" dirty="0">
                <a:solidFill>
                  <a:srgbClr val="FF0000"/>
                </a:solidFill>
              </a:rPr>
              <a:t>9</a:t>
            </a:r>
            <a:r>
              <a:rPr lang="nb-NO" dirty="0" smtClean="0">
                <a:solidFill>
                  <a:srgbClr val="FF0000"/>
                </a:solidFill>
              </a:rPr>
              <a:t>00 kr/m2 </a:t>
            </a:r>
            <a:r>
              <a:rPr lang="nb-NO" dirty="0" smtClean="0"/>
              <a:t>pr år))!</a:t>
            </a:r>
          </a:p>
          <a:p>
            <a:pPr marL="514350" indent="-514350">
              <a:buFont typeface="+mj-lt"/>
              <a:buAutoNum type="arabicPeriod"/>
            </a:pPr>
            <a:r>
              <a:rPr lang="nb-NO" dirty="0" smtClean="0"/>
              <a:t>Jeg vil derfor snakke om rommet……</a:t>
            </a:r>
            <a:endParaRPr lang="nb-NO" dirty="0"/>
          </a:p>
        </p:txBody>
      </p:sp>
      <p:sp>
        <p:nvSpPr>
          <p:cNvPr id="3" name="Tittel 2"/>
          <p:cNvSpPr>
            <a:spLocks noGrp="1"/>
          </p:cNvSpPr>
          <p:nvPr>
            <p:ph type="title"/>
          </p:nvPr>
        </p:nvSpPr>
        <p:spPr/>
        <p:txBody>
          <a:bodyPr/>
          <a:lstStyle/>
          <a:p>
            <a:r>
              <a:rPr lang="nb-NO" dirty="0" smtClean="0"/>
              <a:t>Rommet bestemmer…..</a:t>
            </a:r>
            <a:endParaRPr lang="nb-NO" dirty="0"/>
          </a:p>
        </p:txBody>
      </p:sp>
    </p:spTree>
    <p:extLst>
      <p:ext uri="{BB962C8B-B14F-4D97-AF65-F5344CB8AC3E}">
        <p14:creationId xmlns:p14="http://schemas.microsoft.com/office/powerpoint/2010/main" val="150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smtClean="0"/>
              <a:t>Byggherrens oppgave er å leverer egnet areal til brukerne</a:t>
            </a:r>
          </a:p>
          <a:p>
            <a:r>
              <a:rPr lang="nb-NO" dirty="0" smtClean="0"/>
              <a:t>«låsing av areal» kan skje på ulike tidspunkt i prosjektforløpet</a:t>
            </a:r>
          </a:p>
          <a:p>
            <a:r>
              <a:rPr lang="nb-NO" dirty="0" smtClean="0"/>
              <a:t>I praksis betyr «låst areal» - låst kostnad</a:t>
            </a:r>
          </a:p>
          <a:p>
            <a:r>
              <a:rPr lang="nb-NO" dirty="0" smtClean="0"/>
              <a:t>Når rommene likevel er «blitt låst» – </a:t>
            </a:r>
            <a:r>
              <a:rPr lang="nb-NO" b="1" dirty="0" smtClean="0">
                <a:solidFill>
                  <a:srgbClr val="FF0000"/>
                </a:solidFill>
              </a:rPr>
              <a:t>er det hensiktsmessig å bruke rommet som primær informasjonsbærer gjennom alle etterfølgende faser</a:t>
            </a:r>
            <a:r>
              <a:rPr lang="nb-NO" dirty="0" smtClean="0"/>
              <a:t> </a:t>
            </a:r>
            <a:r>
              <a:rPr lang="nb-NO" dirty="0" err="1" smtClean="0"/>
              <a:t>inkl</a:t>
            </a:r>
            <a:r>
              <a:rPr lang="nb-NO" dirty="0" smtClean="0"/>
              <a:t> driftsfasen</a:t>
            </a:r>
          </a:p>
          <a:p>
            <a:r>
              <a:rPr lang="nb-NO" dirty="0" smtClean="0"/>
              <a:t>Informasjon tilknyttet </a:t>
            </a:r>
            <a:r>
              <a:rPr lang="nb-NO" b="1" dirty="0" smtClean="0">
                <a:solidFill>
                  <a:srgbClr val="FF0000"/>
                </a:solidFill>
              </a:rPr>
              <a:t>øvrige objekt </a:t>
            </a:r>
            <a:r>
              <a:rPr lang="nb-NO" dirty="0" smtClean="0"/>
              <a:t>fases inn med forsiktighet i de senere faser (etter at en har kontroll på den romtilknyttede informasjonen)</a:t>
            </a:r>
          </a:p>
          <a:p>
            <a:endParaRPr lang="nb-NO" dirty="0"/>
          </a:p>
        </p:txBody>
      </p:sp>
      <p:sp>
        <p:nvSpPr>
          <p:cNvPr id="3" name="Tittel 2"/>
          <p:cNvSpPr>
            <a:spLocks noGrp="1"/>
          </p:cNvSpPr>
          <p:nvPr>
            <p:ph type="title"/>
          </p:nvPr>
        </p:nvSpPr>
        <p:spPr/>
        <p:txBody>
          <a:bodyPr/>
          <a:lstStyle/>
          <a:p>
            <a:r>
              <a:rPr lang="nb-NO" dirty="0" err="1" smtClean="0"/>
              <a:t>IFCspace</a:t>
            </a:r>
            <a:r>
              <a:rPr lang="nb-NO" dirty="0" smtClean="0"/>
              <a:t> – </a:t>
            </a:r>
            <a:br>
              <a:rPr lang="nb-NO" dirty="0" smtClean="0"/>
            </a:br>
            <a:r>
              <a:rPr lang="nb-NO" dirty="0" smtClean="0"/>
              <a:t>informasjonens arnested</a:t>
            </a:r>
            <a:endParaRPr lang="nb-NO" dirty="0"/>
          </a:p>
        </p:txBody>
      </p:sp>
    </p:spTree>
    <p:extLst>
      <p:ext uri="{BB962C8B-B14F-4D97-AF65-F5344CB8AC3E}">
        <p14:creationId xmlns:p14="http://schemas.microsoft.com/office/powerpoint/2010/main" val="13131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err="1" smtClean="0"/>
              <a:t>Stortuva</a:t>
            </a:r>
            <a:r>
              <a:rPr lang="nb-NO" dirty="0" smtClean="0"/>
              <a:t> BHG (Sunndal kommune)</a:t>
            </a:r>
          </a:p>
          <a:p>
            <a:r>
              <a:rPr lang="nb-NO" dirty="0" smtClean="0"/>
              <a:t>Tiller VGS (Trøndelag </a:t>
            </a:r>
            <a:r>
              <a:rPr lang="nb-NO" dirty="0"/>
              <a:t>f</a:t>
            </a:r>
            <a:r>
              <a:rPr lang="nb-NO" dirty="0" smtClean="0"/>
              <a:t>ylkeskommune)</a:t>
            </a:r>
            <a:endParaRPr lang="nb-NO" dirty="0"/>
          </a:p>
        </p:txBody>
      </p:sp>
      <p:sp>
        <p:nvSpPr>
          <p:cNvPr id="3" name="Tittel 2"/>
          <p:cNvSpPr>
            <a:spLocks noGrp="1"/>
          </p:cNvSpPr>
          <p:nvPr>
            <p:ph type="title"/>
          </p:nvPr>
        </p:nvSpPr>
        <p:spPr/>
        <p:txBody>
          <a:bodyPr>
            <a:normAutofit fontScale="90000"/>
          </a:bodyPr>
          <a:lstStyle/>
          <a:p>
            <a:r>
              <a:rPr lang="nb-NO" dirty="0" err="1" smtClean="0"/>
              <a:t>Hvornår</a:t>
            </a:r>
            <a:r>
              <a:rPr lang="nb-NO" dirty="0" smtClean="0"/>
              <a:t> bestemmes rommet?</a:t>
            </a:r>
            <a:br>
              <a:rPr lang="nb-NO" dirty="0" smtClean="0"/>
            </a:br>
            <a:r>
              <a:rPr lang="nb-NO" dirty="0"/>
              <a:t>T</a:t>
            </a:r>
            <a:r>
              <a:rPr lang="nb-NO" dirty="0" smtClean="0"/>
              <a:t>o eksempler fra virkeligheten</a:t>
            </a:r>
            <a:endParaRPr lang="nb-NO" dirty="0"/>
          </a:p>
        </p:txBody>
      </p:sp>
    </p:spTree>
    <p:extLst>
      <p:ext uri="{BB962C8B-B14F-4D97-AF65-F5344CB8AC3E}">
        <p14:creationId xmlns:p14="http://schemas.microsoft.com/office/powerpoint/2010/main" val="2835462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Fortellingen om </a:t>
            </a:r>
            <a:r>
              <a:rPr lang="nb-NO" dirty="0" err="1" smtClean="0"/>
              <a:t>Stortuva</a:t>
            </a:r>
            <a:endParaRPr lang="nb-NO" dirty="0"/>
          </a:p>
        </p:txBody>
      </p:sp>
      <p:sp>
        <p:nvSpPr>
          <p:cNvPr id="7" name="Plassholder for innhold 6"/>
          <p:cNvSpPr>
            <a:spLocks noGrp="1"/>
          </p:cNvSpPr>
          <p:nvPr>
            <p:ph idx="13"/>
          </p:nvPr>
        </p:nvSpPr>
        <p:spPr/>
        <p:txBody>
          <a:bodyPr/>
          <a:lstStyle/>
          <a:p>
            <a:r>
              <a:rPr lang="nb-NO" dirty="0" smtClean="0"/>
              <a:t>Romprogram detaljert på enkeltromnivå (67 rom)</a:t>
            </a:r>
          </a:p>
          <a:p>
            <a:r>
              <a:rPr lang="nb-NO" dirty="0" smtClean="0"/>
              <a:t>Maks arealavvik pr enkelt rom +/- 5 %</a:t>
            </a:r>
          </a:p>
          <a:p>
            <a:r>
              <a:rPr lang="nb-NO" dirty="0" smtClean="0"/>
              <a:t>Prosjektkonkurranse med fastpris for bygging</a:t>
            </a:r>
          </a:p>
          <a:p>
            <a:r>
              <a:rPr lang="nb-NO" dirty="0" smtClean="0"/>
              <a:t>Forutsigbare prosjektkostnader viktig for Sunndal kommune</a:t>
            </a:r>
            <a:endParaRPr lang="nb-NO" dirty="0"/>
          </a:p>
        </p:txBody>
      </p:sp>
      <p:pic>
        <p:nvPicPr>
          <p:cNvPr id="12" name="Plassholder for innhold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78919" y="2115183"/>
            <a:ext cx="5589435" cy="3953108"/>
          </a:xfrm>
        </p:spPr>
      </p:pic>
    </p:spTree>
    <p:extLst>
      <p:ext uri="{BB962C8B-B14F-4D97-AF65-F5344CB8AC3E}">
        <p14:creationId xmlns:p14="http://schemas.microsoft.com/office/powerpoint/2010/main" val="2377852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Fortellingen om </a:t>
            </a:r>
            <a:r>
              <a:rPr lang="nb-NO" dirty="0" err="1" smtClean="0"/>
              <a:t>tiller</a:t>
            </a:r>
            <a:endParaRPr lang="nb-NO" dirty="0"/>
          </a:p>
        </p:txBody>
      </p:sp>
      <p:sp>
        <p:nvSpPr>
          <p:cNvPr id="5" name="Plassholder for innhold 4"/>
          <p:cNvSpPr>
            <a:spLocks noGrp="1"/>
          </p:cNvSpPr>
          <p:nvPr>
            <p:ph idx="13"/>
          </p:nvPr>
        </p:nvSpPr>
        <p:spPr/>
        <p:txBody>
          <a:bodyPr>
            <a:normAutofit lnSpcReduction="10000"/>
          </a:bodyPr>
          <a:lstStyle/>
          <a:p>
            <a:r>
              <a:rPr lang="nb-NO" dirty="0" smtClean="0"/>
              <a:t>Arkitektkonkurranse på konsept</a:t>
            </a:r>
          </a:p>
          <a:p>
            <a:r>
              <a:rPr lang="nb-NO" dirty="0" smtClean="0"/>
              <a:t>Kun to arealstørrelser</a:t>
            </a:r>
          </a:p>
          <a:p>
            <a:pPr lvl="1"/>
            <a:r>
              <a:rPr lang="nb-NO" dirty="0" smtClean="0"/>
              <a:t>Samlet Bruttoareal</a:t>
            </a:r>
          </a:p>
          <a:p>
            <a:pPr lvl="1"/>
            <a:r>
              <a:rPr lang="nb-NO" dirty="0" smtClean="0"/>
              <a:t>En spilleflate håndball</a:t>
            </a:r>
          </a:p>
          <a:p>
            <a:r>
              <a:rPr lang="nb-NO" dirty="0" smtClean="0"/>
              <a:t>Romprogram utviklet i samarbeid gjennom skisseprosjektet</a:t>
            </a:r>
          </a:p>
          <a:p>
            <a:r>
              <a:rPr lang="nb-NO" dirty="0" smtClean="0"/>
              <a:t>Romprogram vil «bli låst» i starten av forprosjektet</a:t>
            </a:r>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95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K_PowerPoint_16-9.potx" id="{2E81D7A0-987D-4BB5-B232-1029830DD54C}" vid="{5050C116-B0B4-419A-8B40-A760C215E106}"/>
    </a:ext>
  </a:extLst>
</a:theme>
</file>

<file path=ppt/theme/theme2.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K_PowerPoint_16-9.potx" id="{2E81D7A0-987D-4BB5-B232-1029830DD54C}" vid="{5050C116-B0B4-419A-8B40-A760C215E106}"/>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6F86FF16B8B4145A760EFEDE4F9180F" ma:contentTypeVersion="8" ma:contentTypeDescription="Opprett et nytt dokument." ma:contentTypeScope="" ma:versionID="048578a21272ba0c8d73ab950076e088">
  <xsd:schema xmlns:xsd="http://www.w3.org/2001/XMLSchema" xmlns:xs="http://www.w3.org/2001/XMLSchema" xmlns:p="http://schemas.microsoft.com/office/2006/metadata/properties" xmlns:ns2="dc0da69c-99ab-4b89-a300-101e2f356295" xmlns:ns3="11a9c4a0-55bd-44e1-870f-95332bf75f32" targetNamespace="http://schemas.microsoft.com/office/2006/metadata/properties" ma:root="true" ma:fieldsID="76e995c443ab8799a4d991d5706e0814" ns2:_="" ns3:_="">
    <xsd:import namespace="dc0da69c-99ab-4b89-a300-101e2f356295"/>
    <xsd:import namespace="11a9c4a0-55bd-44e1-870f-95332bf75f3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da69c-99ab-4b89-a300-101e2f35629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a9c4a0-55bd-44e1-870f-95332bf75f3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DEDF7F-57BD-49AC-8B3A-028BE8AA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da69c-99ab-4b89-a300-101e2f356295"/>
    <ds:schemaRef ds:uri="11a9c4a0-55bd-44e1-870f-95332bf75f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BA03FE-96CD-4989-A49D-BA10561D4DCF}">
  <ds:schemaRefs>
    <ds:schemaRef ds:uri="http://schemas.microsoft.com/sharepoint/v3/contenttype/forms"/>
  </ds:schemaRefs>
</ds:datastoreItem>
</file>

<file path=customXml/itemProps3.xml><?xml version="1.0" encoding="utf-8"?>
<ds:datastoreItem xmlns:ds="http://schemas.openxmlformats.org/officeDocument/2006/customXml" ds:itemID="{56B2FBDC-3659-4210-9E9F-79BD7EBE9ED3}">
  <ds:schemaRefs>
    <ds:schemaRef ds:uri="http://purl.org/dc/terms/"/>
    <ds:schemaRef ds:uri="http://www.w3.org/XML/1998/namespace"/>
    <ds:schemaRef ds:uri="http://schemas.microsoft.com/office/infopath/2007/PartnerControls"/>
    <ds:schemaRef ds:uri="http://schemas.microsoft.com/office/2006/documentManagement/types"/>
    <ds:schemaRef ds:uri="11a9c4a0-55bd-44e1-870f-95332bf75f32"/>
    <ds:schemaRef ds:uri="http://schemas.microsoft.com/office/2006/metadata/properties"/>
    <ds:schemaRef ds:uri="http://purl.org/dc/elements/1.1/"/>
    <ds:schemaRef ds:uri="dc0da69c-99ab-4b89-a300-101e2f356295"/>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trfk_powerpoint_16-9</Template>
  <TotalTime>771</TotalTime>
  <Words>1012</Words>
  <Application>Microsoft Office PowerPoint</Application>
  <PresentationFormat>Widescreen</PresentationFormat>
  <Paragraphs>111</Paragraphs>
  <Slides>13</Slides>
  <Notes>2</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13</vt:i4>
      </vt:variant>
    </vt:vector>
  </HeadingPairs>
  <TitlesOfParts>
    <vt:vector size="21" baseType="lpstr">
      <vt:lpstr>ＭＳ Ｐゴシック</vt:lpstr>
      <vt:lpstr>Arial</vt:lpstr>
      <vt:lpstr>Calibri</vt:lpstr>
      <vt:lpstr>Times New Roman</vt:lpstr>
      <vt:lpstr>Verdana</vt:lpstr>
      <vt:lpstr>TRFK</vt:lpstr>
      <vt:lpstr>1_Difi_ppt_mal</vt:lpstr>
      <vt:lpstr>1_TRFK</vt:lpstr>
      <vt:lpstr>Bim i virksomhetsperspektiv</vt:lpstr>
      <vt:lpstr>Visjon og Ambisjoner</vt:lpstr>
      <vt:lpstr>Kostnadsfordeling </vt:lpstr>
      <vt:lpstr>Fordelig årlige driftskostnader – To eksempler</vt:lpstr>
      <vt:lpstr>Rommet bestemmer…..</vt:lpstr>
      <vt:lpstr>IFCspace –  informasjonens arnested</vt:lpstr>
      <vt:lpstr>Hvornår bestemmes rommet? To eksempler fra virkeligheten</vt:lpstr>
      <vt:lpstr>Fortellingen om Stortuva</vt:lpstr>
      <vt:lpstr>Fortellingen om tiller</vt:lpstr>
      <vt:lpstr>To ulike gjennomførings modeller</vt:lpstr>
      <vt:lpstr>Byggherren må ta kontroll over rommene !</vt:lpstr>
      <vt:lpstr>Det handler om matematikk</vt:lpstr>
      <vt:lpstr>trøndelag fylkeskommune</vt:lpstr>
    </vt:vector>
  </TitlesOfParts>
  <Company>NTFK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Ragnar Schult-Jessen</dc:creator>
  <cp:lastModifiedBy>Håkon Kvåle Gissinger</cp:lastModifiedBy>
  <cp:revision>45</cp:revision>
  <cp:lastPrinted>2018-04-16T10:13:28Z</cp:lastPrinted>
  <dcterms:created xsi:type="dcterms:W3CDTF">2017-11-15T11:13:35Z</dcterms:created>
  <dcterms:modified xsi:type="dcterms:W3CDTF">2018-04-16T10:30:02Z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0x01010036F86FF16B8B4145A760EFEDE4F9180F</vt:lpwstr>
  </property>
</Properties>
</file>