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4"/>
  </p:notesMasterIdLst>
  <p:handoutMasterIdLst>
    <p:handoutMasterId r:id="rId15"/>
  </p:handoutMasterIdLst>
  <p:sldIdLst>
    <p:sldId id="259" r:id="rId2"/>
    <p:sldId id="271" r:id="rId3"/>
    <p:sldId id="261" r:id="rId4"/>
    <p:sldId id="262" r:id="rId5"/>
    <p:sldId id="268" r:id="rId6"/>
    <p:sldId id="269" r:id="rId7"/>
    <p:sldId id="264" r:id="rId8"/>
    <p:sldId id="272" r:id="rId9"/>
    <p:sldId id="266" r:id="rId10"/>
    <p:sldId id="263" r:id="rId11"/>
    <p:sldId id="270" r:id="rId12"/>
    <p:sldId id="273" r:id="rId13"/>
  </p:sldIdLst>
  <p:sldSz cx="9144000" cy="5143500" type="screen16x9"/>
  <p:notesSz cx="7099300" cy="1022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E23"/>
    <a:srgbClr val="80776F"/>
    <a:srgbClr val="605953"/>
    <a:srgbClr val="5C6673"/>
    <a:srgbClr val="E3DFDD"/>
    <a:srgbClr val="D3CEC9"/>
    <a:srgbClr val="F1EFEE"/>
    <a:srgbClr val="D4D0CB"/>
    <a:srgbClr val="E3DDD7"/>
    <a:srgbClr val="F6F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271" autoAdjust="0"/>
  </p:normalViewPr>
  <p:slideViewPr>
    <p:cSldViewPr snapToGrid="0" snapToObjects="1">
      <p:cViewPr varScale="1">
        <p:scale>
          <a:sx n="175" d="100"/>
          <a:sy n="175" d="100"/>
        </p:scale>
        <p:origin x="31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342" y="-102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B216E-AB1D-43CE-B546-7A7F27E5BDD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2617E4E-F807-4551-87EE-A96871162887}" type="pres">
      <dgm:prSet presAssocID="{1E2B216E-AB1D-43CE-B546-7A7F27E5BDD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B1985955-9592-4417-91F5-0690DC5B612B}" type="presOf" srcId="{1E2B216E-AB1D-43CE-B546-7A7F27E5BDD6}" destId="{C2617E4E-F807-4551-87EE-A96871162887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DBCF89-897C-4253-82C6-D9F8F2CC66E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ACC2DBB-C700-4881-9CCB-F30CCCA91384}">
      <dgm:prSet phldrT="[Text]"/>
      <dgm:spPr>
        <a:solidFill>
          <a:srgbClr val="F04E23"/>
        </a:solidFill>
      </dgm:spPr>
      <dgm:t>
        <a:bodyPr/>
        <a:lstStyle/>
        <a:p>
          <a:r>
            <a:rPr lang="nb-NO" dirty="0"/>
            <a:t>Hentes tilbake og generaliseres</a:t>
          </a:r>
        </a:p>
      </dgm:t>
    </dgm:pt>
    <dgm:pt modelId="{69BCF537-46C6-43E0-9AFB-8F9FFFDCCF35}" type="parTrans" cxnId="{34A46AB5-5A06-4934-8768-C33FC4A1A064}">
      <dgm:prSet/>
      <dgm:spPr/>
      <dgm:t>
        <a:bodyPr/>
        <a:lstStyle/>
        <a:p>
          <a:endParaRPr lang="nb-NO"/>
        </a:p>
      </dgm:t>
    </dgm:pt>
    <dgm:pt modelId="{C2CAE2EE-2F65-4CD2-A957-E3B87B69C24C}" type="sibTrans" cxnId="{34A46AB5-5A06-4934-8768-C33FC4A1A064}">
      <dgm:prSet/>
      <dgm:spPr/>
      <dgm:t>
        <a:bodyPr/>
        <a:lstStyle/>
        <a:p>
          <a:endParaRPr lang="nb-NO"/>
        </a:p>
      </dgm:t>
    </dgm:pt>
    <dgm:pt modelId="{85A2A330-82CD-4322-A39B-7B9DEF204982}">
      <dgm:prSet phldrT="[Text]"/>
      <dgm:spPr>
        <a:solidFill>
          <a:srgbClr val="F04E23"/>
        </a:solidFill>
      </dgm:spPr>
      <dgm:t>
        <a:bodyPr/>
        <a:lstStyle/>
        <a:p>
          <a:r>
            <a:rPr lang="nb-NO" dirty="0"/>
            <a:t>Legges ut som COWI leveranse</a:t>
          </a:r>
        </a:p>
      </dgm:t>
    </dgm:pt>
    <dgm:pt modelId="{8CBB185E-17AA-4DEA-A2A7-288859EC2B81}" type="parTrans" cxnId="{17A830F2-38BF-44EF-B2EE-34E009F81E4E}">
      <dgm:prSet/>
      <dgm:spPr/>
      <dgm:t>
        <a:bodyPr/>
        <a:lstStyle/>
        <a:p>
          <a:endParaRPr lang="nb-NO"/>
        </a:p>
      </dgm:t>
    </dgm:pt>
    <dgm:pt modelId="{6E45DDF9-7F2D-4B65-A5F7-EC750CABDFD0}" type="sibTrans" cxnId="{17A830F2-38BF-44EF-B2EE-34E009F81E4E}">
      <dgm:prSet/>
      <dgm:spPr/>
      <dgm:t>
        <a:bodyPr/>
        <a:lstStyle/>
        <a:p>
          <a:endParaRPr lang="nb-NO"/>
        </a:p>
      </dgm:t>
    </dgm:pt>
    <dgm:pt modelId="{EB3D72EF-3CB3-487F-B083-4E578857283B}">
      <dgm:prSet phldrT="[Text]"/>
      <dgm:spPr>
        <a:solidFill>
          <a:srgbClr val="F04E23"/>
        </a:solidFill>
      </dgm:spPr>
      <dgm:t>
        <a:bodyPr/>
        <a:lstStyle/>
        <a:p>
          <a:r>
            <a:rPr lang="nb-NO" dirty="0"/>
            <a:t>Nye prosesser utveksles i prosjekt</a:t>
          </a:r>
        </a:p>
      </dgm:t>
    </dgm:pt>
    <dgm:pt modelId="{167D8CFD-76C9-41BE-824A-97F4C21C7007}" type="parTrans" cxnId="{B42756C2-C405-4B39-A3AC-B79748308852}">
      <dgm:prSet/>
      <dgm:spPr/>
      <dgm:t>
        <a:bodyPr/>
        <a:lstStyle/>
        <a:p>
          <a:endParaRPr lang="nb-NO"/>
        </a:p>
      </dgm:t>
    </dgm:pt>
    <dgm:pt modelId="{719D1F56-9F3A-41ED-8B6E-B11CA851F278}" type="sibTrans" cxnId="{B42756C2-C405-4B39-A3AC-B79748308852}">
      <dgm:prSet/>
      <dgm:spPr/>
      <dgm:t>
        <a:bodyPr/>
        <a:lstStyle/>
        <a:p>
          <a:endParaRPr lang="nb-NO"/>
        </a:p>
      </dgm:t>
    </dgm:pt>
    <dgm:pt modelId="{2BAC88BF-34BE-406D-96D4-18A7F8263352}" type="pres">
      <dgm:prSet presAssocID="{B5DBCF89-897C-4253-82C6-D9F8F2CC66EB}" presName="cycle" presStyleCnt="0">
        <dgm:presLayoutVars>
          <dgm:dir/>
          <dgm:resizeHandles val="exact"/>
        </dgm:presLayoutVars>
      </dgm:prSet>
      <dgm:spPr/>
    </dgm:pt>
    <dgm:pt modelId="{CCB247B2-A490-479D-8F13-242DF0457D17}" type="pres">
      <dgm:prSet presAssocID="{8ACC2DBB-C700-4881-9CCB-F30CCCA91384}" presName="node" presStyleLbl="node1" presStyleIdx="0" presStyleCnt="3">
        <dgm:presLayoutVars>
          <dgm:bulletEnabled val="1"/>
        </dgm:presLayoutVars>
      </dgm:prSet>
      <dgm:spPr/>
    </dgm:pt>
    <dgm:pt modelId="{4FB3E0CE-5F00-4C1A-94BD-702D1AAC474A}" type="pres">
      <dgm:prSet presAssocID="{C2CAE2EE-2F65-4CD2-A957-E3B87B69C24C}" presName="sibTrans" presStyleLbl="sibTrans2D1" presStyleIdx="0" presStyleCnt="3"/>
      <dgm:spPr/>
    </dgm:pt>
    <dgm:pt modelId="{3936AD90-0819-4C61-97BF-D5BE21F74FB8}" type="pres">
      <dgm:prSet presAssocID="{C2CAE2EE-2F65-4CD2-A957-E3B87B69C24C}" presName="connectorText" presStyleLbl="sibTrans2D1" presStyleIdx="0" presStyleCnt="3"/>
      <dgm:spPr/>
    </dgm:pt>
    <dgm:pt modelId="{635019DB-9B58-4F40-9FF2-3D2A0A0C7B0E}" type="pres">
      <dgm:prSet presAssocID="{85A2A330-82CD-4322-A39B-7B9DEF204982}" presName="node" presStyleLbl="node1" presStyleIdx="1" presStyleCnt="3">
        <dgm:presLayoutVars>
          <dgm:bulletEnabled val="1"/>
        </dgm:presLayoutVars>
      </dgm:prSet>
      <dgm:spPr/>
    </dgm:pt>
    <dgm:pt modelId="{846BDA26-9D7A-4059-A0CC-6DA045E9A694}" type="pres">
      <dgm:prSet presAssocID="{6E45DDF9-7F2D-4B65-A5F7-EC750CABDFD0}" presName="sibTrans" presStyleLbl="sibTrans2D1" presStyleIdx="1" presStyleCnt="3"/>
      <dgm:spPr/>
    </dgm:pt>
    <dgm:pt modelId="{A7B92AC3-BE45-4CE5-96FE-1ED60838E9B0}" type="pres">
      <dgm:prSet presAssocID="{6E45DDF9-7F2D-4B65-A5F7-EC750CABDFD0}" presName="connectorText" presStyleLbl="sibTrans2D1" presStyleIdx="1" presStyleCnt="3"/>
      <dgm:spPr/>
    </dgm:pt>
    <dgm:pt modelId="{1046F26A-38DE-4343-B10D-DB5411CDB62A}" type="pres">
      <dgm:prSet presAssocID="{EB3D72EF-3CB3-487F-B083-4E578857283B}" presName="node" presStyleLbl="node1" presStyleIdx="2" presStyleCnt="3">
        <dgm:presLayoutVars>
          <dgm:bulletEnabled val="1"/>
        </dgm:presLayoutVars>
      </dgm:prSet>
      <dgm:spPr/>
    </dgm:pt>
    <dgm:pt modelId="{CED2A4AC-33E8-4081-9021-1301A35F56CB}" type="pres">
      <dgm:prSet presAssocID="{719D1F56-9F3A-41ED-8B6E-B11CA851F278}" presName="sibTrans" presStyleLbl="sibTrans2D1" presStyleIdx="2" presStyleCnt="3"/>
      <dgm:spPr/>
    </dgm:pt>
    <dgm:pt modelId="{C7F820A8-DE75-4824-A561-9FB35B0FCC19}" type="pres">
      <dgm:prSet presAssocID="{719D1F56-9F3A-41ED-8B6E-B11CA851F278}" presName="connectorText" presStyleLbl="sibTrans2D1" presStyleIdx="2" presStyleCnt="3"/>
      <dgm:spPr/>
    </dgm:pt>
  </dgm:ptLst>
  <dgm:cxnLst>
    <dgm:cxn modelId="{0F2D2203-57DC-40F6-9AF4-435067AF74B5}" type="presOf" srcId="{B5DBCF89-897C-4253-82C6-D9F8F2CC66EB}" destId="{2BAC88BF-34BE-406D-96D4-18A7F8263352}" srcOrd="0" destOrd="0" presId="urn:microsoft.com/office/officeart/2005/8/layout/cycle2"/>
    <dgm:cxn modelId="{18F04905-FC06-4F9E-B7E6-14B44A4EAF20}" type="presOf" srcId="{EB3D72EF-3CB3-487F-B083-4E578857283B}" destId="{1046F26A-38DE-4343-B10D-DB5411CDB62A}" srcOrd="0" destOrd="0" presId="urn:microsoft.com/office/officeart/2005/8/layout/cycle2"/>
    <dgm:cxn modelId="{49647B07-628B-4FF0-9154-AA546611BD2F}" type="presOf" srcId="{8ACC2DBB-C700-4881-9CCB-F30CCCA91384}" destId="{CCB247B2-A490-479D-8F13-242DF0457D17}" srcOrd="0" destOrd="0" presId="urn:microsoft.com/office/officeart/2005/8/layout/cycle2"/>
    <dgm:cxn modelId="{A8C62711-8BF1-4302-A059-2D74180A2BAB}" type="presOf" srcId="{C2CAE2EE-2F65-4CD2-A957-E3B87B69C24C}" destId="{3936AD90-0819-4C61-97BF-D5BE21F74FB8}" srcOrd="1" destOrd="0" presId="urn:microsoft.com/office/officeart/2005/8/layout/cycle2"/>
    <dgm:cxn modelId="{68147213-C4C2-454F-AFC0-86A2420792D9}" type="presOf" srcId="{719D1F56-9F3A-41ED-8B6E-B11CA851F278}" destId="{CED2A4AC-33E8-4081-9021-1301A35F56CB}" srcOrd="0" destOrd="0" presId="urn:microsoft.com/office/officeart/2005/8/layout/cycle2"/>
    <dgm:cxn modelId="{5883021D-419B-45AD-AE8E-63C0886F4D6A}" type="presOf" srcId="{6E45DDF9-7F2D-4B65-A5F7-EC750CABDFD0}" destId="{A7B92AC3-BE45-4CE5-96FE-1ED60838E9B0}" srcOrd="1" destOrd="0" presId="urn:microsoft.com/office/officeart/2005/8/layout/cycle2"/>
    <dgm:cxn modelId="{770A1E6E-40DD-40D6-AC02-5266E40E0A0E}" type="presOf" srcId="{C2CAE2EE-2F65-4CD2-A957-E3B87B69C24C}" destId="{4FB3E0CE-5F00-4C1A-94BD-702D1AAC474A}" srcOrd="0" destOrd="0" presId="urn:microsoft.com/office/officeart/2005/8/layout/cycle2"/>
    <dgm:cxn modelId="{72990E86-BE9F-4ECE-8602-4643A5DF76D0}" type="presOf" srcId="{719D1F56-9F3A-41ED-8B6E-B11CA851F278}" destId="{C7F820A8-DE75-4824-A561-9FB35B0FCC19}" srcOrd="1" destOrd="0" presId="urn:microsoft.com/office/officeart/2005/8/layout/cycle2"/>
    <dgm:cxn modelId="{994E9D89-BFD5-4735-A83A-E37C3A5EB059}" type="presOf" srcId="{6E45DDF9-7F2D-4B65-A5F7-EC750CABDFD0}" destId="{846BDA26-9D7A-4059-A0CC-6DA045E9A694}" srcOrd="0" destOrd="0" presId="urn:microsoft.com/office/officeart/2005/8/layout/cycle2"/>
    <dgm:cxn modelId="{5CF07CAA-C73D-4567-9A1A-9DCB6000293D}" type="presOf" srcId="{85A2A330-82CD-4322-A39B-7B9DEF204982}" destId="{635019DB-9B58-4F40-9FF2-3D2A0A0C7B0E}" srcOrd="0" destOrd="0" presId="urn:microsoft.com/office/officeart/2005/8/layout/cycle2"/>
    <dgm:cxn modelId="{34A46AB5-5A06-4934-8768-C33FC4A1A064}" srcId="{B5DBCF89-897C-4253-82C6-D9F8F2CC66EB}" destId="{8ACC2DBB-C700-4881-9CCB-F30CCCA91384}" srcOrd="0" destOrd="0" parTransId="{69BCF537-46C6-43E0-9AFB-8F9FFFDCCF35}" sibTransId="{C2CAE2EE-2F65-4CD2-A957-E3B87B69C24C}"/>
    <dgm:cxn modelId="{B42756C2-C405-4B39-A3AC-B79748308852}" srcId="{B5DBCF89-897C-4253-82C6-D9F8F2CC66EB}" destId="{EB3D72EF-3CB3-487F-B083-4E578857283B}" srcOrd="2" destOrd="0" parTransId="{167D8CFD-76C9-41BE-824A-97F4C21C7007}" sibTransId="{719D1F56-9F3A-41ED-8B6E-B11CA851F278}"/>
    <dgm:cxn modelId="{17A830F2-38BF-44EF-B2EE-34E009F81E4E}" srcId="{B5DBCF89-897C-4253-82C6-D9F8F2CC66EB}" destId="{85A2A330-82CD-4322-A39B-7B9DEF204982}" srcOrd="1" destOrd="0" parTransId="{8CBB185E-17AA-4DEA-A2A7-288859EC2B81}" sibTransId="{6E45DDF9-7F2D-4B65-A5F7-EC750CABDFD0}"/>
    <dgm:cxn modelId="{F04AF850-333A-47DC-87BE-ED48AA990893}" type="presParOf" srcId="{2BAC88BF-34BE-406D-96D4-18A7F8263352}" destId="{CCB247B2-A490-479D-8F13-242DF0457D17}" srcOrd="0" destOrd="0" presId="urn:microsoft.com/office/officeart/2005/8/layout/cycle2"/>
    <dgm:cxn modelId="{4A22F8A6-E3F0-42B8-82E1-F4FAC8D4E73C}" type="presParOf" srcId="{2BAC88BF-34BE-406D-96D4-18A7F8263352}" destId="{4FB3E0CE-5F00-4C1A-94BD-702D1AAC474A}" srcOrd="1" destOrd="0" presId="urn:microsoft.com/office/officeart/2005/8/layout/cycle2"/>
    <dgm:cxn modelId="{DC0ACD78-E3A3-4837-A1F5-4B10F0AA9284}" type="presParOf" srcId="{4FB3E0CE-5F00-4C1A-94BD-702D1AAC474A}" destId="{3936AD90-0819-4C61-97BF-D5BE21F74FB8}" srcOrd="0" destOrd="0" presId="urn:microsoft.com/office/officeart/2005/8/layout/cycle2"/>
    <dgm:cxn modelId="{D9E7F461-7F1D-4D3C-B019-B24C58F113AE}" type="presParOf" srcId="{2BAC88BF-34BE-406D-96D4-18A7F8263352}" destId="{635019DB-9B58-4F40-9FF2-3D2A0A0C7B0E}" srcOrd="2" destOrd="0" presId="urn:microsoft.com/office/officeart/2005/8/layout/cycle2"/>
    <dgm:cxn modelId="{6160CA26-2B4B-4E52-9D5B-C98A40AD5856}" type="presParOf" srcId="{2BAC88BF-34BE-406D-96D4-18A7F8263352}" destId="{846BDA26-9D7A-4059-A0CC-6DA045E9A694}" srcOrd="3" destOrd="0" presId="urn:microsoft.com/office/officeart/2005/8/layout/cycle2"/>
    <dgm:cxn modelId="{D51DFC09-8773-4422-880A-CEFC9C99804D}" type="presParOf" srcId="{846BDA26-9D7A-4059-A0CC-6DA045E9A694}" destId="{A7B92AC3-BE45-4CE5-96FE-1ED60838E9B0}" srcOrd="0" destOrd="0" presId="urn:microsoft.com/office/officeart/2005/8/layout/cycle2"/>
    <dgm:cxn modelId="{F30B03F7-57CA-49C4-9A30-F214B7D3D365}" type="presParOf" srcId="{2BAC88BF-34BE-406D-96D4-18A7F8263352}" destId="{1046F26A-38DE-4343-B10D-DB5411CDB62A}" srcOrd="4" destOrd="0" presId="urn:microsoft.com/office/officeart/2005/8/layout/cycle2"/>
    <dgm:cxn modelId="{0094D3FD-2994-44D3-BD1D-A2EABA346CF7}" type="presParOf" srcId="{2BAC88BF-34BE-406D-96D4-18A7F8263352}" destId="{CED2A4AC-33E8-4081-9021-1301A35F56CB}" srcOrd="5" destOrd="0" presId="urn:microsoft.com/office/officeart/2005/8/layout/cycle2"/>
    <dgm:cxn modelId="{8FE0CC2E-7F8D-4EE7-838A-462440F578B3}" type="presParOf" srcId="{CED2A4AC-33E8-4081-9021-1301A35F56CB}" destId="{C7F820A8-DE75-4824-A561-9FB35B0FCC1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247B2-A490-479D-8F13-242DF0457D17}">
      <dsp:nvSpPr>
        <dsp:cNvPr id="0" name=""/>
        <dsp:cNvSpPr/>
      </dsp:nvSpPr>
      <dsp:spPr>
        <a:xfrm>
          <a:off x="1487633" y="727"/>
          <a:ext cx="1383350" cy="1383350"/>
        </a:xfrm>
        <a:prstGeom prst="ellipse">
          <a:avLst/>
        </a:prstGeom>
        <a:solidFill>
          <a:srgbClr val="F04E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Hentes tilbake og generaliseres</a:t>
          </a:r>
        </a:p>
      </dsp:txBody>
      <dsp:txXfrm>
        <a:off x="1690220" y="203314"/>
        <a:ext cx="978176" cy="978176"/>
      </dsp:txXfrm>
    </dsp:sp>
    <dsp:sp modelId="{4FB3E0CE-5F00-4C1A-94BD-702D1AAC474A}">
      <dsp:nvSpPr>
        <dsp:cNvPr id="0" name=""/>
        <dsp:cNvSpPr/>
      </dsp:nvSpPr>
      <dsp:spPr>
        <a:xfrm rot="3600000">
          <a:off x="2509547" y="1349165"/>
          <a:ext cx="367439" cy="4668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/>
        </a:p>
      </dsp:txBody>
      <dsp:txXfrm>
        <a:off x="2537105" y="1394809"/>
        <a:ext cx="257207" cy="280128"/>
      </dsp:txXfrm>
    </dsp:sp>
    <dsp:sp modelId="{635019DB-9B58-4F40-9FF2-3D2A0A0C7B0E}">
      <dsp:nvSpPr>
        <dsp:cNvPr id="0" name=""/>
        <dsp:cNvSpPr/>
      </dsp:nvSpPr>
      <dsp:spPr>
        <a:xfrm>
          <a:off x="2525950" y="1799144"/>
          <a:ext cx="1383350" cy="1383350"/>
        </a:xfrm>
        <a:prstGeom prst="ellipse">
          <a:avLst/>
        </a:prstGeom>
        <a:solidFill>
          <a:srgbClr val="F04E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Legges ut som COWI leveranse</a:t>
          </a:r>
        </a:p>
      </dsp:txBody>
      <dsp:txXfrm>
        <a:off x="2728537" y="2001731"/>
        <a:ext cx="978176" cy="978176"/>
      </dsp:txXfrm>
    </dsp:sp>
    <dsp:sp modelId="{846BDA26-9D7A-4059-A0CC-6DA045E9A694}">
      <dsp:nvSpPr>
        <dsp:cNvPr id="0" name=""/>
        <dsp:cNvSpPr/>
      </dsp:nvSpPr>
      <dsp:spPr>
        <a:xfrm rot="10800000">
          <a:off x="2005988" y="2257379"/>
          <a:ext cx="367439" cy="4668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/>
        </a:p>
      </dsp:txBody>
      <dsp:txXfrm rot="10800000">
        <a:off x="2116220" y="2350755"/>
        <a:ext cx="257207" cy="280128"/>
      </dsp:txXfrm>
    </dsp:sp>
    <dsp:sp modelId="{1046F26A-38DE-4343-B10D-DB5411CDB62A}">
      <dsp:nvSpPr>
        <dsp:cNvPr id="0" name=""/>
        <dsp:cNvSpPr/>
      </dsp:nvSpPr>
      <dsp:spPr>
        <a:xfrm>
          <a:off x="449317" y="1799144"/>
          <a:ext cx="1383350" cy="1383350"/>
        </a:xfrm>
        <a:prstGeom prst="ellipse">
          <a:avLst/>
        </a:prstGeom>
        <a:solidFill>
          <a:srgbClr val="F04E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Nye prosesser utveksles i prosjekt</a:t>
          </a:r>
        </a:p>
      </dsp:txBody>
      <dsp:txXfrm>
        <a:off x="651904" y="2001731"/>
        <a:ext cx="978176" cy="978176"/>
      </dsp:txXfrm>
    </dsp:sp>
    <dsp:sp modelId="{CED2A4AC-33E8-4081-9021-1301A35F56CB}">
      <dsp:nvSpPr>
        <dsp:cNvPr id="0" name=""/>
        <dsp:cNvSpPr/>
      </dsp:nvSpPr>
      <dsp:spPr>
        <a:xfrm rot="18000000">
          <a:off x="1471231" y="1367177"/>
          <a:ext cx="367439" cy="4668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/>
        </a:p>
      </dsp:txBody>
      <dsp:txXfrm>
        <a:off x="1498789" y="1508285"/>
        <a:ext cx="257207" cy="280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1463" y="31635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1200"/>
            </a:lvl1pPr>
          </a:lstStyle>
          <a:p>
            <a:r>
              <a:rPr lang="da-DK" sz="800">
                <a:solidFill>
                  <a:schemeClr val="tx2"/>
                </a:solidFill>
              </a:rPr>
              <a:t>BIM og organisasjonsutvikling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1463" y="141753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r">
              <a:defRPr sz="1200"/>
            </a:lvl1pPr>
          </a:lstStyle>
          <a:p>
            <a:pPr algn="l"/>
            <a:r>
              <a:rPr lang="da-DK" sz="800">
                <a:solidFill>
                  <a:schemeClr val="tx2"/>
                </a:solidFill>
              </a:rPr>
              <a:t>17 April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41463" y="251870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1200"/>
            </a:lvl1pPr>
          </a:lstStyle>
          <a:p>
            <a:r>
              <a:rPr lang="da-DK" sz="800">
                <a:solidFill>
                  <a:schemeClr val="tx2"/>
                </a:solidFill>
              </a:rPr>
              <a:t>Buildingsmart konferansen 2018 - COWI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" y="12590"/>
            <a:ext cx="378392" cy="3788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38C07F4F-3FB7-4E18-A242-F938D64804F6}" type="slidenum">
              <a:rPr lang="da-DK" sz="1400" smtClean="0">
                <a:solidFill>
                  <a:schemeClr val="tx2"/>
                </a:solidFill>
              </a:rPr>
              <a:pPr/>
              <a:t>‹#›</a:t>
            </a:fld>
            <a:endParaRPr lang="da-DK" sz="140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800" y="9882049"/>
            <a:ext cx="655200" cy="1974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8220" y="12588"/>
            <a:ext cx="0" cy="3788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4326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" y="12589"/>
            <a:ext cx="382365" cy="3788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3E68CD2C-F294-434C-8F31-88265617A3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1463" y="31635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BIM og organisasjonsutvikling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38220" y="141753"/>
            <a:ext cx="3076575" cy="110118"/>
          </a:xfrm>
          <a:prstGeom prst="rect">
            <a:avLst/>
          </a:prstGeom>
        </p:spPr>
        <p:txBody>
          <a:bodyPr vert="horz" lIns="108000" tIns="0" rIns="0" bIns="0" rtlCol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17 April 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19900" cy="383698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5274" y="4859338"/>
            <a:ext cx="6768751" cy="4603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41463" y="251871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38220" y="12588"/>
            <a:ext cx="0" cy="3788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0" y="9882049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4399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1 October 2015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COWI </a:t>
            </a:r>
            <a:r>
              <a:rPr lang="en-GB" err="1"/>
              <a:t>Powerpoint</a:t>
            </a:r>
            <a:r>
              <a:rPr lang="en-GB"/>
              <a:t>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9729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BIM og organisasjonsutvikling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17 April 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Buildingsmart konferansen 2018 - COWI</a:t>
            </a:r>
          </a:p>
        </p:txBody>
      </p:sp>
    </p:spTree>
    <p:extLst>
      <p:ext uri="{BB962C8B-B14F-4D97-AF65-F5344CB8AC3E}">
        <p14:creationId xmlns:p14="http://schemas.microsoft.com/office/powerpoint/2010/main" val="159320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Tegnebrett</a:t>
            </a:r>
            <a:r>
              <a:rPr lang="en-GB" dirty="0"/>
              <a:t> – ARK  </a:t>
            </a:r>
            <a:r>
              <a:rPr lang="en-GB" dirty="0" err="1"/>
              <a:t>tegner-tekniske</a:t>
            </a:r>
            <a:r>
              <a:rPr lang="en-GB" dirty="0"/>
              <a:t> </a:t>
            </a:r>
            <a:r>
              <a:rPr lang="en-GB" dirty="0" err="1"/>
              <a:t>inst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ARK </a:t>
            </a:r>
            <a:r>
              <a:rPr lang="en-GB" dirty="0" err="1"/>
              <a:t>underlag</a:t>
            </a:r>
            <a:r>
              <a:rPr lang="en-GB" dirty="0"/>
              <a:t>-ARK </a:t>
            </a:r>
            <a:r>
              <a:rPr lang="en-GB" dirty="0" err="1"/>
              <a:t>endrer</a:t>
            </a:r>
            <a:endParaRPr lang="en-GB" dirty="0"/>
          </a:p>
          <a:p>
            <a:r>
              <a:rPr lang="en-GB" dirty="0"/>
              <a:t>DAK-XREF-DXF </a:t>
            </a:r>
            <a:r>
              <a:rPr lang="en-GB" dirty="0" err="1"/>
              <a:t>hyppigere</a:t>
            </a:r>
            <a:r>
              <a:rPr lang="en-GB" dirty="0"/>
              <a:t> </a:t>
            </a:r>
            <a:r>
              <a:rPr lang="en-GB" dirty="0" err="1"/>
              <a:t>endringer</a:t>
            </a:r>
            <a:r>
              <a:rPr lang="en-GB" dirty="0"/>
              <a:t>,</a:t>
            </a:r>
          </a:p>
          <a:p>
            <a:r>
              <a:rPr lang="en-GB" dirty="0"/>
              <a:t>3D</a:t>
            </a:r>
            <a:r>
              <a:rPr lang="en-GB" baseline="0" dirty="0"/>
              <a:t> – </a:t>
            </a:r>
            <a:r>
              <a:rPr lang="en-GB" baseline="0" dirty="0" err="1"/>
              <a:t>Forskjellig</a:t>
            </a:r>
            <a:r>
              <a:rPr lang="en-GB" baseline="0" dirty="0"/>
              <a:t> format, </a:t>
            </a:r>
            <a:r>
              <a:rPr lang="en-GB" baseline="0" dirty="0" err="1"/>
              <a:t>ingen</a:t>
            </a:r>
            <a:r>
              <a:rPr lang="en-GB" baseline="0" dirty="0"/>
              <a:t> </a:t>
            </a:r>
            <a:r>
              <a:rPr lang="en-GB" baseline="0" dirty="0" err="1"/>
              <a:t>referansefil</a:t>
            </a:r>
            <a:endParaRPr lang="en-GB" baseline="0" dirty="0"/>
          </a:p>
          <a:p>
            <a:r>
              <a:rPr lang="en-GB" baseline="0" dirty="0"/>
              <a:t>IAI – IFC- </a:t>
            </a:r>
            <a:r>
              <a:rPr lang="en-GB" baseline="0" dirty="0" err="1"/>
              <a:t>utvekslingsformat</a:t>
            </a:r>
            <a:r>
              <a:rPr lang="en-GB" baseline="0" dirty="0"/>
              <a:t> - </a:t>
            </a:r>
            <a:r>
              <a:rPr lang="en-GB" baseline="0" dirty="0" err="1"/>
              <a:t>informasjon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b-NO"/>
              <a:t>BIM og prosjektering</a:t>
            </a:r>
            <a:endParaRPr lang="nb-NO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nb-NO"/>
              <a:t>13 januar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411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Sikre at nødvendig informasjonen er tilgjengelig ved beslutningstidspunkt.</a:t>
            </a:r>
          </a:p>
          <a:p>
            <a:r>
              <a:rPr lang="nb-NO" dirty="0"/>
              <a:t>Tverrfaglig kontroll skal være tilpasset fase og detaljeringsnivå.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687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COWI sine </a:t>
            </a:r>
            <a:r>
              <a:rPr lang="nb-NO" dirty="0"/>
              <a:t>BIM-leveranser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nb-NO"/>
              <a:t>30 januar 2017</a:t>
            </a:r>
            <a:endParaRPr lang="nb-NO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b-NO"/>
              <a:t>BIM Basis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088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17 April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Buildingsmart konferansen 2018 - COWI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0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19824" y="408355"/>
            <a:ext cx="8305077" cy="3876311"/>
          </a:xfrm>
          <a:solidFill>
            <a:schemeClr val="tx1"/>
          </a:solidFill>
        </p:spPr>
        <p:txBody>
          <a:bodyPr lIns="0" tIns="208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1885" y="613504"/>
            <a:ext cx="7911298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9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1"/>
            <a:ext cx="6129600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140272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0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1"/>
            <a:ext cx="3946460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85388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272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954588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8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149" y="1460740"/>
            <a:ext cx="1764037" cy="1318542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85388" y="1460740"/>
            <a:ext cx="1764037" cy="1318542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2602247" y="1460532"/>
            <a:ext cx="1764037" cy="1318771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419820" y="1460532"/>
            <a:ext cx="1764037" cy="1318771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27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954588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276697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58081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6960149" y="2965683"/>
            <a:ext cx="1764037" cy="1318770"/>
          </a:xfrm>
          <a:solidFill>
            <a:schemeClr val="tx1"/>
          </a:solidFill>
        </p:spPr>
        <p:txBody>
          <a:bodyPr lIns="0" tIns="720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br>
              <a:rPr lang="en-GB"/>
            </a:br>
            <a:r>
              <a:rPr lang="en-GB"/>
              <a:t>ADD IMAGE BY CLICKING ICON</a:t>
            </a:r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6" hasCustomPrompt="1"/>
          </p:nvPr>
        </p:nvSpPr>
        <p:spPr>
          <a:xfrm>
            <a:off x="4785388" y="2965683"/>
            <a:ext cx="1764037" cy="1318770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2602247" y="2965456"/>
            <a:ext cx="1764037" cy="1318999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28" hasCustomPrompt="1"/>
          </p:nvPr>
        </p:nvSpPr>
        <p:spPr>
          <a:xfrm>
            <a:off x="419820" y="2965456"/>
            <a:ext cx="1764037" cy="1318999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714027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954588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76697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58081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65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219919" y="1669933"/>
            <a:ext cx="3127310" cy="1878944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1219920" y="1669933"/>
            <a:ext cx="3127310" cy="1878944"/>
          </a:xfrm>
          <a:solidFill>
            <a:schemeClr val="tx1"/>
          </a:solidFill>
        </p:spPr>
        <p:txBody>
          <a:bodyPr lIns="108000" tIns="11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F0000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219919" y="3663443"/>
            <a:ext cx="3127310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4796773" y="1669933"/>
            <a:ext cx="3127310" cy="1878944"/>
          </a:xfrm>
          <a:solidFill>
            <a:schemeClr val="tx1"/>
          </a:solidFill>
        </p:spPr>
        <p:txBody>
          <a:bodyPr lIns="108000" tIns="11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F0000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6772" y="3663443"/>
            <a:ext cx="3127310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</p:spTree>
    <p:extLst>
      <p:ext uri="{BB962C8B-B14F-4D97-AF65-F5344CB8AC3E}">
        <p14:creationId xmlns:p14="http://schemas.microsoft.com/office/powerpoint/2010/main" val="283473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905429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905429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3475025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475025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6044621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044621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</p:spTree>
    <p:extLst>
      <p:ext uri="{BB962C8B-B14F-4D97-AF65-F5344CB8AC3E}">
        <p14:creationId xmlns:p14="http://schemas.microsoft.com/office/powerpoint/2010/main" val="14160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/9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3704592" y="1460743"/>
            <a:ext cx="5020309" cy="2823923"/>
          </a:xfrm>
          <a:solidFill>
            <a:schemeClr val="tx1"/>
          </a:solidFill>
          <a:effectLst/>
        </p:spPr>
        <p:txBody>
          <a:bodyPr tIns="1584000">
            <a:normAutofit/>
          </a:bodyPr>
          <a:lstStyle>
            <a:lvl1pPr marL="0" indent="0" algn="ctr">
              <a:buNone/>
              <a:defRPr sz="600">
                <a:solidFill>
                  <a:srgbClr val="F04E23"/>
                </a:solidFill>
              </a:defRPr>
            </a:lvl1pPr>
          </a:lstStyle>
          <a:p>
            <a:r>
              <a:rPr lang="en-GB"/>
              <a:t>CLICK TO ADD MEDIA SIZE 16/9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2873326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3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4165486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4958719" y="1460741"/>
            <a:ext cx="3766185" cy="2823713"/>
          </a:xfrm>
          <a:solidFill>
            <a:schemeClr val="tx1"/>
          </a:solidFill>
          <a:effectLst/>
        </p:spPr>
        <p:txBody>
          <a:bodyPr tIns="1584000">
            <a:normAutofit/>
          </a:bodyPr>
          <a:lstStyle>
            <a:lvl1pPr marL="0" indent="0" algn="ctr">
              <a:buNone/>
              <a:defRPr sz="600" baseline="0">
                <a:solidFill>
                  <a:srgbClr val="F04E23"/>
                </a:solidFill>
              </a:defRPr>
            </a:lvl1pPr>
          </a:lstStyle>
          <a:p>
            <a:r>
              <a:rPr lang="en-GB"/>
              <a:t>CLICK TO ADD MEDIA SIZE 4/3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41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B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</p:grp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pic>
        <p:nvPicPr>
          <p:cNvPr id="19" name="Picture 18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C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08353"/>
            <a:ext cx="8266977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9824" y="613503"/>
            <a:ext cx="8266977" cy="259268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4" y="3581746"/>
            <a:ext cx="8266977" cy="189781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14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Add name, Title, Department</a:t>
            </a:r>
          </a:p>
        </p:txBody>
      </p:sp>
    </p:spTree>
    <p:extLst>
      <p:ext uri="{BB962C8B-B14F-4D97-AF65-F5344CB8AC3E}">
        <p14:creationId xmlns:p14="http://schemas.microsoft.com/office/powerpoint/2010/main" val="7126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D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/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pic>
        <p:nvPicPr>
          <p:cNvPr id="20" name="Picture 19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pic>
        <p:nvPicPr>
          <p:cNvPr id="22" name="Picture 21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cap="all" baseline="0">
                <a:solidFill>
                  <a:srgbClr val="FFFFFF"/>
                </a:solidFill>
                <a:latin typeface="+mj-lt"/>
                <a:cs typeface="Arial" pitchFamily="34" charset="0"/>
              </a:rPr>
              <a:t>Thank You!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pic>
        <p:nvPicPr>
          <p:cNvPr id="20" name="Picture 19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cap="all" baseline="0">
                <a:solidFill>
                  <a:srgbClr val="FFFFFF"/>
                </a:solidFill>
                <a:latin typeface="+mj-lt"/>
                <a:cs typeface="Arial" pitchFamily="34" charset="0"/>
              </a:rPr>
              <a:t>Thank You!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pic>
        <p:nvPicPr>
          <p:cNvPr id="19" name="Picture 18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4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/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cap="all" baseline="0">
                <a:solidFill>
                  <a:srgbClr val="FFFFFF"/>
                </a:solidFill>
                <a:latin typeface="+mj-lt"/>
                <a:cs typeface="Arial" pitchFamily="34" charset="0"/>
              </a:rPr>
              <a:t>Thank You!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2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19819" y="1460741"/>
            <a:ext cx="8304363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45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095558"/>
            <a:ext cx="8304360" cy="3394341"/>
          </a:xfrm>
        </p:spPr>
        <p:txBody>
          <a:bodyPr/>
          <a:lstStyle>
            <a:lvl1pPr marL="135731" indent="-135731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04813" indent="-136922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672704" indent="-136922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940594" indent="-130969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208485" indent="-128588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17 April 2018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Buildingsmart konferansen 2018 - COWI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308103"/>
            <a:ext cx="8304360" cy="15202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75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53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506183" y="-1389"/>
            <a:ext cx="1638021" cy="1016424"/>
            <a:chOff x="2170252" y="-1851"/>
            <a:chExt cx="6970519" cy="4477377"/>
          </a:xfrm>
        </p:grpSpPr>
        <p:sp>
          <p:nvSpPr>
            <p:cNvPr id="17" name="Flowchart: Merge 5"/>
            <p:cNvSpPr/>
            <p:nvPr userDrawn="1"/>
          </p:nvSpPr>
          <p:spPr>
            <a:xfrm>
              <a:off x="4386806" y="580759"/>
              <a:ext cx="4208722" cy="38947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21338"/>
                <a:gd name="connsiteY0" fmla="*/ 9053 h 14891"/>
                <a:gd name="connsiteX1" fmla="*/ 10133 w 21338"/>
                <a:gd name="connsiteY1" fmla="*/ 0 h 14891"/>
                <a:gd name="connsiteX2" fmla="*/ 21338 w 21338"/>
                <a:gd name="connsiteY2" fmla="*/ 14891 h 14891"/>
                <a:gd name="connsiteX3" fmla="*/ 0 w 21338"/>
                <a:gd name="connsiteY3" fmla="*/ 9053 h 1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8" h="14891">
                  <a:moveTo>
                    <a:pt x="0" y="9053"/>
                  </a:moveTo>
                  <a:lnTo>
                    <a:pt x="10133" y="0"/>
                  </a:lnTo>
                  <a:lnTo>
                    <a:pt x="21338" y="14891"/>
                  </a:lnTo>
                  <a:lnTo>
                    <a:pt x="0" y="905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350" dirty="0"/>
            </a:p>
          </p:txBody>
        </p:sp>
        <p:sp>
          <p:nvSpPr>
            <p:cNvPr id="21" name="Flowchart: Merge 5"/>
            <p:cNvSpPr/>
            <p:nvPr userDrawn="1"/>
          </p:nvSpPr>
          <p:spPr>
            <a:xfrm>
              <a:off x="2170252" y="0"/>
              <a:ext cx="4203690" cy="2060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7" h="10259">
                  <a:moveTo>
                    <a:pt x="0" y="0"/>
                  </a:moveTo>
                  <a:lnTo>
                    <a:pt x="9977" y="2936"/>
                  </a:lnTo>
                  <a:lnTo>
                    <a:pt x="7048" y="1025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350" dirty="0"/>
            </a:p>
          </p:txBody>
        </p:sp>
        <p:sp>
          <p:nvSpPr>
            <p:cNvPr id="23" name="Flowchart: Merge 5"/>
            <p:cNvSpPr/>
            <p:nvPr userDrawn="1"/>
          </p:nvSpPr>
          <p:spPr>
            <a:xfrm>
              <a:off x="6373196" y="-1851"/>
              <a:ext cx="2767575" cy="170153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10809">
                  <a:moveTo>
                    <a:pt x="0" y="3759"/>
                  </a:moveTo>
                  <a:cubicBezTo>
                    <a:pt x="2015" y="3027"/>
                    <a:pt x="6498" y="781"/>
                    <a:pt x="8513" y="49"/>
                  </a:cubicBezTo>
                  <a:lnTo>
                    <a:pt x="10259" y="0"/>
                  </a:lnTo>
                  <a:cubicBezTo>
                    <a:pt x="10249" y="5386"/>
                    <a:pt x="10260" y="5404"/>
                    <a:pt x="10261" y="10809"/>
                  </a:cubicBezTo>
                  <a:lnTo>
                    <a:pt x="0" y="375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35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17 April 2018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Buildingsmart konferansen 2018 - COWI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095558"/>
            <a:ext cx="8304360" cy="3394341"/>
          </a:xfrm>
        </p:spPr>
        <p:txBody>
          <a:bodyPr/>
          <a:lstStyle>
            <a:lvl1pPr marL="135731" indent="-135731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04813" indent="-136922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672704" indent="-136922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940594" indent="-130969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208485" indent="-128588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9822" y="460129"/>
            <a:ext cx="8304363" cy="5172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308103"/>
            <a:ext cx="8304360" cy="15202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75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0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17 April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Buildingsmart konferansen 2018 - COWI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19100" y="1460741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19820" y="1798764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2136789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19820" y="2474813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19100" y="2812836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19100" y="3150861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17653" y="3488883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0" y="408353"/>
            <a:ext cx="5408754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438812" y="610364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400">
                <a:solidFill>
                  <a:srgbClr val="F04E23"/>
                </a:solidFill>
                <a:latin typeface="+mj-lt"/>
                <a:cs typeface="Arial" pitchFamily="34" charset="0"/>
              </a:rPr>
              <a:t>Agenda</a:t>
            </a:r>
            <a:r>
              <a:rPr lang="en-GB">
                <a:solidFill>
                  <a:srgbClr val="F04E23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0" y="3826478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390697" y="656751"/>
            <a:ext cx="2334202" cy="3414080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6061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104" y="1459212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29074" y="146074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19104" y="179876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29074" y="180029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419104" y="213526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29074" y="2136789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19104" y="247754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1529074" y="247907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19104" y="2811309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1529074" y="281283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419104" y="315086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1529074" y="315238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419104" y="348735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51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1529074" y="348888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0" hasCustomPrompt="1"/>
          </p:nvPr>
        </p:nvSpPr>
        <p:spPr>
          <a:xfrm>
            <a:off x="1163869" y="1461302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53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163869" y="179876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42" hasCustomPrompt="1"/>
          </p:nvPr>
        </p:nvSpPr>
        <p:spPr>
          <a:xfrm>
            <a:off x="1163869" y="2138878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55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1163869" y="2493295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1163869" y="2817014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57" name="Text Placeholder 9"/>
          <p:cNvSpPr>
            <a:spLocks noGrp="1"/>
          </p:cNvSpPr>
          <p:nvPr>
            <p:ph type="body" sz="quarter" idx="45" hasCustomPrompt="1"/>
          </p:nvPr>
        </p:nvSpPr>
        <p:spPr>
          <a:xfrm>
            <a:off x="1163869" y="3152950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46" hasCustomPrompt="1"/>
          </p:nvPr>
        </p:nvSpPr>
        <p:spPr>
          <a:xfrm>
            <a:off x="1163869" y="348735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49" hasCustomPrompt="1"/>
          </p:nvPr>
        </p:nvSpPr>
        <p:spPr>
          <a:xfrm>
            <a:off x="423440" y="382647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1533413" y="382800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1168207" y="3826480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6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424898" y="1460741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25618" y="1798764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4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425618" y="2136789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425618" y="2474813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2424898" y="2812836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2424898" y="3150861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423449" y="3488883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9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2425618" y="3826478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0" y="408353"/>
            <a:ext cx="5408754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1" name="TextBox 70"/>
          <p:cNvSpPr txBox="1"/>
          <p:nvPr userDrawn="1"/>
        </p:nvSpPr>
        <p:spPr>
          <a:xfrm>
            <a:off x="438812" y="610364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400">
                <a:solidFill>
                  <a:srgbClr val="F04E23"/>
                </a:solidFill>
                <a:latin typeface="+mj-lt"/>
                <a:cs typeface="Arial" pitchFamily="34" charset="0"/>
              </a:rPr>
              <a:t>Agenda</a:t>
            </a:r>
            <a:r>
              <a:rPr lang="en-GB">
                <a:solidFill>
                  <a:srgbClr val="F04E23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72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7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</p:spTree>
    <p:extLst>
      <p:ext uri="{BB962C8B-B14F-4D97-AF65-F5344CB8AC3E}">
        <p14:creationId xmlns:p14="http://schemas.microsoft.com/office/powerpoint/2010/main" val="34211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Data">
    <p:bg>
      <p:bgPr>
        <a:solidFill>
          <a:srgbClr val="EC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1" y="613504"/>
            <a:ext cx="5651102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1604627" y="2359410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821" y="408355"/>
            <a:ext cx="5651102" cy="196013"/>
          </a:xfrm>
        </p:spPr>
        <p:txBody>
          <a:bodyPr lIns="18000">
            <a:normAutofit/>
          </a:bodyPr>
          <a:lstStyle>
            <a:lvl1pPr marL="0" indent="0" algn="l">
              <a:buNone/>
              <a:defRPr sz="1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42731" y="2359410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Project</a:t>
            </a:r>
            <a:r>
              <a:rPr lang="en-GB" sz="1000" baseline="0" noProof="0">
                <a:solidFill>
                  <a:srgbClr val="000000"/>
                </a:solidFill>
                <a:latin typeface="+mj-lt"/>
                <a:cs typeface="Arial" pitchFamily="34" charset="0"/>
              </a:rPr>
              <a:t> no.</a:t>
            </a:r>
            <a:endParaRPr lang="en-GB" sz="1000" noProof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42731" y="257810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Document</a:t>
            </a:r>
            <a:r>
              <a:rPr lang="en-GB" sz="1000" baseline="0" noProof="0">
                <a:solidFill>
                  <a:srgbClr val="000000"/>
                </a:solidFill>
                <a:latin typeface="+mj-lt"/>
                <a:cs typeface="Arial" pitchFamily="34" charset="0"/>
              </a:rPr>
              <a:t> no.</a:t>
            </a:r>
            <a:endParaRPr lang="en-GB" sz="1000" noProof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42731" y="2796794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Version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42731" y="3015486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Date of issue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42731" y="3234178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Prepared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42731" y="3452870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Checked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42731" y="367156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Approved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2731" y="389025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File name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604627" y="2578042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1604627" y="2796674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604627" y="3015306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1604627" y="3233938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1604627" y="3452570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1604627" y="3671202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604627" y="3889835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465253" y="2288953"/>
            <a:ext cx="0" cy="1817004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0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3946459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77729" y="1460741"/>
            <a:ext cx="3946459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49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0"/>
            <a:ext cx="8304363" cy="1318562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29"/>
          </p:nvPr>
        </p:nvSpPr>
        <p:spPr>
          <a:xfrm>
            <a:off x="442549" y="2965685"/>
            <a:ext cx="8304363" cy="1328817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</p:spTree>
    <p:extLst>
      <p:ext uri="{BB962C8B-B14F-4D97-AF65-F5344CB8AC3E}">
        <p14:creationId xmlns:p14="http://schemas.microsoft.com/office/powerpoint/2010/main" val="277400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3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958719" y="1460743"/>
            <a:ext cx="3766179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/>
              <a:t>ADD IMAGE BY CLICKING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4165486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3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  <a:prstGeom prst="rect">
            <a:avLst/>
          </a:prstGeom>
          <a:noFill/>
          <a:effectLst/>
        </p:spPr>
        <p:txBody>
          <a:bodyPr vert="horz" wrap="square" lIns="0" tIns="0" rIns="0" bIns="3600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19820" y="1443488"/>
            <a:ext cx="8304363" cy="28812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17449" y="4553148"/>
            <a:ext cx="1958203" cy="66824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b-NO"/>
              <a:t>17 April 2018</a:t>
            </a:r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717449" y="4646471"/>
            <a:ext cx="1958203" cy="68838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/>
              <a:t>Buildingsmart konferansen 2018 - COWI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78278" y="4472954"/>
            <a:ext cx="408316" cy="379563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lnSpc>
                <a:spcPts val="600"/>
              </a:lnSpc>
              <a:defRPr sz="1050" b="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title="COWIlogo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0" r:id="rId2"/>
    <p:sldLayoutId id="2147483741" r:id="rId3"/>
    <p:sldLayoutId id="2147483661" r:id="rId4"/>
    <p:sldLayoutId id="2147483704" r:id="rId5"/>
    <p:sldLayoutId id="2147483728" r:id="rId6"/>
    <p:sldLayoutId id="2147483654" r:id="rId7"/>
    <p:sldLayoutId id="2147483702" r:id="rId8"/>
    <p:sldLayoutId id="2147483739" r:id="rId9"/>
    <p:sldLayoutId id="2147483680" r:id="rId10"/>
    <p:sldLayoutId id="2147483655" r:id="rId11"/>
    <p:sldLayoutId id="2147483677" r:id="rId12"/>
    <p:sldLayoutId id="2147483679" r:id="rId13"/>
    <p:sldLayoutId id="2147483725" r:id="rId14"/>
    <p:sldLayoutId id="2147483726" r:id="rId15"/>
    <p:sldLayoutId id="2147483683" r:id="rId16"/>
    <p:sldLayoutId id="2147483684" r:id="rId17"/>
    <p:sldLayoutId id="2147483712" r:id="rId18"/>
    <p:sldLayoutId id="2147483713" r:id="rId19"/>
    <p:sldLayoutId id="2147483714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15" r:id="rId27"/>
    <p:sldLayoutId id="2147483716" r:id="rId28"/>
    <p:sldLayoutId id="2147483717" r:id="rId29"/>
    <p:sldLayoutId id="2147483742" r:id="rId30"/>
    <p:sldLayoutId id="2147483743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0" kern="1200" cap="none" baseline="0">
          <a:solidFill>
            <a:srgbClr val="F04E23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6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22300" indent="-261938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4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82663" indent="-2635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2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54125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614488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17 April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Buildingsmart konferansen 2018 - COWI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70400" y="693531"/>
            <a:ext cx="4216401" cy="1642429"/>
          </a:xfrm>
        </p:spPr>
        <p:txBody>
          <a:bodyPr/>
          <a:lstStyle/>
          <a:p>
            <a:r>
              <a:rPr lang="en-GB" dirty="0"/>
              <a:t>BIM I et </a:t>
            </a:r>
            <a:r>
              <a:rPr lang="en-GB" dirty="0" err="1"/>
              <a:t>virksomhetsperspektiv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 err="1"/>
              <a:t>Organisasjonsutvikling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534676" y="4209774"/>
            <a:ext cx="8266977" cy="192507"/>
          </a:xfrm>
        </p:spPr>
        <p:txBody>
          <a:bodyPr/>
          <a:lstStyle/>
          <a:p>
            <a:r>
              <a:rPr lang="en-GB" dirty="0"/>
              <a:t>Ingrid Alvsåker, BIM </a:t>
            </a:r>
            <a:r>
              <a:rPr lang="en-GB" dirty="0" err="1"/>
              <a:t>strateg</a:t>
            </a:r>
            <a:r>
              <a:rPr lang="en-GB" dirty="0"/>
              <a:t> </a:t>
            </a:r>
            <a:r>
              <a:rPr lang="en-GB" dirty="0" err="1"/>
              <a:t>Divisjon</a:t>
            </a:r>
            <a:r>
              <a:rPr lang="en-GB" dirty="0"/>
              <a:t> </a:t>
            </a:r>
            <a:r>
              <a:rPr lang="en-GB" dirty="0" err="1"/>
              <a:t>Bygninger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6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17 April 2018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Buildingsmart konferansen 2018 - COWI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CC4F-61B3-445B-AC6F-14CA4635A88D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Informasjonsplan legges opp fra topp og nedover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1518354" y="1125091"/>
            <a:ext cx="5892800" cy="282760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662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459332" y="1128243"/>
            <a:ext cx="4516940" cy="98771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dirty="0" err="1"/>
              <a:t>opplæringsplan</a:t>
            </a:r>
            <a:endParaRPr lang="en-GB" dirty="0"/>
          </a:p>
          <a:p>
            <a:pPr lvl="1"/>
            <a:r>
              <a:rPr lang="en-GB" dirty="0" err="1"/>
              <a:t>Planen</a:t>
            </a:r>
            <a:r>
              <a:rPr lang="en-GB" dirty="0"/>
              <a:t> </a:t>
            </a:r>
            <a:r>
              <a:rPr lang="en-GB" dirty="0" err="1"/>
              <a:t>definerte</a:t>
            </a:r>
            <a:r>
              <a:rPr lang="en-GB" dirty="0"/>
              <a:t> </a:t>
            </a:r>
            <a:r>
              <a:rPr lang="en-GB" dirty="0" err="1"/>
              <a:t>opplæringsbehovet</a:t>
            </a:r>
            <a:r>
              <a:rPr lang="en-GB" dirty="0"/>
              <a:t> pr. </a:t>
            </a:r>
            <a:r>
              <a:rPr lang="en-GB" dirty="0" err="1"/>
              <a:t>rolle</a:t>
            </a:r>
            <a:endParaRPr lang="en-GB" dirty="0"/>
          </a:p>
          <a:p>
            <a:pPr lvl="1"/>
            <a:r>
              <a:rPr lang="en-GB" dirty="0" err="1"/>
              <a:t>Hvem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en-GB" dirty="0"/>
              <a:t> </a:t>
            </a:r>
            <a:r>
              <a:rPr lang="en-GB" dirty="0" err="1"/>
              <a:t>kunne</a:t>
            </a:r>
            <a:r>
              <a:rPr lang="en-GB" dirty="0"/>
              <a:t> </a:t>
            </a:r>
            <a:r>
              <a:rPr lang="en-GB" dirty="0" err="1"/>
              <a:t>hva</a:t>
            </a:r>
            <a:r>
              <a:rPr lang="en-GB" dirty="0"/>
              <a:t>-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hvorfor</a:t>
            </a:r>
            <a:endParaRPr lang="en-GB" dirty="0"/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820" y="353392"/>
            <a:ext cx="8304363" cy="693530"/>
          </a:xfrm>
        </p:spPr>
        <p:txBody>
          <a:bodyPr/>
          <a:lstStyle/>
          <a:p>
            <a:r>
              <a:rPr lang="nb-NO" dirty="0">
                <a:cs typeface="Arial" pitchFamily="34" charset="0"/>
              </a:rPr>
              <a:t>Handlingsplan</a:t>
            </a:r>
            <a:br>
              <a:rPr lang="nb-NO" dirty="0">
                <a:cs typeface="Arial" pitchFamily="34" charset="0"/>
              </a:rPr>
            </a:br>
            <a:r>
              <a:rPr lang="nb-NO" sz="1600" dirty="0">
                <a:cs typeface="Arial" pitchFamily="34" charset="0"/>
              </a:rPr>
              <a:t>Hvordan implementere strategien i organisasjonen</a:t>
            </a:r>
            <a:r>
              <a:rPr lang="nb-NO" dirty="0">
                <a:cs typeface="Arial" pitchFamily="34" charset="0"/>
              </a:rPr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17 April 2018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Buildingsmart konferansen 2018 - COWI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49" y="3412269"/>
            <a:ext cx="5645034" cy="7684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685" y="170615"/>
            <a:ext cx="1911074" cy="3017848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4532121" y="3724922"/>
            <a:ext cx="3377595" cy="19807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35731" indent="-135731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Verdana" pitchFamily="34" charset="0"/>
              <a:buChar char="›"/>
              <a:defRPr sz="1600" b="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04813" indent="-136922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Verdana" pitchFamily="34" charset="0"/>
              <a:buChar char="›"/>
              <a:defRPr sz="1400" b="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672704" indent="-136922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Verdana" pitchFamily="34" charset="0"/>
              <a:buChar char="›"/>
              <a:defRPr sz="1200" b="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940594" indent="-130969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Verdana" pitchFamily="34" charset="0"/>
              <a:buChar char="›"/>
              <a:defRPr sz="1100" b="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208485" indent="-1285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Verdana" pitchFamily="34" charset="0"/>
              <a:buChar char="›"/>
              <a:defRPr sz="1100" b="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80025" y="2197282"/>
            <a:ext cx="4516940" cy="11216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35731" indent="-135731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Verdana" pitchFamily="34" charset="0"/>
              <a:buChar char="›"/>
              <a:defRPr sz="1600" b="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04813" indent="-136922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Verdana" pitchFamily="34" charset="0"/>
              <a:buChar char="›"/>
              <a:defRPr sz="1400" b="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672704" indent="-136922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Verdana" pitchFamily="34" charset="0"/>
              <a:buChar char="›"/>
              <a:defRPr sz="1200" b="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940594" indent="-130969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Verdana" pitchFamily="34" charset="0"/>
              <a:buChar char="›"/>
              <a:defRPr sz="1100" b="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208485" indent="-1285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Verdana" pitchFamily="34" charset="0"/>
              <a:buChar char="›"/>
              <a:defRPr sz="1100" b="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en-GB" dirty="0" err="1"/>
              <a:t>Kursplan</a:t>
            </a:r>
            <a:endParaRPr lang="en-GB" dirty="0"/>
          </a:p>
          <a:p>
            <a:pPr lvl="1"/>
            <a:r>
              <a:rPr lang="en-GB" dirty="0" err="1"/>
              <a:t>Hvilke</a:t>
            </a:r>
            <a:r>
              <a:rPr lang="en-GB" dirty="0"/>
              <a:t> </a:t>
            </a:r>
            <a:r>
              <a:rPr lang="en-GB" dirty="0" err="1"/>
              <a:t>kurs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Når</a:t>
            </a:r>
            <a:r>
              <a:rPr lang="en-GB" dirty="0"/>
              <a:t> </a:t>
            </a:r>
            <a:r>
              <a:rPr lang="en-GB" dirty="0" err="1"/>
              <a:t>holdes</a:t>
            </a:r>
            <a:r>
              <a:rPr lang="en-GB" dirty="0"/>
              <a:t> </a:t>
            </a:r>
            <a:r>
              <a:rPr lang="en-GB" dirty="0" err="1"/>
              <a:t>kursene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85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Utvikling av nye prosesser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17 April 2018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Buildingsmart konferansen 2018 - COWI</a:t>
            </a:r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CC4F-61B3-445B-AC6F-14CA4635A88D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Leveranser</a:t>
            </a:r>
            <a:endParaRPr lang="nb-NO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419825" y="1460741"/>
            <a:ext cx="3516072" cy="2823713"/>
          </a:xfrm>
        </p:spPr>
        <p:txBody>
          <a:bodyPr/>
          <a:lstStyle/>
          <a:p>
            <a:r>
              <a:rPr lang="nb-NO" dirty="0"/>
              <a:t>Leveranser innenfor hver prosess utvikles fortløpende i prosjekt, hentes inn i COWI hvor de foredles og defineres som ytelser.</a:t>
            </a:r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6"/>
            <p:extLst/>
          </p:nvPr>
        </p:nvGraphicFramePr>
        <p:xfrm>
          <a:off x="4366283" y="1289731"/>
          <a:ext cx="4358618" cy="3183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929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78278" y="200295"/>
            <a:ext cx="5126539" cy="1310735"/>
          </a:xfrm>
        </p:spPr>
        <p:txBody>
          <a:bodyPr/>
          <a:lstStyle/>
          <a:p>
            <a:r>
              <a:rPr lang="nb-NO" dirty="0"/>
              <a:t>COWI</a:t>
            </a:r>
            <a:br>
              <a:rPr lang="nb-NO" dirty="0"/>
            </a:br>
            <a:r>
              <a:rPr lang="nb-NO" dirty="0"/>
              <a:t>Ett av </a:t>
            </a:r>
            <a:r>
              <a:rPr lang="nb-NO" dirty="0" err="1"/>
              <a:t>byggebransjens</a:t>
            </a:r>
            <a:r>
              <a:rPr lang="nb-NO" dirty="0"/>
              <a:t> 6 store</a:t>
            </a:r>
            <a:br>
              <a:rPr lang="nb-NO" dirty="0"/>
            </a:br>
            <a:r>
              <a:rPr lang="nb-NO" dirty="0"/>
              <a:t>rådgiverselskap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17 April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Buildingsmart konferansen 2018 - COWI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CC4F-61B3-445B-AC6F-14CA4635A88D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3" y="123825"/>
            <a:ext cx="3786187" cy="4349750"/>
          </a:xfrm>
        </p:spPr>
      </p:pic>
      <p:sp>
        <p:nvSpPr>
          <p:cNvPr id="17" name="TextBox 16"/>
          <p:cNvSpPr txBox="1"/>
          <p:nvPr/>
        </p:nvSpPr>
        <p:spPr>
          <a:xfrm>
            <a:off x="654996" y="1537529"/>
            <a:ext cx="47730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>
                <a:latin typeface="+mj-lt"/>
                <a:cs typeface="Arial" pitchFamily="34" charset="0"/>
              </a:rPr>
              <a:t>ca</a:t>
            </a:r>
            <a:r>
              <a:rPr lang="nb-NO" sz="2000" dirty="0">
                <a:latin typeface="+mj-lt"/>
                <a:cs typeface="Arial" pitchFamily="34" charset="0"/>
              </a:rPr>
              <a:t> 1200 ansatte i Norge </a:t>
            </a:r>
            <a:r>
              <a:rPr lang="nb-NO" sz="2000" dirty="0" err="1">
                <a:latin typeface="+mj-lt"/>
                <a:cs typeface="Arial" pitchFamily="34" charset="0"/>
              </a:rPr>
              <a:t>ca</a:t>
            </a:r>
            <a:r>
              <a:rPr lang="nb-NO" sz="2000" dirty="0">
                <a:latin typeface="+mj-lt"/>
                <a:cs typeface="Arial" pitchFamily="34" charset="0"/>
              </a:rPr>
              <a:t> 6700 globalt</a:t>
            </a:r>
          </a:p>
          <a:p>
            <a:br>
              <a:rPr lang="nb-NO" sz="2000" dirty="0">
                <a:latin typeface="+mj-lt"/>
                <a:cs typeface="Arial" pitchFamily="34" charset="0"/>
              </a:rPr>
            </a:br>
            <a:endParaRPr lang="nb-NO" sz="2000" dirty="0">
              <a:latin typeface="+mj-lt"/>
              <a:cs typeface="Arial" pitchFamily="34" charset="0"/>
            </a:endParaRPr>
          </a:p>
          <a:p>
            <a:r>
              <a:rPr lang="nb-NO" sz="2000" dirty="0">
                <a:latin typeface="+mj-lt"/>
                <a:cs typeface="Arial" pitchFamily="34" charset="0"/>
              </a:rPr>
              <a:t>Bygninger</a:t>
            </a:r>
          </a:p>
          <a:p>
            <a:r>
              <a:rPr lang="nb-NO" sz="2000" dirty="0">
                <a:latin typeface="+mj-lt"/>
                <a:cs typeface="Arial" pitchFamily="34" charset="0"/>
              </a:rPr>
              <a:t>Transport og </a:t>
            </a:r>
            <a:r>
              <a:rPr lang="nb-NO" sz="2000" dirty="0" err="1">
                <a:latin typeface="+mj-lt"/>
                <a:cs typeface="Arial" pitchFamily="34" charset="0"/>
              </a:rPr>
              <a:t>byutviling</a:t>
            </a:r>
            <a:endParaRPr lang="nb-NO" sz="2000" dirty="0">
              <a:latin typeface="+mj-lt"/>
              <a:cs typeface="Arial" pitchFamily="34" charset="0"/>
            </a:endParaRPr>
          </a:p>
          <a:p>
            <a:r>
              <a:rPr lang="nb-NO" sz="2000" dirty="0">
                <a:latin typeface="+mj-lt"/>
                <a:cs typeface="Arial" pitchFamily="34" charset="0"/>
              </a:rPr>
              <a:t>Vann og miljø</a:t>
            </a:r>
          </a:p>
        </p:txBody>
      </p:sp>
    </p:spTree>
    <p:extLst>
      <p:ext uri="{BB962C8B-B14F-4D97-AF65-F5344CB8AC3E}">
        <p14:creationId xmlns:p14="http://schemas.microsoft.com/office/powerpoint/2010/main" val="303044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92" y="690351"/>
            <a:ext cx="1207238" cy="1522461"/>
          </a:xfrm>
          <a:effectLst>
            <a:innerShdw blurRad="114300">
              <a:prstClr val="black"/>
            </a:inn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0662" y="322934"/>
            <a:ext cx="8304363" cy="676227"/>
          </a:xfrm>
        </p:spPr>
        <p:txBody>
          <a:bodyPr/>
          <a:lstStyle/>
          <a:p>
            <a:r>
              <a:rPr lang="en-GB" dirty="0" err="1"/>
              <a:t>Først</a:t>
            </a:r>
            <a:r>
              <a:rPr lang="en-GB" dirty="0"/>
              <a:t> </a:t>
            </a:r>
            <a:r>
              <a:rPr lang="en-GB" dirty="0" err="1"/>
              <a:t>litt</a:t>
            </a:r>
            <a:r>
              <a:rPr lang="en-GB" dirty="0"/>
              <a:t> </a:t>
            </a:r>
            <a:r>
              <a:rPr lang="en-GB" dirty="0" err="1"/>
              <a:t>historie</a:t>
            </a:r>
            <a:r>
              <a:rPr lang="en-GB" dirty="0"/>
              <a:t>….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17 April 2018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Buildingsmart konferansen 2018 - COWI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47" y="134334"/>
            <a:ext cx="1447120" cy="14085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28" name="Picture 4" descr="Illustration of architect standing by drawing board. Source unknown - From an 1893 technical journal, now in the public doma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04" y="690351"/>
            <a:ext cx="2607947" cy="144368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6592" y="2342609"/>
            <a:ext cx="1869038" cy="15921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05" y="3347253"/>
            <a:ext cx="2200658" cy="1592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6662" y="2928068"/>
            <a:ext cx="2522084" cy="1731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9740" y="1552392"/>
            <a:ext cx="3881135" cy="217297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3973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COWI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medvirket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mange  </a:t>
            </a:r>
            <a:r>
              <a:rPr lang="en-GB" dirty="0" err="1"/>
              <a:t>av</a:t>
            </a:r>
            <a:r>
              <a:rPr lang="en-GB" dirty="0"/>
              <a:t> de </a:t>
            </a:r>
            <a:r>
              <a:rPr lang="en-GB" dirty="0" err="1"/>
              <a:t>største</a:t>
            </a:r>
            <a:r>
              <a:rPr lang="en-GB" dirty="0"/>
              <a:t> BIM-</a:t>
            </a:r>
            <a:r>
              <a:rPr lang="en-GB" dirty="0" err="1"/>
              <a:t>prosjektene</a:t>
            </a:r>
            <a:r>
              <a:rPr lang="en-GB" dirty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17 April 2018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Buildingsmart konferansen 2018 - COWI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O:\Organisation\NO_InfoMarketing\Grafisk\Publikasjoner\Referanseark\ALLE REFERANSEARK\referanser i utvalg\bilder\dageksteriør_tcm181-133697.jpg"/>
          <p:cNvPicPr>
            <a:picLocks noGrp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1" y="1352870"/>
            <a:ext cx="1452521" cy="134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137973" y="1146470"/>
            <a:ext cx="2073551" cy="10879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4" y="2870369"/>
            <a:ext cx="2166997" cy="1203403"/>
          </a:xfrm>
          <a:prstGeom prst="rect">
            <a:avLst/>
          </a:prstGeom>
        </p:spPr>
      </p:pic>
      <p:pic>
        <p:nvPicPr>
          <p:cNvPr id="12" name="Picture 11" descr="FHI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5"/>
          <a:stretch>
            <a:fillRect/>
          </a:stretch>
        </p:blipFill>
        <p:spPr bwMode="auto">
          <a:xfrm>
            <a:off x="2884715" y="2870369"/>
            <a:ext cx="2044786" cy="163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80" y="2520021"/>
            <a:ext cx="3145760" cy="1904097"/>
          </a:xfrm>
          <a:prstGeom prst="rect">
            <a:avLst/>
          </a:prstGeom>
        </p:spPr>
      </p:pic>
      <p:pic>
        <p:nvPicPr>
          <p:cNvPr id="10" name="Picture 9" descr="st olavs bilde fase 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57" y="1056449"/>
            <a:ext cx="1787902" cy="1696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21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Ledelsen</a:t>
            </a:r>
            <a:r>
              <a:rPr lang="en-GB" dirty="0"/>
              <a:t> </a:t>
            </a:r>
            <a:r>
              <a:rPr lang="en-GB" dirty="0" err="1"/>
              <a:t>bestilte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strategi</a:t>
            </a:r>
            <a:r>
              <a:rPr lang="en-GB" dirty="0"/>
              <a:t> for digital </a:t>
            </a:r>
            <a:r>
              <a:rPr lang="en-GB" dirty="0" err="1"/>
              <a:t>samhandling</a:t>
            </a:r>
            <a:r>
              <a:rPr lang="en-GB" dirty="0"/>
              <a:t>, med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opplæringsplan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17 April 2018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Buildingsmart konferansen 2018 - COWI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96" y="1956348"/>
            <a:ext cx="5164692" cy="2481163"/>
          </a:xfrm>
        </p:spPr>
      </p:pic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63584" y="1465633"/>
            <a:ext cx="8260605" cy="783297"/>
          </a:xfrm>
        </p:spPr>
        <p:txBody>
          <a:bodyPr>
            <a:normAutofit/>
          </a:bodyPr>
          <a:lstStyle/>
          <a:p>
            <a:r>
              <a:rPr lang="en-GB" sz="1800" dirty="0"/>
              <a:t>Vi </a:t>
            </a:r>
            <a:r>
              <a:rPr lang="en-GB" sz="1800" dirty="0" err="1"/>
              <a:t>ønsket</a:t>
            </a:r>
            <a:r>
              <a:rPr lang="en-GB" sz="1800" dirty="0"/>
              <a:t> å </a:t>
            </a:r>
            <a:r>
              <a:rPr lang="en-GB" sz="1800" dirty="0" err="1"/>
              <a:t>gjøre</a:t>
            </a:r>
            <a:r>
              <a:rPr lang="en-GB" sz="1800" dirty="0"/>
              <a:t> </a:t>
            </a:r>
            <a:r>
              <a:rPr lang="en-GB" sz="1800" dirty="0" err="1"/>
              <a:t>vår</a:t>
            </a:r>
            <a:r>
              <a:rPr lang="en-GB" sz="1800" dirty="0"/>
              <a:t> </a:t>
            </a:r>
            <a:r>
              <a:rPr lang="en-GB" sz="1800" dirty="0" err="1"/>
              <a:t>spiss-kompetanse</a:t>
            </a:r>
            <a:r>
              <a:rPr lang="en-GB" sz="1800" dirty="0"/>
              <a:t> </a:t>
            </a:r>
            <a:r>
              <a:rPr lang="en-GB" sz="1800" dirty="0" err="1"/>
              <a:t>til</a:t>
            </a:r>
            <a:r>
              <a:rPr lang="en-GB" sz="1800" dirty="0"/>
              <a:t> </a:t>
            </a:r>
            <a:r>
              <a:rPr lang="en-GB" sz="1800" dirty="0" err="1"/>
              <a:t>bredde</a:t>
            </a:r>
            <a:r>
              <a:rPr lang="en-GB" sz="1800" dirty="0"/>
              <a:t> </a:t>
            </a:r>
            <a:r>
              <a:rPr lang="en-GB" sz="1800" dirty="0" err="1"/>
              <a:t>kompetanse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859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17 April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Buildingsmart konferansen 2018 - COWI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68" y="1606682"/>
            <a:ext cx="4742022" cy="2232221"/>
          </a:xfrm>
          <a:prstGeom prst="rect">
            <a:avLst/>
          </a:prstGeom>
        </p:spPr>
      </p:pic>
      <p:sp>
        <p:nvSpPr>
          <p:cNvPr id="8" name="Title 1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/>
          <a:p>
            <a:r>
              <a:rPr lang="nb-NO" b="1" dirty="0"/>
              <a:t>​BIM-strategiens mulighet for å lykkes baserer seg på tre grunnsteiner: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19821" y="1440933"/>
            <a:ext cx="36343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latin typeface="+mj-lt"/>
                <a:cs typeface="Arial" pitchFamily="34" charset="0"/>
              </a:rPr>
              <a:t>Supportnettverk: </a:t>
            </a:r>
            <a:br>
              <a:rPr lang="nb-NO" sz="1400" dirty="0">
                <a:latin typeface="+mj-lt"/>
                <a:cs typeface="Arial" pitchFamily="34" charset="0"/>
              </a:rPr>
            </a:br>
            <a:r>
              <a:rPr lang="nb-NO" sz="1400" dirty="0">
                <a:latin typeface="+mj-lt"/>
                <a:cs typeface="Arial" pitchFamily="34" charset="0"/>
              </a:rPr>
              <a:t>Sette av tid og kunnskap til support</a:t>
            </a:r>
            <a:br>
              <a:rPr lang="nb-NO" sz="1400" dirty="0">
                <a:latin typeface="+mj-lt"/>
                <a:cs typeface="Arial" pitchFamily="34" charset="0"/>
              </a:rPr>
            </a:br>
            <a:endParaRPr lang="nb-NO" sz="1400" dirty="0"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latin typeface="+mj-lt"/>
                <a:cs typeface="Arial" pitchFamily="34" charset="0"/>
              </a:rPr>
              <a:t>Prosesser: Utvikle ytelser i fagmiljø og prosjekt</a:t>
            </a:r>
            <a:br>
              <a:rPr lang="nb-NO" sz="1400" dirty="0">
                <a:latin typeface="+mj-lt"/>
                <a:cs typeface="Arial" pitchFamily="34" charset="0"/>
              </a:rPr>
            </a:br>
            <a:endParaRPr lang="nb-NO" sz="1400" dirty="0"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latin typeface="+mj-lt"/>
                <a:cs typeface="Arial" pitchFamily="34" charset="0"/>
              </a:rPr>
              <a:t>Handlingsplan: </a:t>
            </a:r>
            <a:br>
              <a:rPr lang="nb-NO" sz="1400" dirty="0">
                <a:latin typeface="+mj-lt"/>
                <a:cs typeface="Arial" pitchFamily="34" charset="0"/>
              </a:rPr>
            </a:br>
            <a:r>
              <a:rPr lang="nb-NO" sz="1400" dirty="0">
                <a:latin typeface="+mj-lt"/>
                <a:cs typeface="Arial" pitchFamily="34" charset="0"/>
              </a:rPr>
              <a:t>Hvordan implementere strategien i organisasjonen. Opplærings- og informasjonsplan. </a:t>
            </a:r>
          </a:p>
        </p:txBody>
      </p:sp>
    </p:spTree>
    <p:extLst>
      <p:ext uri="{BB962C8B-B14F-4D97-AF65-F5344CB8AC3E}">
        <p14:creationId xmlns:p14="http://schemas.microsoft.com/office/powerpoint/2010/main" val="274222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491133607"/>
              </p:ext>
            </p:extLst>
          </p:nvPr>
        </p:nvGraphicFramePr>
        <p:xfrm>
          <a:off x="419100" y="561009"/>
          <a:ext cx="1359733" cy="59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</a:t>
            </a:r>
            <a:r>
              <a:rPr lang="en-GB" dirty="0" err="1"/>
              <a:t>nettverk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17 April 2018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Buildingsmart konferansen 2018 - COWI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529500" y="335624"/>
            <a:ext cx="3043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  <a:cs typeface="Arial" pitchFamily="34" charset="0"/>
              </a:rPr>
              <a:t>DAK manual, </a:t>
            </a:r>
            <a:r>
              <a:rPr lang="en-GB" sz="1400" dirty="0" err="1">
                <a:latin typeface="+mj-lt"/>
                <a:cs typeface="Arial" pitchFamily="34" charset="0"/>
              </a:rPr>
              <a:t>penoppsett</a:t>
            </a:r>
            <a:r>
              <a:rPr lang="en-GB" sz="1400" dirty="0">
                <a:latin typeface="+mj-lt"/>
                <a:cs typeface="Arial" pitchFamily="34" charset="0"/>
              </a:rPr>
              <a:t>, </a:t>
            </a:r>
            <a:r>
              <a:rPr lang="en-GB" sz="1400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programvare</a:t>
            </a:r>
            <a:r>
              <a:rPr lang="en-GB" sz="1400" dirty="0">
                <a:latin typeface="+mj-lt"/>
                <a:cs typeface="Arial" pitchFamily="34" charset="0"/>
              </a:rPr>
              <a:t>, </a:t>
            </a:r>
            <a:r>
              <a:rPr lang="en-GB" sz="1400" dirty="0" err="1">
                <a:solidFill>
                  <a:srgbClr val="00B050"/>
                </a:solidFill>
                <a:latin typeface="+mj-lt"/>
                <a:cs typeface="Arial" pitchFamily="34" charset="0"/>
              </a:rPr>
              <a:t>filutveksling</a:t>
            </a:r>
            <a:r>
              <a:rPr lang="en-GB" sz="1400" dirty="0">
                <a:latin typeface="+mj-lt"/>
                <a:cs typeface="Arial" pitchFamily="34" charset="0"/>
              </a:rPr>
              <a:t>, </a:t>
            </a:r>
            <a:r>
              <a:rPr lang="en-GB" sz="14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Arial" pitchFamily="34" charset="0"/>
              </a:rPr>
              <a:t>superbrukere</a:t>
            </a:r>
            <a:r>
              <a:rPr lang="en-GB" sz="1400" dirty="0">
                <a:latin typeface="+mj-lt"/>
                <a:cs typeface="Arial" pitchFamily="34" charset="0"/>
              </a:rPr>
              <a:t> </a:t>
            </a:r>
            <a:r>
              <a:rPr lang="en-GB" sz="1400" dirty="0" err="1">
                <a:latin typeface="+mj-lt"/>
                <a:cs typeface="Arial" pitchFamily="34" charset="0"/>
              </a:rPr>
              <a:t>osv</a:t>
            </a:r>
            <a:r>
              <a:rPr lang="en-GB" sz="1400" dirty="0">
                <a:latin typeface="+mj-lt"/>
                <a:cs typeface="Arial" pitchFamily="34" charset="0"/>
              </a:rPr>
              <a:t>.</a:t>
            </a:r>
          </a:p>
          <a:p>
            <a:endParaRPr lang="en-GB" sz="1400" dirty="0"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3964" y="3180522"/>
            <a:ext cx="2955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  <a:cs typeface="Arial" pitchFamily="34" charset="0"/>
              </a:rPr>
              <a:t>BIM-manual, </a:t>
            </a:r>
            <a:r>
              <a:rPr lang="en-GB" sz="1400" dirty="0" err="1">
                <a:latin typeface="+mj-lt"/>
                <a:cs typeface="Arial" pitchFamily="34" charset="0"/>
              </a:rPr>
              <a:t>informasjons</a:t>
            </a:r>
            <a:r>
              <a:rPr lang="en-GB" sz="1400" dirty="0">
                <a:latin typeface="+mj-lt"/>
                <a:cs typeface="Arial" pitchFamily="34" charset="0"/>
              </a:rPr>
              <a:t> </a:t>
            </a:r>
            <a:r>
              <a:rPr lang="en-GB" sz="1400" dirty="0" err="1">
                <a:latin typeface="+mj-lt"/>
                <a:cs typeface="Arial" pitchFamily="34" charset="0"/>
              </a:rPr>
              <a:t>utveksling</a:t>
            </a:r>
            <a:r>
              <a:rPr lang="en-GB" sz="1400" dirty="0">
                <a:latin typeface="+mj-lt"/>
                <a:cs typeface="Arial" pitchFamily="34" charset="0"/>
              </a:rPr>
              <a:t>, </a:t>
            </a:r>
            <a:r>
              <a:rPr lang="en-GB" sz="1400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programvare</a:t>
            </a:r>
            <a:r>
              <a:rPr lang="en-GB" sz="1400" dirty="0">
                <a:latin typeface="+mj-lt"/>
                <a:cs typeface="Arial" pitchFamily="34" charset="0"/>
              </a:rPr>
              <a:t>, </a:t>
            </a:r>
            <a:r>
              <a:rPr lang="en-GB" sz="1400" dirty="0" err="1">
                <a:latin typeface="+mj-lt"/>
                <a:cs typeface="Arial" pitchFamily="34" charset="0"/>
              </a:rPr>
              <a:t>f</a:t>
            </a:r>
            <a:r>
              <a:rPr lang="en-GB" sz="1400" dirty="0" err="1">
                <a:solidFill>
                  <a:srgbClr val="00B050"/>
                </a:solidFill>
                <a:latin typeface="+mj-lt"/>
                <a:cs typeface="Arial" pitchFamily="34" charset="0"/>
              </a:rPr>
              <a:t>ilutveksling</a:t>
            </a:r>
            <a:r>
              <a:rPr lang="en-GB" sz="1400" dirty="0">
                <a:latin typeface="+mj-lt"/>
                <a:cs typeface="Arial" pitchFamily="34" charset="0"/>
              </a:rPr>
              <a:t>, </a:t>
            </a:r>
            <a:r>
              <a:rPr lang="en-GB" sz="1400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arbeidsprosesser</a:t>
            </a:r>
            <a:r>
              <a:rPr lang="en-GB" sz="1400" dirty="0">
                <a:latin typeface="+mj-lt"/>
                <a:cs typeface="Arial" pitchFamily="34" charset="0"/>
              </a:rPr>
              <a:t>, </a:t>
            </a:r>
            <a:r>
              <a:rPr lang="en-GB" sz="14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Arial" pitchFamily="34" charset="0"/>
              </a:rPr>
              <a:t>superbrukere</a:t>
            </a:r>
            <a:endParaRPr lang="en-GB" sz="1400" b="1" dirty="0">
              <a:solidFill>
                <a:schemeClr val="accent6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932" y="3133950"/>
            <a:ext cx="2955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latin typeface="+mj-lt"/>
                <a:cs typeface="Arial" pitchFamily="34" charset="0"/>
              </a:rPr>
              <a:t>Brukermanual</a:t>
            </a:r>
            <a:r>
              <a:rPr lang="en-GB" sz="1400" dirty="0">
                <a:latin typeface="+mj-lt"/>
                <a:cs typeface="Arial" pitchFamily="34" charset="0"/>
              </a:rPr>
              <a:t>, </a:t>
            </a:r>
            <a:r>
              <a:rPr lang="en-GB" sz="1400" dirty="0" err="1">
                <a:latin typeface="+mj-lt"/>
                <a:cs typeface="Arial" pitchFamily="34" charset="0"/>
              </a:rPr>
              <a:t>informasjons</a:t>
            </a:r>
            <a:r>
              <a:rPr lang="en-GB" sz="1400" dirty="0">
                <a:latin typeface="+mj-lt"/>
                <a:cs typeface="Arial" pitchFamily="34" charset="0"/>
              </a:rPr>
              <a:t> </a:t>
            </a:r>
            <a:r>
              <a:rPr lang="en-GB" sz="1400" dirty="0" err="1">
                <a:latin typeface="+mj-lt"/>
                <a:cs typeface="Arial" pitchFamily="34" charset="0"/>
              </a:rPr>
              <a:t>utveksling</a:t>
            </a:r>
            <a:r>
              <a:rPr lang="en-GB" sz="1400" dirty="0">
                <a:latin typeface="+mj-lt"/>
                <a:cs typeface="Arial" pitchFamily="34" charset="0"/>
              </a:rPr>
              <a:t>, </a:t>
            </a:r>
            <a:r>
              <a:rPr lang="en-GB" sz="1400" dirty="0" err="1">
                <a:latin typeface="+mj-lt"/>
                <a:cs typeface="Arial" pitchFamily="34" charset="0"/>
              </a:rPr>
              <a:t>malfiler</a:t>
            </a:r>
            <a:r>
              <a:rPr lang="en-GB" sz="1400" dirty="0">
                <a:latin typeface="+mj-lt"/>
                <a:cs typeface="Arial" pitchFamily="34" charset="0"/>
              </a:rPr>
              <a:t>, </a:t>
            </a:r>
            <a:r>
              <a:rPr lang="en-GB" sz="1400" dirty="0" err="1">
                <a:solidFill>
                  <a:srgbClr val="00B050"/>
                </a:solidFill>
                <a:latin typeface="+mj-lt"/>
                <a:cs typeface="Arial" pitchFamily="34" charset="0"/>
              </a:rPr>
              <a:t>filutveksling</a:t>
            </a:r>
            <a:r>
              <a:rPr lang="en-GB" sz="1400" dirty="0">
                <a:latin typeface="+mj-lt"/>
                <a:cs typeface="Arial" pitchFamily="34" charset="0"/>
              </a:rPr>
              <a:t>, </a:t>
            </a:r>
            <a:r>
              <a:rPr lang="en-GB" sz="1400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arbeidsprosesser</a:t>
            </a:r>
            <a:r>
              <a:rPr lang="en-GB" sz="1400" dirty="0">
                <a:latin typeface="+mj-lt"/>
                <a:cs typeface="Arial" pitchFamily="34" charset="0"/>
              </a:rPr>
              <a:t>, </a:t>
            </a:r>
            <a:r>
              <a:rPr lang="en-GB" sz="14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Arial" pitchFamily="34" charset="0"/>
              </a:rPr>
              <a:t>superbrukere</a:t>
            </a:r>
            <a:endParaRPr lang="en-GB" sz="1400" b="1" dirty="0">
              <a:solidFill>
                <a:schemeClr val="accent6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26" y="3327199"/>
            <a:ext cx="2740878" cy="131927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580282" y="224939"/>
            <a:ext cx="1816695" cy="1453356"/>
            <a:chOff x="3003527" y="814"/>
            <a:chExt cx="1816695" cy="1453356"/>
          </a:xfrm>
        </p:grpSpPr>
        <p:sp>
          <p:nvSpPr>
            <p:cNvPr id="14" name="Rounded Rectangle 13"/>
            <p:cNvSpPr/>
            <p:nvPr/>
          </p:nvSpPr>
          <p:spPr>
            <a:xfrm>
              <a:off x="3003527" y="814"/>
              <a:ext cx="1816695" cy="14533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046094" y="43381"/>
              <a:ext cx="1731561" cy="1368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/>
                <a:t>CAD </a:t>
              </a:r>
              <a:r>
                <a:rPr lang="en-GB" sz="1800" kern="1200" dirty="0" err="1"/>
                <a:t>nettverk</a:t>
              </a:r>
              <a:r>
                <a:rPr lang="en-GB" sz="1800" kern="1200" dirty="0"/>
                <a:t>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0708" y="1579715"/>
            <a:ext cx="1816695" cy="1453356"/>
            <a:chOff x="298340" y="1110325"/>
            <a:chExt cx="1816695" cy="1453356"/>
          </a:xfrm>
        </p:grpSpPr>
        <p:sp>
          <p:nvSpPr>
            <p:cNvPr id="17" name="Rounded Rectangle 16"/>
            <p:cNvSpPr/>
            <p:nvPr/>
          </p:nvSpPr>
          <p:spPr>
            <a:xfrm>
              <a:off x="298340" y="1110325"/>
              <a:ext cx="1816695" cy="14533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340907" y="1152892"/>
              <a:ext cx="1731561" cy="1368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/>
                <a:t>Revit </a:t>
              </a:r>
              <a:r>
                <a:rPr lang="en-GB" sz="1800" kern="1200" dirty="0" err="1"/>
                <a:t>Resursgruppe</a:t>
              </a:r>
              <a:endParaRPr lang="en-GB" sz="18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53416" y="1676727"/>
            <a:ext cx="2098924" cy="1453356"/>
            <a:chOff x="468229" y="1340659"/>
            <a:chExt cx="1816695" cy="1453356"/>
          </a:xfrm>
        </p:grpSpPr>
        <p:sp>
          <p:nvSpPr>
            <p:cNvPr id="20" name="Rounded Rectangle 19"/>
            <p:cNvSpPr/>
            <p:nvPr/>
          </p:nvSpPr>
          <p:spPr>
            <a:xfrm>
              <a:off x="468229" y="1340659"/>
              <a:ext cx="1816695" cy="14533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510796" y="1340659"/>
              <a:ext cx="1731561" cy="1368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/>
                <a:t>BIM</a:t>
              </a:r>
              <a:r>
                <a:rPr lang="en-GB" sz="1800" kern="1200" dirty="0"/>
                <a:t> </a:t>
              </a:r>
              <a:r>
                <a:rPr lang="en-GB" sz="1800" kern="1200" dirty="0" err="1"/>
                <a:t>Resursgruppe</a:t>
              </a:r>
              <a:endParaRPr lang="en-GB" sz="1800" kern="1200" dirty="0"/>
            </a:p>
          </p:txBody>
        </p:sp>
      </p:grpSp>
      <p:sp>
        <p:nvSpPr>
          <p:cNvPr id="22" name="Down Arrow 21"/>
          <p:cNvSpPr/>
          <p:nvPr/>
        </p:nvSpPr>
        <p:spPr>
          <a:xfrm rot="17909114">
            <a:off x="2902546" y="1895424"/>
            <a:ext cx="449118" cy="1350528"/>
          </a:xfrm>
          <a:prstGeom prst="downArrow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3287746">
            <a:off x="5388833" y="2075261"/>
            <a:ext cx="394417" cy="1050285"/>
          </a:xfrm>
          <a:prstGeom prst="downArrow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200871" y="1833959"/>
            <a:ext cx="456074" cy="1104676"/>
          </a:xfrm>
          <a:prstGeom prst="downArrow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3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5" y="-185374"/>
            <a:ext cx="5098329" cy="318840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17 April 2018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Buildingsmart konferansen 2018 - COWI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9" name="TextBox 8"/>
          <p:cNvSpPr txBox="1"/>
          <p:nvPr/>
        </p:nvSpPr>
        <p:spPr>
          <a:xfrm>
            <a:off x="1381073" y="81903"/>
            <a:ext cx="21290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+mj-lt"/>
                <a:cs typeface="Arial" pitchFamily="34" charset="0"/>
              </a:rPr>
              <a:t>Ledelse</a:t>
            </a:r>
            <a:r>
              <a:rPr lang="en-GB" dirty="0">
                <a:latin typeface="+mj-lt"/>
                <a:cs typeface="Arial" pitchFamily="34" charset="0"/>
              </a:rPr>
              <a:t>………......</a:t>
            </a:r>
          </a:p>
          <a:p>
            <a:endParaRPr lang="en-GB" dirty="0">
              <a:latin typeface="+mj-lt"/>
              <a:cs typeface="Arial" pitchFamily="34" charset="0"/>
            </a:endParaRPr>
          </a:p>
          <a:p>
            <a:endParaRPr lang="en-GB" dirty="0">
              <a:latin typeface="+mj-lt"/>
              <a:cs typeface="Arial" pitchFamily="34" charset="0"/>
            </a:endParaRPr>
          </a:p>
          <a:p>
            <a:r>
              <a:rPr lang="en-GB" dirty="0" err="1">
                <a:latin typeface="+mj-lt"/>
                <a:cs typeface="Arial" pitchFamily="34" charset="0"/>
              </a:rPr>
              <a:t>Divisjon</a:t>
            </a:r>
            <a:r>
              <a:rPr lang="en-GB" dirty="0">
                <a:latin typeface="+mj-lt"/>
                <a:cs typeface="Arial" pitchFamily="34" charset="0"/>
              </a:rPr>
              <a:t>…………….</a:t>
            </a:r>
            <a:br>
              <a:rPr lang="en-GB" dirty="0">
                <a:latin typeface="+mj-lt"/>
                <a:cs typeface="Arial" pitchFamily="34" charset="0"/>
              </a:rPr>
            </a:br>
            <a:endParaRPr lang="en-GB" dirty="0">
              <a:latin typeface="+mj-lt"/>
              <a:cs typeface="Arial" pitchFamily="34" charset="0"/>
            </a:endParaRPr>
          </a:p>
          <a:p>
            <a:endParaRPr lang="en-GB" dirty="0">
              <a:latin typeface="+mj-lt"/>
              <a:cs typeface="Arial" pitchFamily="34" charset="0"/>
            </a:endParaRPr>
          </a:p>
          <a:p>
            <a:r>
              <a:rPr lang="en-GB" dirty="0">
                <a:latin typeface="+mj-lt"/>
                <a:cs typeface="Arial" pitchFamily="34" charset="0"/>
              </a:rPr>
              <a:t>Fag……………………</a:t>
            </a:r>
            <a:br>
              <a:rPr lang="en-GB" dirty="0">
                <a:latin typeface="+mj-lt"/>
                <a:cs typeface="Arial" pitchFamily="34" charset="0"/>
              </a:rPr>
            </a:br>
            <a:endParaRPr lang="en-GB" dirty="0">
              <a:latin typeface="+mj-lt"/>
              <a:cs typeface="Arial" pitchFamily="34" charset="0"/>
            </a:endParaRPr>
          </a:p>
          <a:p>
            <a:endParaRPr lang="en-GB" dirty="0">
              <a:latin typeface="+mj-lt"/>
              <a:cs typeface="Arial" pitchFamily="34" charset="0"/>
            </a:endParaRPr>
          </a:p>
          <a:p>
            <a:r>
              <a:rPr lang="en-GB" dirty="0">
                <a:latin typeface="+mj-lt"/>
                <a:cs typeface="Arial" pitchFamily="34" charset="0"/>
              </a:rPr>
              <a:t>Support…………….</a:t>
            </a:r>
            <a:br>
              <a:rPr lang="en-GB" dirty="0">
                <a:latin typeface="+mj-lt"/>
                <a:cs typeface="Arial" pitchFamily="34" charset="0"/>
              </a:rPr>
            </a:br>
            <a:br>
              <a:rPr lang="en-GB" dirty="0">
                <a:latin typeface="+mj-lt"/>
                <a:cs typeface="Arial" pitchFamily="34" charset="0"/>
              </a:rPr>
            </a:br>
            <a:br>
              <a:rPr lang="en-GB" dirty="0">
                <a:latin typeface="+mj-lt"/>
                <a:cs typeface="Arial" pitchFamily="34" charset="0"/>
              </a:rPr>
            </a:br>
            <a:r>
              <a:rPr lang="en-GB" dirty="0" err="1">
                <a:latin typeface="+mj-lt"/>
                <a:cs typeface="Arial" pitchFamily="34" charset="0"/>
              </a:rPr>
              <a:t>Intranett</a:t>
            </a:r>
            <a:r>
              <a:rPr lang="en-GB" dirty="0">
                <a:latin typeface="+mj-lt"/>
                <a:cs typeface="Arial" pitchFamily="34" charset="0"/>
              </a:rPr>
              <a:t>………….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445" y="3077491"/>
            <a:ext cx="3950576" cy="139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43" y="308103"/>
            <a:ext cx="4112642" cy="410699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17 April 2018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Buildingsmart konferansen 2018 - COWI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82436" y="1316230"/>
            <a:ext cx="40335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  <a:cs typeface="Arial" pitchFamily="34" charset="0"/>
              </a:rPr>
              <a:t>Vi </a:t>
            </a:r>
            <a:r>
              <a:rPr lang="en-GB" dirty="0" err="1">
                <a:latin typeface="+mj-lt"/>
                <a:cs typeface="Arial" pitchFamily="34" charset="0"/>
              </a:rPr>
              <a:t>definerte</a:t>
            </a:r>
            <a:r>
              <a:rPr lang="en-GB" dirty="0">
                <a:latin typeface="+mj-lt"/>
                <a:cs typeface="Arial" pitchFamily="34" charset="0"/>
              </a:rPr>
              <a:t> 12 </a:t>
            </a:r>
            <a:r>
              <a:rPr lang="en-GB" dirty="0" err="1">
                <a:latin typeface="+mj-lt"/>
                <a:cs typeface="Arial" pitchFamily="34" charset="0"/>
              </a:rPr>
              <a:t>prosesser</a:t>
            </a:r>
            <a:r>
              <a:rPr lang="en-GB" dirty="0">
                <a:latin typeface="+mj-lt"/>
                <a:cs typeface="Arial" pitchFamily="34" charset="0"/>
              </a:rPr>
              <a:t>.</a:t>
            </a:r>
            <a:br>
              <a:rPr lang="en-GB" dirty="0">
                <a:latin typeface="+mj-lt"/>
                <a:cs typeface="Arial" pitchFamily="34" charset="0"/>
              </a:rPr>
            </a:br>
            <a:endParaRPr lang="en-GB" dirty="0">
              <a:latin typeface="+mj-lt"/>
              <a:cs typeface="Arial" pitchFamily="34" charset="0"/>
            </a:endParaRPr>
          </a:p>
          <a:p>
            <a:endParaRPr lang="en-GB" dirty="0">
              <a:latin typeface="+mj-lt"/>
              <a:cs typeface="Arial" pitchFamily="34" charset="0"/>
            </a:endParaRPr>
          </a:p>
          <a:p>
            <a:r>
              <a:rPr lang="en-GB" dirty="0" err="1">
                <a:latin typeface="+mj-lt"/>
                <a:cs typeface="Arial" pitchFamily="34" charset="0"/>
              </a:rPr>
              <a:t>Innenfor</a:t>
            </a:r>
            <a:r>
              <a:rPr lang="en-GB" dirty="0">
                <a:latin typeface="+mj-lt"/>
                <a:cs typeface="Arial" pitchFamily="34" charset="0"/>
              </a:rPr>
              <a:t> </a:t>
            </a:r>
            <a:r>
              <a:rPr lang="en-GB" dirty="0" err="1">
                <a:latin typeface="+mj-lt"/>
                <a:cs typeface="Arial" pitchFamily="34" charset="0"/>
              </a:rPr>
              <a:t>disse</a:t>
            </a:r>
            <a:r>
              <a:rPr lang="en-GB" dirty="0">
                <a:latin typeface="+mj-lt"/>
                <a:cs typeface="Arial" pitchFamily="34" charset="0"/>
              </a:rPr>
              <a:t> </a:t>
            </a:r>
            <a:r>
              <a:rPr lang="en-GB" dirty="0" err="1">
                <a:latin typeface="+mj-lt"/>
                <a:cs typeface="Arial" pitchFamily="34" charset="0"/>
              </a:rPr>
              <a:t>definerte</a:t>
            </a:r>
            <a:r>
              <a:rPr lang="en-GB" dirty="0">
                <a:latin typeface="+mj-lt"/>
                <a:cs typeface="Arial" pitchFamily="34" charset="0"/>
              </a:rPr>
              <a:t> vi </a:t>
            </a:r>
            <a:r>
              <a:rPr lang="en-GB" dirty="0" err="1">
                <a:latin typeface="+mj-lt"/>
                <a:cs typeface="Arial" pitchFamily="34" charset="0"/>
              </a:rPr>
              <a:t>hvilke</a:t>
            </a:r>
            <a:r>
              <a:rPr lang="en-GB" dirty="0">
                <a:latin typeface="+mj-lt"/>
                <a:cs typeface="Arial" pitchFamily="34" charset="0"/>
              </a:rPr>
              <a:t> </a:t>
            </a:r>
            <a:r>
              <a:rPr lang="en-GB" dirty="0" err="1">
                <a:latin typeface="+mj-lt"/>
                <a:cs typeface="Arial" pitchFamily="34" charset="0"/>
              </a:rPr>
              <a:t>ytelser</a:t>
            </a:r>
            <a:r>
              <a:rPr lang="en-GB" dirty="0">
                <a:latin typeface="+mj-lt"/>
                <a:cs typeface="Arial" pitchFamily="34" charset="0"/>
              </a:rPr>
              <a:t> vi </a:t>
            </a:r>
            <a:r>
              <a:rPr lang="en-GB" dirty="0" err="1">
                <a:latin typeface="+mj-lt"/>
                <a:cs typeface="Arial" pitchFamily="34" charset="0"/>
              </a:rPr>
              <a:t>leverer</a:t>
            </a:r>
            <a:r>
              <a:rPr lang="en-GB" dirty="0">
                <a:latin typeface="+mj-lt"/>
                <a:cs typeface="Arial" pitchFamily="34" charset="0"/>
              </a:rPr>
              <a:t> </a:t>
            </a:r>
            <a:r>
              <a:rPr lang="en-GB" dirty="0" err="1">
                <a:latin typeface="+mj-lt"/>
                <a:cs typeface="Arial" pitchFamily="34" charset="0"/>
              </a:rPr>
              <a:t>innenfor</a:t>
            </a:r>
            <a:r>
              <a:rPr lang="en-GB" dirty="0">
                <a:latin typeface="+mj-lt"/>
                <a:cs typeface="Arial" pitchFamily="34" charset="0"/>
              </a:rPr>
              <a:t> </a:t>
            </a:r>
            <a:r>
              <a:rPr lang="en-GB" dirty="0" err="1">
                <a:latin typeface="+mj-lt"/>
                <a:cs typeface="Arial" pitchFamily="34" charset="0"/>
              </a:rPr>
              <a:t>hver</a:t>
            </a:r>
            <a:r>
              <a:rPr lang="en-GB" dirty="0">
                <a:latin typeface="+mj-lt"/>
                <a:cs typeface="Arial" pitchFamily="34" charset="0"/>
              </a:rPr>
              <a:t> </a:t>
            </a:r>
            <a:r>
              <a:rPr lang="en-GB" dirty="0" err="1">
                <a:latin typeface="+mj-lt"/>
                <a:cs typeface="Arial" pitchFamily="34" charset="0"/>
              </a:rPr>
              <a:t>prosess</a:t>
            </a:r>
            <a:br>
              <a:rPr lang="en-GB" dirty="0">
                <a:latin typeface="+mj-lt"/>
                <a:cs typeface="Arial" pitchFamily="34" charset="0"/>
              </a:rPr>
            </a:br>
            <a:endParaRPr lang="en-GB" dirty="0">
              <a:latin typeface="+mj-lt"/>
              <a:cs typeface="Arial" pitchFamily="34" charset="0"/>
            </a:endParaRPr>
          </a:p>
          <a:p>
            <a:r>
              <a:rPr lang="en-GB" dirty="0" err="1">
                <a:latin typeface="+mj-lt"/>
                <a:cs typeface="Arial" pitchFamily="34" charset="0"/>
              </a:rPr>
              <a:t>Ytelsene</a:t>
            </a:r>
            <a:r>
              <a:rPr lang="en-GB" dirty="0">
                <a:latin typeface="+mj-lt"/>
                <a:cs typeface="Arial" pitchFamily="34" charset="0"/>
              </a:rPr>
              <a:t> </a:t>
            </a:r>
            <a:r>
              <a:rPr lang="en-GB" dirty="0" err="1">
                <a:latin typeface="+mj-lt"/>
                <a:cs typeface="Arial" pitchFamily="34" charset="0"/>
              </a:rPr>
              <a:t>utvikles</a:t>
            </a:r>
            <a:r>
              <a:rPr lang="en-GB" dirty="0">
                <a:latin typeface="+mj-lt"/>
                <a:cs typeface="Arial" pitchFamily="34" charset="0"/>
              </a:rPr>
              <a:t> </a:t>
            </a:r>
            <a:r>
              <a:rPr lang="en-GB" dirty="0" err="1">
                <a:latin typeface="+mj-lt"/>
                <a:cs typeface="Arial" pitchFamily="34" charset="0"/>
              </a:rPr>
              <a:t>fortløpende</a:t>
            </a:r>
            <a:endParaRPr lang="en-GB" dirty="0">
              <a:latin typeface="+mj-lt"/>
              <a:cs typeface="Arial" pitchFamily="34" charset="0"/>
            </a:endParaRPr>
          </a:p>
          <a:p>
            <a:endParaRPr lang="en-GB" dirty="0">
              <a:latin typeface="+mj-lt"/>
              <a:cs typeface="Arial" pitchFamily="34" charset="0"/>
            </a:endParaRPr>
          </a:p>
        </p:txBody>
      </p:sp>
      <p:sp>
        <p:nvSpPr>
          <p:cNvPr id="9" name="Title 11"/>
          <p:cNvSpPr>
            <a:spLocks noGrp="1"/>
          </p:cNvSpPr>
          <p:nvPr>
            <p:ph type="title"/>
          </p:nvPr>
        </p:nvSpPr>
        <p:spPr>
          <a:xfrm>
            <a:off x="419821" y="613504"/>
            <a:ext cx="4067874" cy="676227"/>
          </a:xfrm>
        </p:spPr>
        <p:txBody>
          <a:bodyPr/>
          <a:lstStyle/>
          <a:p>
            <a:r>
              <a:rPr lang="nb-NO" b="1" dirty="0"/>
              <a:t>Prosesser og ytelser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24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WI">
  <a:themeElements>
    <a:clrScheme name="COWIobsolete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435A69"/>
      </a:accent1>
      <a:accent2>
        <a:srgbClr val="9DB8AF"/>
      </a:accent2>
      <a:accent3>
        <a:srgbClr val="F04E23"/>
      </a:accent3>
      <a:accent4>
        <a:srgbClr val="B3D455"/>
      </a:accent4>
      <a:accent5>
        <a:srgbClr val="009CDE"/>
      </a:accent5>
      <a:accent6>
        <a:srgbClr val="FBDB65"/>
      </a:accent6>
      <a:hlink>
        <a:srgbClr val="F04E23"/>
      </a:hlink>
      <a:folHlink>
        <a:srgbClr val="B3D455"/>
      </a:folHlink>
    </a:clrScheme>
    <a:fontScheme name="COW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+mj-lt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WI_16_9.potx" id="{49719E08-B7FD-4D7A-82EE-8682DA017D9A}" vid="{6413DD2B-2441-4FAA-A843-C102EC6331A1}"/>
    </a:ext>
  </a:extLst>
</a:theme>
</file>

<file path=ppt/theme/theme2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COWI_16_9</Template>
  <TotalTime>428</TotalTime>
  <Words>368</Words>
  <Application>Microsoft Macintosh PowerPoint</Application>
  <PresentationFormat>Skjermfremvisning (16:9)</PresentationFormat>
  <Paragraphs>111</Paragraphs>
  <Slides>12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5" baseType="lpstr">
      <vt:lpstr>Arial</vt:lpstr>
      <vt:lpstr>Verdana</vt:lpstr>
      <vt:lpstr>COWI</vt:lpstr>
      <vt:lpstr>BIM I et virksomhetsperspektiv   Organisasjonsutvikling</vt:lpstr>
      <vt:lpstr>COWI Ett av byggebransjens 6 store rådgiverselskap</vt:lpstr>
      <vt:lpstr>Først litt historie….</vt:lpstr>
      <vt:lpstr>COWI har medvirket på mange  av de største BIM-prosjektene…</vt:lpstr>
      <vt:lpstr>Ledelsen bestilte en strategi for digital samhandling, med en opplæringsplan</vt:lpstr>
      <vt:lpstr>​BIM-strategiens mulighet for å lykkes baserer seg på tre grunnsteiner:</vt:lpstr>
      <vt:lpstr>Support nettverk</vt:lpstr>
      <vt:lpstr>PowerPoint-presentasjon</vt:lpstr>
      <vt:lpstr>Prosesser og ytelser</vt:lpstr>
      <vt:lpstr>Informasjonsplan legges opp fra topp og nedover</vt:lpstr>
      <vt:lpstr>Handlingsplan Hvordan implementere strategien i organisasjonen.</vt:lpstr>
      <vt:lpstr>Utvikling av nye prosesser</vt:lpstr>
    </vt:vector>
  </TitlesOfParts>
  <Company>COWI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Buildingsmart konferansen 2018 - COWI</dc:title>
  <dc:subject>BIM og organisasjonsutvikling</dc:subject>
  <dc:creator>ial</dc:creator>
  <cp:lastModifiedBy/>
  <cp:revision>10</cp:revision>
  <dcterms:created xsi:type="dcterms:W3CDTF">2018-03-16T11:28:02Z</dcterms:created>
  <dcterms:modified xsi:type="dcterms:W3CDTF">2018-04-17T10:28:43Z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wiTitle">
    <vt:lpwstr>Buildingsmart konferansen 2018 - COWI</vt:lpwstr>
  </property>
  <property fmtid="{D5CDD505-2E9C-101B-9397-08002B2CF9AE}" pid="3" name="Language">
    <vt:lpwstr>English [UK]</vt:lpwstr>
  </property>
  <property fmtid="{D5CDD505-2E9C-101B-9397-08002B2CF9AE}" pid="4" name="_AdHocReviewCycleID">
    <vt:i4>-834531328</vt:i4>
  </property>
  <property fmtid="{D5CDD505-2E9C-101B-9397-08002B2CF9AE}" pid="5" name="_NewReviewCycle">
    <vt:lpwstr/>
  </property>
  <property fmtid="{D5CDD505-2E9C-101B-9397-08002B2CF9AE}" pid="6" name="_EmailSubject">
    <vt:lpwstr>Påminnelse om oversendt presentasjon til bSNK18</vt:lpwstr>
  </property>
  <property fmtid="{D5CDD505-2E9C-101B-9397-08002B2CF9AE}" pid="7" name="_AuthorEmail">
    <vt:lpwstr>IAL@cowi.com</vt:lpwstr>
  </property>
  <property fmtid="{D5CDD505-2E9C-101B-9397-08002B2CF9AE}" pid="8" name="_AuthorEmailDisplayName">
    <vt:lpwstr>Ingrid Alvsåker</vt:lpwstr>
  </property>
  <property fmtid="{D5CDD505-2E9C-101B-9397-08002B2CF9AE}" pid="9" name="_PreviousAdHocReviewCycleID">
    <vt:i4>1250012901</vt:i4>
  </property>
  <property fmtid="{D5CDD505-2E9C-101B-9397-08002B2CF9AE}" pid="10" name="CowiSubject">
    <vt:lpwstr>BIM og organisasjonsutvikling</vt:lpwstr>
  </property>
  <property fmtid="{D5CDD505-2E9C-101B-9397-08002B2CF9AE}" pid="11" name="Date completed">
    <vt:lpwstr>17 April 2018</vt:lpwstr>
  </property>
  <property fmtid="{D5CDD505-2E9C-101B-9397-08002B2CF9AE}" pid="12" name="CowiAuthor">
    <vt:lpwstr>ial</vt:lpwstr>
  </property>
</Properties>
</file>