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00" r:id="rId3"/>
    <p:sldId id="301" r:id="rId4"/>
    <p:sldId id="302" r:id="rId5"/>
    <p:sldId id="303" r:id="rId6"/>
    <p:sldId id="304" r:id="rId7"/>
    <p:sldId id="315" r:id="rId8"/>
    <p:sldId id="290" r:id="rId9"/>
    <p:sldId id="306" r:id="rId10"/>
    <p:sldId id="311" r:id="rId11"/>
    <p:sldId id="268" r:id="rId12"/>
    <p:sldId id="299" r:id="rId13"/>
    <p:sldId id="316" r:id="rId14"/>
    <p:sldId id="317" r:id="rId15"/>
    <p:sldId id="305" r:id="rId16"/>
    <p:sldId id="309" r:id="rId17"/>
    <p:sldId id="319" r:id="rId18"/>
    <p:sldId id="297" r:id="rId19"/>
    <p:sldId id="320" r:id="rId20"/>
  </p:sldIdLst>
  <p:sldSz cx="9144000" cy="5145088"/>
  <p:notesSz cx="6858000" cy="987425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83156" autoAdjust="0"/>
  </p:normalViewPr>
  <p:slideViewPr>
    <p:cSldViewPr snapToGrid="0">
      <p:cViewPr varScale="1">
        <p:scale>
          <a:sx n="118" d="100"/>
          <a:sy n="118" d="100"/>
        </p:scale>
        <p:origin x="1380" y="102"/>
      </p:cViewPr>
      <p:guideLst/>
    </p:cSldViewPr>
  </p:slideViewPr>
  <p:outlineViewPr>
    <p:cViewPr>
      <p:scale>
        <a:sx n="33" d="100"/>
        <a:sy n="33" d="100"/>
      </p:scale>
      <p:origin x="0" y="-51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A73F7-12F9-4F42-80E8-C6B9A8771778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B5EE-7A85-4F4D-A2E1-FE91A71BE1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83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34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Mye av dette er godt innarbeidet, og mange vil ikke gjenkjenne dette som BIM, for det er jo noe som </a:t>
            </a:r>
            <a:r>
              <a:rPr lang="nb-NO" dirty="0" err="1"/>
              <a:t>byggfolkene</a:t>
            </a:r>
            <a:r>
              <a:rPr lang="nb-NO" dirty="0"/>
              <a:t> holder på med</a:t>
            </a:r>
          </a:p>
          <a:p>
            <a:endParaRPr lang="nb-NO" dirty="0"/>
          </a:p>
          <a:p>
            <a:r>
              <a:rPr lang="nb-NO" dirty="0"/>
              <a:t>Mye bra, men også en del å lære og forbedre. Spesielt I-en i BIM. </a:t>
            </a:r>
          </a:p>
          <a:p>
            <a:r>
              <a:rPr lang="nb-NO" dirty="0"/>
              <a:t>Fra 3d-modell til informasjonsmodell</a:t>
            </a:r>
          </a:p>
          <a:p>
            <a:r>
              <a:rPr lang="nb-NO" dirty="0"/>
              <a:t>Lite fokus på driftsfasen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8824-8FFD-4C55-B95E-FF60434398B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09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Nye Veiers verdier er Fornye, forsikre, forbedre</a:t>
            </a:r>
          </a:p>
          <a:p>
            <a:r>
              <a:rPr lang="nb-NO" dirty="0"/>
              <a:t>Krav til arbeidsmetode, </a:t>
            </a:r>
            <a:r>
              <a:rPr lang="nb-NO" dirty="0" err="1"/>
              <a:t>VDC</a:t>
            </a:r>
            <a:r>
              <a:rPr lang="nb-NO" dirty="0"/>
              <a:t>-sertifisert personell på våre </a:t>
            </a:r>
            <a:r>
              <a:rPr lang="nb-NO" dirty="0" err="1"/>
              <a:t>utb</a:t>
            </a:r>
            <a:r>
              <a:rPr lang="nb-NO" dirty="0"/>
              <a:t>-områder</a:t>
            </a:r>
          </a:p>
          <a:p>
            <a:r>
              <a:rPr lang="nb-NO" dirty="0"/>
              <a:t>Innsynsløsninger-  for at tegningene kan erstattes helt</a:t>
            </a:r>
          </a:p>
          <a:p>
            <a:r>
              <a:rPr lang="nb-NO" dirty="0"/>
              <a:t>Rapportering fra modell, «spørringer til BIM»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B5EE-7A85-4F4D-A2E1-FE91A71BE18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061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Spennende prosjekt</a:t>
            </a:r>
          </a:p>
          <a:p>
            <a:r>
              <a:rPr lang="nb-NO" dirty="0"/>
              <a:t>Kommunedelplan E18 </a:t>
            </a:r>
            <a:r>
              <a:rPr lang="nb-NO" dirty="0" err="1"/>
              <a:t>Dørdal</a:t>
            </a:r>
            <a:r>
              <a:rPr lang="nb-NO" dirty="0"/>
              <a:t> Grimstad</a:t>
            </a:r>
          </a:p>
          <a:p>
            <a:r>
              <a:rPr lang="nb-NO" dirty="0"/>
              <a:t>Er dette BIM?</a:t>
            </a:r>
          </a:p>
          <a:p>
            <a:r>
              <a:rPr lang="nb-NO" dirty="0"/>
              <a:t>Det inngår i vår strategi for heldigital prosjektgjennomføring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9E31-A648-EF4C-A926-4E49C483CD9D}" type="slidenum">
              <a:rPr lang="nb-NO" altLang="nb-NO" smtClean="0"/>
              <a:pPr/>
              <a:t>13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628539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836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Pga</a:t>
            </a:r>
            <a:r>
              <a:rPr lang="nb-NO" dirty="0"/>
              <a:t> manglende standardformater IFC </a:t>
            </a:r>
            <a:r>
              <a:rPr lang="nb-NO" dirty="0" err="1"/>
              <a:t>etc</a:t>
            </a: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ferdigstillelse av et veiprosjekt har man en komplett informasjonsmodell over hele anlegget.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 er utgangspunkt for leveranser til Kartverket,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NVDB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VTS, Bruregister, Tunneldata osv.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er for det meste manuelle operasjoner.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Tilrettelegge for fremtidig mobilitet, kommunikasjon styring-kjøretøy og mellom kjøretøy, værdata andre?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krever en systematisering og strukturering av data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023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Sammenstille informasjon</a:t>
            </a:r>
          </a:p>
          <a:p>
            <a:r>
              <a:rPr lang="nb-NO" dirty="0"/>
              <a:t>Skal kunne ta i mot alle åpne filformat</a:t>
            </a:r>
          </a:p>
          <a:p>
            <a:r>
              <a:rPr lang="nb-NO" dirty="0"/>
              <a:t>Tilrettelegge for deling med nye kilder</a:t>
            </a:r>
          </a:p>
          <a:p>
            <a:r>
              <a:rPr lang="nb-NO" dirty="0"/>
              <a:t>Langt frem å komme helt i mål</a:t>
            </a:r>
          </a:p>
          <a:p>
            <a:r>
              <a:rPr lang="nb-NO" dirty="0"/>
              <a:t>Viktig å prioritere- velge de tiltakene som lar seg realisere raskt og har god effekt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B5EE-7A85-4F4D-A2E1-FE91A71BE18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811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arbeides nå med hvordan NV skal tilrettelegge sin AIM for bruk i driftsfasen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B5EE-7A85-4F4D-A2E1-FE91A71BE18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16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Stor utvikling innenfor standardisering og digitalisering</a:t>
            </a:r>
          </a:p>
          <a:p>
            <a:r>
              <a:rPr lang="nb-NO" dirty="0"/>
              <a:t>(og programutvikling)</a:t>
            </a:r>
          </a:p>
          <a:p>
            <a:r>
              <a:rPr lang="nb-NO" dirty="0"/>
              <a:t>Trekke frem standardiserte samferdselsleveranser i </a:t>
            </a:r>
            <a:r>
              <a:rPr lang="nb-NO" dirty="0" err="1"/>
              <a:t>BA-nettverket</a:t>
            </a:r>
            <a:r>
              <a:rPr lang="nb-NO" dirty="0"/>
              <a:t> som et spennende 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B5EE-7A85-4F4D-A2E1-FE91A71BE18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661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Vi er ikke i mål, men vi er optimister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B5EE-7A85-4F4D-A2E1-FE91A71BE18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99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Vise strekningene</a:t>
            </a:r>
          </a:p>
          <a:p>
            <a:r>
              <a:rPr lang="nb-NO" dirty="0"/>
              <a:t>Kontrakter </a:t>
            </a:r>
            <a:r>
              <a:rPr lang="nb-NO" dirty="0" err="1"/>
              <a:t>ca</a:t>
            </a:r>
            <a:r>
              <a:rPr lang="nb-NO" dirty="0"/>
              <a:t> 20mrd ute i markedet</a:t>
            </a:r>
          </a:p>
        </p:txBody>
      </p:sp>
    </p:spTree>
    <p:extLst>
      <p:ext uri="{BB962C8B-B14F-4D97-AF65-F5344CB8AC3E}">
        <p14:creationId xmlns:p14="http://schemas.microsoft.com/office/powerpoint/2010/main" val="218994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517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skal også følge opp målene i </a:t>
            </a:r>
            <a:r>
              <a:rPr lang="nb-NO" dirty="0" err="1"/>
              <a:t>NTP</a:t>
            </a:r>
            <a:endParaRPr lang="nb-NO" dirty="0"/>
          </a:p>
          <a:p>
            <a:r>
              <a:rPr lang="nb-NO" dirty="0"/>
              <a:t>40% reduksjon CO2 utslipp </a:t>
            </a:r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923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fra 10-30.000 sluttbrukere, hver dag hele året i våre prosjekter</a:t>
            </a:r>
          </a:p>
        </p:txBody>
      </p:sp>
    </p:spTree>
    <p:extLst>
      <p:ext uri="{BB962C8B-B14F-4D97-AF65-F5344CB8AC3E}">
        <p14:creationId xmlns:p14="http://schemas.microsoft.com/office/powerpoint/2010/main" val="400552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407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B69E31-A648-EF4C-A926-4E49C483CD9D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0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Vår strategi er å utnytte dette mulighetsområdet for å skape innovasjon;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Tidlig entreprenørinvolvering / involverende samarbeid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Sammen med riktig entreprenør og off. myndigheter finne de gode løsningene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Redusere total gjennomføringstid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Redusere kostnadene i utbygging og i levetidsperspektivet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Skape forutsigbarhet i prosessen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Fokusere på muligheter ikke bare </a:t>
            </a:r>
            <a:r>
              <a:rPr lang="nb-NO" dirty="0" err="1"/>
              <a:t>risiki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0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at vi skal forstå hverandre er det viktig med felles språk og begreper</a:t>
            </a:r>
          </a:p>
          <a:p>
            <a:r>
              <a:rPr lang="nb-NO" dirty="0"/>
              <a:t>Mye felles, men også viktig å være klar over hva som skiller.</a:t>
            </a:r>
          </a:p>
          <a:p>
            <a:r>
              <a:rPr lang="nb-NO" dirty="0"/>
              <a:t>Litt om GIS- IFC problematikk</a:t>
            </a:r>
          </a:p>
          <a:p>
            <a:r>
              <a:rPr lang="nb-NO" dirty="0"/>
              <a:t>Hva handler det om for oss.</a:t>
            </a:r>
          </a:p>
          <a:p>
            <a:r>
              <a:rPr lang="nb-NO" dirty="0"/>
              <a:t>Blir fort snakk om tekniske data, koding og formater.</a:t>
            </a:r>
          </a:p>
          <a:p>
            <a:r>
              <a:rPr lang="nb-NO" dirty="0"/>
              <a:t>Det er viktig, men for oss handler det om smartere deling av informasjon</a:t>
            </a:r>
          </a:p>
          <a:p>
            <a:r>
              <a:rPr lang="nb-NO" dirty="0"/>
              <a:t>Det er endring i arbeidsmetodikk (ICE, </a:t>
            </a:r>
            <a:r>
              <a:rPr lang="nb-NO" dirty="0" err="1"/>
              <a:t>VDC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B5EE-7A85-4F4D-A2E1-FE91A71BE18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04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gradFill>
          <a:gsLst>
            <a:gs pos="0">
              <a:srgbClr val="589199">
                <a:alpha val="25000"/>
              </a:srgbClr>
            </a:gs>
            <a:gs pos="100000">
              <a:srgbClr val="589199">
                <a:alpha val="1999"/>
              </a:srgbClr>
            </a:gs>
          </a:gsLst>
          <a:lin ang="16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191"/>
            <a:ext cx="9144793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1550" y="1932545"/>
            <a:ext cx="6858000" cy="369332"/>
          </a:xfrm>
        </p:spPr>
        <p:txBody>
          <a:bodyPr lIns="0" tIns="0" rIns="0" bIns="0" anchor="b">
            <a:spAutoFit/>
          </a:bodyPr>
          <a:lstStyle>
            <a:lvl1pPr algn="l">
              <a:defRPr sz="2400" cap="all" baseline="0">
                <a:solidFill>
                  <a:srgbClr val="3F616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550" y="2553071"/>
            <a:ext cx="6858000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i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71550" y="3050486"/>
            <a:ext cx="205740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1">
                <a:solidFill>
                  <a:srgbClr val="000000"/>
                </a:solidFill>
              </a:defRPr>
            </a:lvl1pPr>
          </a:lstStyle>
          <a:p>
            <a:fld id="{6B547AE5-477C-44AC-833E-BAF7B811A0DE}" type="datetimeFigureOut">
              <a:rPr lang="nb-NO" smtClean="0"/>
              <a:pPr/>
              <a:t>16.04.2018</a:t>
            </a:fld>
            <a:endParaRPr lang="nb-NO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971550" y="2411413"/>
            <a:ext cx="576263" cy="0"/>
          </a:xfrm>
          <a:prstGeom prst="line">
            <a:avLst/>
          </a:prstGeom>
          <a:ln w="38100">
            <a:solidFill>
              <a:srgbClr val="FC36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NyeVeier-logo_Staaende_v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71463"/>
            <a:ext cx="86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7801" y="2198414"/>
            <a:ext cx="7409726" cy="307777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265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88900" y="1051249"/>
            <a:ext cx="184731" cy="3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nb-NO" sz="1799">
              <a:solidFill>
                <a:srgbClr val="507C84"/>
              </a:solidFill>
            </a:endParaRPr>
          </a:p>
        </p:txBody>
      </p:sp>
      <p:pic>
        <p:nvPicPr>
          <p:cNvPr id="5" name="Picture 4" descr="NyeVeier-logo_Staaende_v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51179"/>
            <a:ext cx="576262" cy="30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782596" y="1420274"/>
            <a:ext cx="7577181" cy="3041979"/>
          </a:xfrm>
          <a:noFill/>
          <a:ln>
            <a:noFill/>
          </a:ln>
        </p:spPr>
        <p:txBody>
          <a:bodyPr spcCol="2160000">
            <a:normAutofit/>
          </a:bodyPr>
          <a:lstStyle>
            <a:lvl1pPr marL="0" marR="0" indent="0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3635"/>
              </a:buClr>
              <a:buSzPct val="100000"/>
              <a:buFont typeface="+mj-lt"/>
              <a:buNone/>
              <a:tabLst/>
              <a:defRPr sz="1400" b="0" i="0">
                <a:solidFill>
                  <a:srgbClr val="000000"/>
                </a:solidFill>
                <a:latin typeface="Open Sans"/>
                <a:cs typeface="Open Sans"/>
              </a:defRPr>
            </a:lvl1pPr>
            <a:lvl2pPr marL="457063" indent="0">
              <a:buNone/>
              <a:defRPr sz="1400">
                <a:solidFill>
                  <a:srgbClr val="000000"/>
                </a:solidFill>
              </a:defRPr>
            </a:lvl2pPr>
            <a:lvl3pPr marL="914126" indent="0">
              <a:buNone/>
              <a:defRPr sz="1400">
                <a:solidFill>
                  <a:srgbClr val="000000"/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legge inn brødtekst.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782596" y="684041"/>
            <a:ext cx="7577181" cy="544803"/>
          </a:xfrm>
          <a:noFill/>
          <a:ln>
            <a:noFill/>
          </a:ln>
        </p:spPr>
        <p:txBody>
          <a:bodyPr anchor="b">
            <a:normAutofit/>
          </a:bodyPr>
          <a:lstStyle>
            <a:lvl1pPr marL="0" indent="0" algn="l">
              <a:buNone/>
              <a:defRPr sz="1999">
                <a:solidFill>
                  <a:srgbClr val="3F6168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472342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92">
          <p15:clr>
            <a:srgbClr val="FBAE40"/>
          </p15:clr>
        </p15:guide>
        <p15:guide id="4" pos="5266">
          <p15:clr>
            <a:srgbClr val="FBAE40"/>
          </p15:clr>
        </p15:guide>
        <p15:guide id="5" orient="horz" pos="774">
          <p15:clr>
            <a:srgbClr val="FBAE40"/>
          </p15:clr>
        </p15:guide>
        <p15:guide id="6" orient="horz" pos="430">
          <p15:clr>
            <a:srgbClr val="FBAE40"/>
          </p15:clr>
        </p15:guide>
        <p15:guide id="7" orient="horz" pos="28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9472"/>
            <a:ext cx="8136904" cy="3077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708780"/>
            <a:ext cx="8136904" cy="216067"/>
          </a:xfr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539552" y="4787474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AF04C-ED1D-3E4E-BC30-D47A8B34A56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52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782594" y="684040"/>
            <a:ext cx="7577181" cy="544803"/>
          </a:xfrm>
          <a:noFill/>
          <a:ln>
            <a:noFill/>
          </a:ln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rgbClr val="3F61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3985021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774">
          <p15:clr>
            <a:srgbClr val="FBAE40"/>
          </p15:clr>
        </p15:guide>
        <p15:guide id="3" pos="492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266">
          <p15:clr>
            <a:srgbClr val="FBAE40"/>
          </p15:clr>
        </p15:guide>
        <p15:guide id="6" orient="horz" pos="430">
          <p15:clr>
            <a:srgbClr val="FBAE40"/>
          </p15:clr>
        </p15:guide>
        <p15:guide id="7" orient="horz" pos="28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ørk">
    <p:bg>
      <p:bgPr>
        <a:gradFill>
          <a:gsLst>
            <a:gs pos="0">
              <a:srgbClr val="589199">
                <a:alpha val="25000"/>
              </a:srgbClr>
            </a:gs>
            <a:gs pos="100000">
              <a:srgbClr val="589199">
                <a:alpha val="50000"/>
              </a:srgbClr>
            </a:gs>
          </a:gsLst>
          <a:lin ang="16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191"/>
            <a:ext cx="9144793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1550" y="1932545"/>
            <a:ext cx="6858000" cy="369332"/>
          </a:xfrm>
        </p:spPr>
        <p:txBody>
          <a:bodyPr lIns="0" tIns="0" rIns="0" bIns="0" anchor="b">
            <a:spAutoFit/>
          </a:bodyPr>
          <a:lstStyle>
            <a:lvl1pPr algn="l">
              <a:defRPr sz="2400" cap="all" baseline="0">
                <a:solidFill>
                  <a:srgbClr val="3F616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550" y="2553071"/>
            <a:ext cx="6858000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i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71550" y="3050486"/>
            <a:ext cx="205740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1">
                <a:solidFill>
                  <a:srgbClr val="000000"/>
                </a:solidFill>
              </a:defRPr>
            </a:lvl1pPr>
          </a:lstStyle>
          <a:p>
            <a:fld id="{6B547AE5-477C-44AC-833E-BAF7B811A0DE}" type="datetimeFigureOut">
              <a:rPr lang="nb-NO" smtClean="0"/>
              <a:pPr/>
              <a:t>16.04.2018</a:t>
            </a:fld>
            <a:endParaRPr lang="nb-NO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971550" y="2411413"/>
            <a:ext cx="576263" cy="0"/>
          </a:xfrm>
          <a:prstGeom prst="line">
            <a:avLst/>
          </a:prstGeom>
          <a:ln w="38100">
            <a:solidFill>
              <a:srgbClr val="FC36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NyeVeier-logo_Staaende_v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71463"/>
            <a:ext cx="86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ut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709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67801" y="1475631"/>
            <a:ext cx="3600450" cy="298524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677077" y="1475630"/>
            <a:ext cx="3600450" cy="298524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numCol="2" spcCol="252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492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7801" y="1475631"/>
            <a:ext cx="3600450" cy="460905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867801" y="1936536"/>
            <a:ext cx="3600450" cy="252434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867801" y="875599"/>
            <a:ext cx="7409726" cy="30777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1"/>
          </p:nvPr>
        </p:nvSpPr>
        <p:spPr>
          <a:xfrm>
            <a:off x="4677077" y="1475631"/>
            <a:ext cx="3600450" cy="460905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2"/>
          </p:nvPr>
        </p:nvSpPr>
        <p:spPr>
          <a:xfrm>
            <a:off x="4677077" y="1936536"/>
            <a:ext cx="3600450" cy="252434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67801" y="875599"/>
            <a:ext cx="7409726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7801" y="1475631"/>
            <a:ext cx="7409726" cy="29852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2" name="Picture 4" descr="NyeVeier-logo_Staaende_vRG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20" y="4549774"/>
            <a:ext cx="792000" cy="4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2" r:id="rId5"/>
    <p:sldLayoutId id="2147483657" r:id="rId6"/>
    <p:sldLayoutId id="2147483653" r:id="rId7"/>
    <p:sldLayoutId id="2147483654" r:id="rId8"/>
    <p:sldLayoutId id="2147483655" r:id="rId9"/>
    <p:sldLayoutId id="2147483658" r:id="rId10"/>
    <p:sldLayoutId id="2147483660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rgbClr val="3F6168"/>
          </a:solidFill>
          <a:latin typeface="+mj-lt"/>
          <a:ea typeface="+mj-ea"/>
          <a:cs typeface="+mj-cs"/>
        </a:defRPr>
      </a:lvl1pPr>
    </p:titleStyle>
    <p:bodyStyle>
      <a:lvl1pPr marL="338138" indent="-338138" algn="l" defTabSz="914400" rtl="0" eaLnBrk="1" latinLnBrk="0" hangingPunct="1">
        <a:lnSpc>
          <a:spcPct val="100000"/>
        </a:lnSpc>
        <a:spcBef>
          <a:spcPts val="1000"/>
        </a:spcBef>
        <a:buClr>
          <a:srgbClr val="FC3635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C3635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C3635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C3635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C3635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71550" y="824550"/>
            <a:ext cx="6858000" cy="1477328"/>
          </a:xfrm>
        </p:spPr>
        <p:txBody>
          <a:bodyPr/>
          <a:lstStyle/>
          <a:p>
            <a:r>
              <a:rPr lang="nb-NO" dirty="0"/>
              <a:t>Nye Veier-</a:t>
            </a:r>
            <a:br>
              <a:rPr lang="nb-NO" dirty="0"/>
            </a:br>
            <a:r>
              <a:rPr lang="nb-NO" dirty="0"/>
              <a:t>ønsker heldigitale prosesser i sine prosjekter. Hva med driftsfasen?</a:t>
            </a:r>
            <a:br>
              <a:rPr lang="nb-NO" dirty="0"/>
            </a:br>
            <a:endParaRPr lang="nb-NO" dirty="0"/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971550" y="2553071"/>
            <a:ext cx="6858000" cy="620683"/>
          </a:xfrm>
        </p:spPr>
        <p:txBody>
          <a:bodyPr/>
          <a:lstStyle/>
          <a:p>
            <a:r>
              <a:rPr lang="nb-NO" dirty="0" err="1"/>
              <a:t>BuildingSMART</a:t>
            </a:r>
            <a:r>
              <a:rPr lang="nb-NO" dirty="0"/>
              <a:t> konferansen 17.april 2018</a:t>
            </a:r>
          </a:p>
          <a:p>
            <a:r>
              <a:rPr lang="nb-NO" dirty="0"/>
              <a:t>Per Qvalben</a:t>
            </a:r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F5D6C-DDC0-4211-8AF7-E5897D91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BIM for Samferdsel, </a:t>
            </a:r>
            <a:r>
              <a:rPr lang="nb-NO" dirty="0" err="1"/>
              <a:t>Infra</a:t>
            </a:r>
            <a:r>
              <a:rPr lang="nb-NO" dirty="0"/>
              <a:t>-BIM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CC42E7-0A81-4B78-BFAF-5BE5D816D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BIM for Samferdsel er ulik BIM for bygg. </a:t>
            </a:r>
          </a:p>
          <a:p>
            <a:r>
              <a:rPr lang="nb-NO" dirty="0"/>
              <a:t>Begreper og terminologi</a:t>
            </a:r>
          </a:p>
          <a:p>
            <a:r>
              <a:rPr lang="nb-NO" dirty="0"/>
              <a:t>GIS og kart</a:t>
            </a:r>
          </a:p>
          <a:p>
            <a:r>
              <a:rPr lang="nb-NO" dirty="0"/>
              <a:t>Formater</a:t>
            </a:r>
          </a:p>
          <a:p>
            <a:r>
              <a:rPr lang="nb-NO" dirty="0"/>
              <a:t>Arbeidsprosesser og metodikk</a:t>
            </a:r>
          </a:p>
          <a:p>
            <a:endParaRPr lang="nb-NO" dirty="0"/>
          </a:p>
          <a:p>
            <a:r>
              <a:rPr lang="nb-NO" dirty="0"/>
              <a:t>Kompetanse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00B334-0563-45C2-9982-862AD3BC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94" y="1514261"/>
            <a:ext cx="1941154" cy="14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7801" y="840157"/>
            <a:ext cx="7409726" cy="307777"/>
          </a:xfrm>
        </p:spPr>
        <p:txBody>
          <a:bodyPr/>
          <a:lstStyle/>
          <a:p>
            <a:r>
              <a:rPr lang="nb-NO" dirty="0"/>
              <a:t>Digitalisering i samferdselsoppdrag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7801" y="1475631"/>
            <a:ext cx="5113899" cy="2985245"/>
          </a:xfrm>
        </p:spPr>
        <p:txBody>
          <a:bodyPr>
            <a:normAutofit/>
          </a:bodyPr>
          <a:lstStyle/>
          <a:p>
            <a:r>
              <a:rPr lang="nb-NO" dirty="0"/>
              <a:t>Godt innarbeidede løsninger for modellering og visualisering innenfor utredning og planleggingsoppdrag</a:t>
            </a:r>
          </a:p>
          <a:p>
            <a:r>
              <a:rPr lang="nb-NO" dirty="0"/>
              <a:t>Krav til modellbasert prosjektering (Statens vegvesens HB V770) </a:t>
            </a:r>
          </a:p>
          <a:p>
            <a:r>
              <a:rPr lang="nb-NO" dirty="0"/>
              <a:t>Fagmodeller, samordningsmodell og presentasjonsmodell</a:t>
            </a:r>
          </a:p>
          <a:p>
            <a:r>
              <a:rPr lang="nb-NO" dirty="0"/>
              <a:t>Fokus på dataflyt i prosjektering og gjennomføringsfase</a:t>
            </a:r>
          </a:p>
          <a:p>
            <a:r>
              <a:rPr lang="nb-NO" dirty="0"/>
              <a:t>Maskinstyring er innarbeidet i bransjen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563BB1B-25C5-409E-81B3-919DA3EF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67" y="1376394"/>
            <a:ext cx="1591444" cy="22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7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079899-1B49-4E83-9B28-D37A180C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 våre krav til BIM ønsker vi å forbedre: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A3239C-FCB8-49C3-9703-C89B65BE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Arbeidsprosess	Involvering av Byggherre, gode beslutningsprosesser, (ICE, </a:t>
            </a:r>
            <a:r>
              <a:rPr lang="nb-NO" dirty="0" err="1"/>
              <a:t>VDC</a:t>
            </a:r>
            <a:r>
              <a:rPr lang="nb-NO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Innsynsløsninger	For oppfølging av prosjektering, utførelse og kontroll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Rapportering	Planlagte og faktisk utførte aktiviteter, samt status i modell </a:t>
            </a:r>
            <a:br>
              <a:rPr lang="nb-NO" dirty="0"/>
            </a:br>
            <a:r>
              <a:rPr lang="nb-NO" dirty="0"/>
              <a:t>Fremdrift/	(</a:t>
            </a:r>
            <a:r>
              <a:rPr lang="nb-NO" dirty="0" err="1"/>
              <a:t>LOD</a:t>
            </a:r>
            <a:r>
              <a:rPr lang="nb-NO" dirty="0"/>
              <a:t>- MMI). Økonomi knyttes til fremdriftsrapportering.</a:t>
            </a:r>
            <a:br>
              <a:rPr lang="nb-NO" dirty="0"/>
            </a:br>
            <a:r>
              <a:rPr lang="nb-NO" dirty="0"/>
              <a:t>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Klimaregnskap	Dokumentere klimaavtrykk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Rapportering	 Områder med restriksjoner, arbeidsoperasjoner, hendelser</a:t>
            </a:r>
            <a:br>
              <a:rPr lang="nb-NO" dirty="0"/>
            </a:br>
            <a:r>
              <a:rPr lang="nb-NO" dirty="0" err="1"/>
              <a:t>YM</a:t>
            </a:r>
            <a:r>
              <a:rPr lang="nb-NO" dirty="0"/>
              <a:t>/ SHA/Kvalitet	 dokumentasjon av avvik</a:t>
            </a:r>
            <a:br>
              <a:rPr lang="nb-NO" dirty="0"/>
            </a:br>
            <a:r>
              <a:rPr lang="nb-NO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530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8D9C9D-7116-4633-A5EB-3A4FDA26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01" y="876140"/>
            <a:ext cx="7409726" cy="307648"/>
          </a:xfrm>
        </p:spPr>
        <p:txBody>
          <a:bodyPr/>
          <a:lstStyle/>
          <a:p>
            <a:r>
              <a:rPr lang="nb-NO" dirty="0"/>
              <a:t>Digitalisering som virkemiddel, eksempel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38C2D5-9F77-41AD-B910-80A3DEB55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944" y="1475971"/>
            <a:ext cx="3451674" cy="3129693"/>
          </a:xfrm>
        </p:spPr>
        <p:txBody>
          <a:bodyPr>
            <a:normAutofit/>
          </a:bodyPr>
          <a:lstStyle/>
          <a:p>
            <a:r>
              <a:rPr lang="nb-NO" b="1" dirty="0"/>
              <a:t>Planlegging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nb-NO" dirty="0"/>
              <a:t>Digitale planprosesser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nb-NO" dirty="0"/>
              <a:t>Digitale analyseverktøy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nb-NO" dirty="0"/>
              <a:t>Linjeoptimalisering</a:t>
            </a:r>
          </a:p>
          <a:p>
            <a:br>
              <a:rPr lang="nb-NO" dirty="0"/>
            </a:br>
            <a:r>
              <a:rPr lang="nb-NO" dirty="0"/>
              <a:t>	</a:t>
            </a:r>
            <a:br>
              <a:rPr lang="nb-NO" dirty="0"/>
            </a:br>
            <a:r>
              <a:rPr lang="nb-NO" dirty="0"/>
              <a:t>	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4233AC-46AF-40F6-A729-11D8D52D6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39"/>
          <a:stretch/>
        </p:blipFill>
        <p:spPr>
          <a:xfrm>
            <a:off x="5755705" y="1420714"/>
            <a:ext cx="2963366" cy="248363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8B43259-481A-44DA-A163-3457F1D6D0F3}"/>
              </a:ext>
            </a:extLst>
          </p:cNvPr>
          <p:cNvSpPr/>
          <p:nvPr/>
        </p:nvSpPr>
        <p:spPr>
          <a:xfrm>
            <a:off x="5755705" y="3904347"/>
            <a:ext cx="3152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i="1" dirty="0">
                <a:solidFill>
                  <a:srgbClr val="333333"/>
                </a:solidFill>
                <a:latin typeface="Open Sans" panose="020B0606030504020204" pitchFamily="34" charset="0"/>
              </a:rPr>
              <a:t>«Prosjektet tar i bruk ny teknologi som vil forandre tidsaspektet og brukermedvirkning i samferdselsprosjekter.»</a:t>
            </a:r>
            <a:endParaRPr lang="nb-NO" sz="1200" i="1" dirty="0"/>
          </a:p>
        </p:txBody>
      </p:sp>
    </p:spTree>
    <p:extLst>
      <p:ext uri="{BB962C8B-B14F-4D97-AF65-F5344CB8AC3E}">
        <p14:creationId xmlns:p14="http://schemas.microsoft.com/office/powerpoint/2010/main" val="22133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F4B93-FF0C-4C15-A075-1249C200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772F72-28FB-4EF9-B04E-4AF32B62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Nye Veier AS og vårt mandat</a:t>
            </a:r>
            <a:br>
              <a:rPr lang="nb-NO" dirty="0">
                <a:cs typeface="Open Sans"/>
              </a:rPr>
            </a:br>
            <a:endParaRPr lang="nb-NO" dirty="0">
              <a:cs typeface="Open Sans"/>
            </a:endParaRP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Digitalisering som virkemiddel</a:t>
            </a: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endParaRPr lang="nb-NO" dirty="0">
              <a:cs typeface="Open Sans"/>
            </a:endParaRP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Ferdigstillelse og Drift</a:t>
            </a:r>
          </a:p>
          <a:p>
            <a:pPr marL="0" lvl="0" indent="0" defTabSz="457063">
              <a:spcBef>
                <a:spcPct val="20000"/>
              </a:spcBef>
              <a:buSzPct val="100000"/>
              <a:buNone/>
            </a:pPr>
            <a:endParaRPr lang="nb-NO" dirty="0">
              <a:cs typeface="Open Sans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71522A08-2FB9-432A-942B-7A3A64958DD6}"/>
              </a:ext>
            </a:extLst>
          </p:cNvPr>
          <p:cNvSpPr/>
          <p:nvPr/>
        </p:nvSpPr>
        <p:spPr>
          <a:xfrm>
            <a:off x="514183" y="2409922"/>
            <a:ext cx="7208520" cy="324706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66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Utfordring ved ferdigstillelse: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0"/>
          </p:nvPr>
        </p:nvSpPr>
        <p:spPr>
          <a:xfrm>
            <a:off x="4677046" y="840795"/>
            <a:ext cx="3803567" cy="40764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Får overlevert en god informasjonsmodell «as </a:t>
            </a:r>
            <a:r>
              <a:rPr lang="nb-NO" dirty="0" err="1">
                <a:solidFill>
                  <a:schemeClr val="tx1">
                    <a:lumMod val="75000"/>
                  </a:schemeClr>
                </a:solidFill>
              </a:rPr>
              <a:t>built</a:t>
            </a: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». </a:t>
            </a:r>
            <a:br>
              <a:rPr lang="nb-NO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(men ikke på åpent format)</a:t>
            </a:r>
          </a:p>
          <a:p>
            <a:pPr marL="0" indent="0">
              <a:buNone/>
            </a:pPr>
            <a:endParaRPr lang="nb-NO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I tillegg er der mange (manuelle) leveranser til ulike dataregistre:</a:t>
            </a:r>
          </a:p>
          <a:p>
            <a:pPr marL="0" indent="0">
              <a:buNone/>
            </a:pPr>
            <a:r>
              <a:rPr lang="nb-NO" i="1" dirty="0" err="1">
                <a:solidFill>
                  <a:schemeClr val="tx1">
                    <a:lumMod val="75000"/>
                  </a:schemeClr>
                </a:solidFill>
              </a:rPr>
              <a:t>NVDB</a:t>
            </a:r>
            <a:r>
              <a:rPr lang="nb-NO" i="1" dirty="0">
                <a:solidFill>
                  <a:schemeClr val="tx1">
                    <a:lumMod val="75000"/>
                  </a:schemeClr>
                </a:solidFill>
              </a:rPr>
              <a:t>, Kartverket, Tunneldata, Bruregister, Veitrafikksentralen etc.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Ikke mulig med automatisk oppdatering ved endringer </a:t>
            </a:r>
          </a:p>
          <a:p>
            <a:pPr marL="0" indent="0">
              <a:buNone/>
            </a:pPr>
            <a:endParaRPr lang="nb-NO" sz="1000" dirty="0"/>
          </a:p>
        </p:txBody>
      </p:sp>
      <p:pic>
        <p:nvPicPr>
          <p:cNvPr id="7" name="Picture 6" descr="http://upload.wikimedia.org/wikipedia/commons/5/58/E18_Vestfold_Undrumsd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1" y="1847055"/>
            <a:ext cx="3445799" cy="229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ssholder for innhold 2">
            <a:extLst>
              <a:ext uri="{FF2B5EF4-FFF2-40B4-BE49-F238E27FC236}">
                <a16:creationId xmlns:a16="http://schemas.microsoft.com/office/drawing/2014/main" id="{732AE9B0-4F41-4A07-933D-FBE4E7B80FD4}"/>
              </a:ext>
            </a:extLst>
          </p:cNvPr>
          <p:cNvSpPr txBox="1">
            <a:spLocks/>
          </p:cNvSpPr>
          <p:nvPr/>
        </p:nvSpPr>
        <p:spPr>
          <a:xfrm rot="681571">
            <a:off x="1591235" y="1927504"/>
            <a:ext cx="878195" cy="30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700" dirty="0"/>
              <a:t>Entreprenørens </a:t>
            </a:r>
          </a:p>
          <a:p>
            <a:pPr>
              <a:spcBef>
                <a:spcPts val="0"/>
              </a:spcBef>
            </a:pPr>
            <a:r>
              <a:rPr lang="nb-NO" sz="700" dirty="0"/>
              <a:t>sluttdokumentasjon</a:t>
            </a:r>
          </a:p>
        </p:txBody>
      </p:sp>
      <p:pic>
        <p:nvPicPr>
          <p:cNvPr id="47" name="Picture 4" descr="C:\Users\thorah\AppData\Local\Microsoft\Windows\Temporary Internet Files\Content.IE5\23Q2XIYK\MC900326666[1].wmf">
            <a:extLst>
              <a:ext uri="{FF2B5EF4-FFF2-40B4-BE49-F238E27FC236}">
                <a16:creationId xmlns:a16="http://schemas.microsoft.com/office/drawing/2014/main" id="{9982B166-03B4-4901-A20E-EC01F59C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58" y="3894812"/>
            <a:ext cx="1223098" cy="6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Bilde 50">
            <a:extLst>
              <a:ext uri="{FF2B5EF4-FFF2-40B4-BE49-F238E27FC236}">
                <a16:creationId xmlns:a16="http://schemas.microsoft.com/office/drawing/2014/main" id="{059AAE9B-9E6F-46D6-AE45-CF9726241D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3" r="9425"/>
          <a:stretch/>
        </p:blipFill>
        <p:spPr>
          <a:xfrm>
            <a:off x="252159" y="617201"/>
            <a:ext cx="546258" cy="494648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A994D21C-1D04-4484-89CC-DF87CEDBF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957" y="505966"/>
            <a:ext cx="1265179" cy="784120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B778254A-AC30-463E-9A9B-E8F919C1D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99" y="3093837"/>
            <a:ext cx="1552876" cy="1206252"/>
          </a:xfrm>
          <a:prstGeom prst="rect">
            <a:avLst/>
          </a:prstGeom>
        </p:spPr>
      </p:pic>
      <p:sp>
        <p:nvSpPr>
          <p:cNvPr id="33" name="Plassholder for innhold 2">
            <a:extLst>
              <a:ext uri="{FF2B5EF4-FFF2-40B4-BE49-F238E27FC236}">
                <a16:creationId xmlns:a16="http://schemas.microsoft.com/office/drawing/2014/main" id="{B21F92F4-2A2B-41D2-A2FC-A7239E667F30}"/>
              </a:ext>
            </a:extLst>
          </p:cNvPr>
          <p:cNvSpPr txBox="1">
            <a:spLocks/>
          </p:cNvSpPr>
          <p:nvPr/>
        </p:nvSpPr>
        <p:spPr>
          <a:xfrm rot="353016">
            <a:off x="1791601" y="1525389"/>
            <a:ext cx="580350" cy="271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700" dirty="0"/>
              <a:t>NV prosjekt</a:t>
            </a:r>
          </a:p>
          <a:p>
            <a:pPr>
              <a:spcBef>
                <a:spcPts val="0"/>
              </a:spcBef>
            </a:pPr>
            <a:r>
              <a:rPr lang="nb-NO" sz="700" dirty="0"/>
              <a:t>dokument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4D8C00-706C-4D3A-B4D8-55EC1F07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982" y="404694"/>
            <a:ext cx="4588079" cy="523220"/>
          </a:xfrm>
        </p:spPr>
        <p:txBody>
          <a:bodyPr/>
          <a:lstStyle/>
          <a:p>
            <a:r>
              <a:rPr lang="nb-NO" dirty="0"/>
              <a:t>Nye </a:t>
            </a:r>
            <a:r>
              <a:rPr lang="nb-NO" dirty="0" err="1"/>
              <a:t>veier’s</a:t>
            </a:r>
            <a:r>
              <a:rPr lang="nb-NO" dirty="0"/>
              <a:t> </a:t>
            </a:r>
            <a:r>
              <a:rPr lang="nb-NO" dirty="0" err="1"/>
              <a:t>veidata</a:t>
            </a:r>
            <a:r>
              <a:rPr lang="nb-NO" dirty="0"/>
              <a:t> </a:t>
            </a:r>
            <a:br>
              <a:rPr lang="nb-NO" dirty="0"/>
            </a:br>
            <a:r>
              <a:rPr lang="nb-NO" sz="1400" i="1" dirty="0"/>
              <a:t>Samle, </a:t>
            </a:r>
            <a:r>
              <a:rPr lang="nb-NO" sz="1400" i="1" dirty="0" err="1"/>
              <a:t>Systemere</a:t>
            </a:r>
            <a:r>
              <a:rPr lang="nb-NO" sz="1400" i="1" dirty="0"/>
              <a:t>, Dele </a:t>
            </a:r>
            <a:endParaRPr lang="nb-NO" i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FCC8E-16B0-4E79-A5B6-178A69150DD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63400">
            <a:off x="1047171" y="1706839"/>
            <a:ext cx="628387" cy="174085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sz="900" dirty="0"/>
              <a:t>BIM E18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471DFBD-7F90-42C5-BE55-B81CC0B50338}"/>
              </a:ext>
            </a:extLst>
          </p:cNvPr>
          <p:cNvSpPr/>
          <p:nvPr/>
        </p:nvSpPr>
        <p:spPr>
          <a:xfrm>
            <a:off x="66110" y="2891566"/>
            <a:ext cx="2062798" cy="160332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Sky 5">
            <a:extLst>
              <a:ext uri="{FF2B5EF4-FFF2-40B4-BE49-F238E27FC236}">
                <a16:creationId xmlns:a16="http://schemas.microsoft.com/office/drawing/2014/main" id="{4A6CE9DC-9A75-4D8E-88C1-A7232583328D}"/>
              </a:ext>
            </a:extLst>
          </p:cNvPr>
          <p:cNvSpPr/>
          <p:nvPr/>
        </p:nvSpPr>
        <p:spPr>
          <a:xfrm>
            <a:off x="260645" y="1297452"/>
            <a:ext cx="6221245" cy="1119446"/>
          </a:xfrm>
          <a:prstGeom prst="cloud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rgbClr val="002060"/>
                </a:solidFill>
              </a:rPr>
              <a:t>Nye </a:t>
            </a:r>
            <a:r>
              <a:rPr lang="nb-NO" sz="1200" dirty="0" err="1">
                <a:solidFill>
                  <a:srgbClr val="002060"/>
                </a:solidFill>
              </a:rPr>
              <a:t>veier’s</a:t>
            </a:r>
            <a:r>
              <a:rPr lang="nb-NO" sz="1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nb-NO" sz="1200" dirty="0" err="1">
                <a:solidFill>
                  <a:srgbClr val="002060"/>
                </a:solidFill>
              </a:rPr>
              <a:t>d</a:t>
            </a:r>
            <a:r>
              <a:rPr lang="nb-NO" sz="1200" i="1" dirty="0" err="1">
                <a:solidFill>
                  <a:srgbClr val="002060"/>
                </a:solidFill>
              </a:rPr>
              <a:t>atahav</a:t>
            </a:r>
            <a:r>
              <a:rPr lang="nb-NO" sz="1200" i="1" dirty="0">
                <a:solidFill>
                  <a:srgbClr val="002060"/>
                </a:solidFill>
              </a:rPr>
              <a:t> </a:t>
            </a:r>
            <a:r>
              <a:rPr lang="nb-NO" sz="900" i="1" dirty="0">
                <a:solidFill>
                  <a:srgbClr val="002060"/>
                </a:solidFill>
              </a:rPr>
              <a:t>(NV-</a:t>
            </a:r>
            <a:r>
              <a:rPr lang="nb-NO" sz="900" i="1" dirty="0" err="1">
                <a:solidFill>
                  <a:srgbClr val="002060"/>
                </a:solidFill>
              </a:rPr>
              <a:t>dh</a:t>
            </a:r>
            <a:r>
              <a:rPr lang="nb-NO" sz="900" i="1" dirty="0">
                <a:solidFill>
                  <a:srgbClr val="002060"/>
                </a:solidFill>
              </a:rPr>
              <a:t> </a:t>
            </a:r>
            <a:r>
              <a:rPr lang="nb-NO" sz="900" i="1" dirty="0">
                <a:solidFill>
                  <a:srgbClr val="002060"/>
                </a:solidFill>
                <a:sym typeface="Wingdings" panose="05000000000000000000" pitchFamily="2" charset="2"/>
              </a:rPr>
              <a:t>)</a:t>
            </a:r>
            <a:endParaRPr lang="nb-NO" sz="900" i="1" dirty="0">
              <a:solidFill>
                <a:srgbClr val="002060"/>
              </a:solidFill>
            </a:endParaRPr>
          </a:p>
          <a:p>
            <a:pPr algn="ctr"/>
            <a:r>
              <a:rPr lang="nb-NO" sz="800" dirty="0">
                <a:solidFill>
                  <a:srgbClr val="002060"/>
                </a:solidFill>
              </a:rPr>
              <a:t>(IFC, XML, GML, BCF, DWF, FBX, ++)</a:t>
            </a:r>
          </a:p>
          <a:p>
            <a:pPr algn="ctr"/>
            <a:endParaRPr lang="nb-NO" sz="800">
              <a:solidFill>
                <a:srgbClr val="002060"/>
              </a:solidFill>
            </a:endParaRPr>
          </a:p>
          <a:p>
            <a:pPr algn="ctr"/>
            <a:endParaRPr lang="nb-NO" sz="800" dirty="0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A4A6CEFE-6C09-4689-BC64-3E265656434C}"/>
              </a:ext>
            </a:extLst>
          </p:cNvPr>
          <p:cNvSpPr txBox="1">
            <a:spLocks/>
          </p:cNvSpPr>
          <p:nvPr/>
        </p:nvSpPr>
        <p:spPr>
          <a:xfrm>
            <a:off x="6811121" y="2735401"/>
            <a:ext cx="1939044" cy="127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100" b="1" dirty="0"/>
              <a:t>Driftsentreprenører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/>
              <a:t>Veiobjekt, tilstand, reparasjon, skade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/>
              <a:t>Ledningskart++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/>
              <a:t>Endring </a:t>
            </a:r>
            <a:r>
              <a:rPr lang="nb-NO" sz="800" dirty="0" err="1"/>
              <a:t>Nvdb</a:t>
            </a:r>
            <a:r>
              <a:rPr lang="nb-NO" sz="800" dirty="0"/>
              <a:t>, Brutus, ..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/>
              <a:t>Driftssystem </a:t>
            </a:r>
            <a:r>
              <a:rPr lang="nb-NO" sz="800" dirty="0" err="1"/>
              <a:t>Zeekit</a:t>
            </a:r>
            <a:r>
              <a:rPr lang="nb-NO" sz="800" dirty="0"/>
              <a:t>, </a:t>
            </a:r>
            <a:r>
              <a:rPr lang="nb-NO" sz="800" dirty="0" err="1"/>
              <a:t>Miips</a:t>
            </a:r>
            <a:r>
              <a:rPr lang="nb-NO" sz="800" dirty="0"/>
              <a:t>, +??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 err="1"/>
              <a:t>Sanntid</a:t>
            </a:r>
            <a:r>
              <a:rPr lang="nb-NO" sz="800" dirty="0"/>
              <a:t> vinterdrift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/>
              <a:t>Elektro (eks </a:t>
            </a:r>
            <a:r>
              <a:rPr lang="nb-NO" sz="800" dirty="0" err="1"/>
              <a:t>Plania</a:t>
            </a:r>
            <a:r>
              <a:rPr lang="nb-NO" sz="800" dirty="0"/>
              <a:t> ?)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/>
              <a:t>Automasjons system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nb-NO" sz="800" dirty="0"/>
              <a:t>Visning AR</a:t>
            </a:r>
            <a:endParaRPr lang="nb-NO" sz="1050" dirty="0"/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5C89E9D9-8D24-453C-AADC-40F710862B57}"/>
              </a:ext>
            </a:extLst>
          </p:cNvPr>
          <p:cNvSpPr txBox="1">
            <a:spLocks/>
          </p:cNvSpPr>
          <p:nvPr/>
        </p:nvSpPr>
        <p:spPr>
          <a:xfrm rot="21011537">
            <a:off x="4180656" y="1737581"/>
            <a:ext cx="573224" cy="33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800" dirty="0"/>
              <a:t>Data fra </a:t>
            </a:r>
          </a:p>
          <a:p>
            <a:pPr>
              <a:spcBef>
                <a:spcPts val="0"/>
              </a:spcBef>
            </a:pPr>
            <a:r>
              <a:rPr lang="nb-NO" sz="800" dirty="0"/>
              <a:t>sensorer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ADC9B88B-9F15-4CE8-9FB5-0EF1B88525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647" t="35366"/>
          <a:stretch/>
        </p:blipFill>
        <p:spPr>
          <a:xfrm>
            <a:off x="2512768" y="3696077"/>
            <a:ext cx="1729031" cy="11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uppe 26">
            <a:extLst>
              <a:ext uri="{FF2B5EF4-FFF2-40B4-BE49-F238E27FC236}">
                <a16:creationId xmlns:a16="http://schemas.microsoft.com/office/drawing/2014/main" id="{3EC30032-C538-4120-81A4-D67972AA5B66}"/>
              </a:ext>
            </a:extLst>
          </p:cNvPr>
          <p:cNvGrpSpPr/>
          <p:nvPr/>
        </p:nvGrpSpPr>
        <p:grpSpPr>
          <a:xfrm rot="11184491">
            <a:off x="3662110" y="2306903"/>
            <a:ext cx="840208" cy="553746"/>
            <a:chOff x="1695522" y="983225"/>
            <a:chExt cx="807382" cy="694877"/>
          </a:xfrm>
        </p:grpSpPr>
        <p:pic>
          <p:nvPicPr>
            <p:cNvPr id="28" name="Bilde 27">
              <a:extLst>
                <a:ext uri="{FF2B5EF4-FFF2-40B4-BE49-F238E27FC236}">
                  <a16:creationId xmlns:a16="http://schemas.microsoft.com/office/drawing/2014/main" id="{73468611-C4FC-47E8-962B-0B1C862E0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1023" t="10916" r="-1" b="10849"/>
            <a:stretch/>
          </p:blipFill>
          <p:spPr>
            <a:xfrm rot="15206437">
              <a:off x="1752572" y="926175"/>
              <a:ext cx="693282" cy="807382"/>
            </a:xfrm>
            <a:prstGeom prst="rect">
              <a:avLst/>
            </a:prstGeom>
          </p:spPr>
        </p:pic>
        <p:sp>
          <p:nvSpPr>
            <p:cNvPr id="29" name="Plassholder for innhold 2">
              <a:extLst>
                <a:ext uri="{FF2B5EF4-FFF2-40B4-BE49-F238E27FC236}">
                  <a16:creationId xmlns:a16="http://schemas.microsoft.com/office/drawing/2014/main" id="{9EAEB717-A836-4A4D-B204-53D5347C8DE7}"/>
                </a:ext>
              </a:extLst>
            </p:cNvPr>
            <p:cNvSpPr txBox="1">
              <a:spLocks/>
            </p:cNvSpPr>
            <p:nvPr/>
          </p:nvSpPr>
          <p:spPr>
            <a:xfrm rot="20255195">
              <a:off x="2028640" y="1520068"/>
              <a:ext cx="272981" cy="158034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b-NO" b="1" dirty="0">
                  <a:solidFill>
                    <a:srgbClr val="00B050"/>
                  </a:solidFill>
                </a:rPr>
                <a:t>API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BF34C7F1-2000-4D38-8A54-33DA0B84CE23}"/>
              </a:ext>
            </a:extLst>
          </p:cNvPr>
          <p:cNvGrpSpPr/>
          <p:nvPr/>
        </p:nvGrpSpPr>
        <p:grpSpPr>
          <a:xfrm rot="5400000">
            <a:off x="6178879" y="1329972"/>
            <a:ext cx="721278" cy="661352"/>
            <a:chOff x="1695522" y="983225"/>
            <a:chExt cx="807382" cy="694877"/>
          </a:xfrm>
        </p:grpSpPr>
        <p:pic>
          <p:nvPicPr>
            <p:cNvPr id="31" name="Bilde 30">
              <a:extLst>
                <a:ext uri="{FF2B5EF4-FFF2-40B4-BE49-F238E27FC236}">
                  <a16:creationId xmlns:a16="http://schemas.microsoft.com/office/drawing/2014/main" id="{17E9DB98-5FDB-4250-9BFB-2F67FB1A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1023" t="10916" r="-1" b="10849"/>
            <a:stretch/>
          </p:blipFill>
          <p:spPr>
            <a:xfrm rot="15206437">
              <a:off x="1752572" y="926175"/>
              <a:ext cx="693282" cy="807382"/>
            </a:xfrm>
            <a:prstGeom prst="rect">
              <a:avLst/>
            </a:prstGeom>
          </p:spPr>
        </p:pic>
        <p:sp>
          <p:nvSpPr>
            <p:cNvPr id="32" name="Plassholder for innhold 2">
              <a:extLst>
                <a:ext uri="{FF2B5EF4-FFF2-40B4-BE49-F238E27FC236}">
                  <a16:creationId xmlns:a16="http://schemas.microsoft.com/office/drawing/2014/main" id="{7686DB5F-8ED7-42C1-B72B-1A39A46C20C6}"/>
                </a:ext>
              </a:extLst>
            </p:cNvPr>
            <p:cNvSpPr txBox="1">
              <a:spLocks/>
            </p:cNvSpPr>
            <p:nvPr/>
          </p:nvSpPr>
          <p:spPr>
            <a:xfrm rot="20255195">
              <a:off x="2028640" y="1520068"/>
              <a:ext cx="272981" cy="158034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FC3635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b-NO" b="1" dirty="0">
                  <a:solidFill>
                    <a:srgbClr val="00B050"/>
                  </a:solidFill>
                </a:rPr>
                <a:t>API</a:t>
              </a:r>
            </a:p>
          </p:txBody>
        </p:sp>
      </p:grpSp>
      <p:cxnSp>
        <p:nvCxnSpPr>
          <p:cNvPr id="36" name="Rett linje 35">
            <a:extLst>
              <a:ext uri="{FF2B5EF4-FFF2-40B4-BE49-F238E27FC236}">
                <a16:creationId xmlns:a16="http://schemas.microsoft.com/office/drawing/2014/main" id="{CA02F1E1-4646-4F7C-AD36-253CF92B9384}"/>
              </a:ext>
            </a:extLst>
          </p:cNvPr>
          <p:cNvCxnSpPr/>
          <p:nvPr/>
        </p:nvCxnSpPr>
        <p:spPr>
          <a:xfrm>
            <a:off x="2404507" y="2736047"/>
            <a:ext cx="0" cy="19587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il: høyre 36">
            <a:extLst>
              <a:ext uri="{FF2B5EF4-FFF2-40B4-BE49-F238E27FC236}">
                <a16:creationId xmlns:a16="http://schemas.microsoft.com/office/drawing/2014/main" id="{6F4830CB-F9C9-468F-9151-26B0F7BD7F7B}"/>
              </a:ext>
            </a:extLst>
          </p:cNvPr>
          <p:cNvSpPr/>
          <p:nvPr/>
        </p:nvSpPr>
        <p:spPr>
          <a:xfrm rot="16923762">
            <a:off x="1145963" y="2441604"/>
            <a:ext cx="448268" cy="30930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9A9AD243-7404-420C-A149-0A0EEDCCDC61}"/>
              </a:ext>
            </a:extLst>
          </p:cNvPr>
          <p:cNvSpPr txBox="1">
            <a:spLocks/>
          </p:cNvSpPr>
          <p:nvPr/>
        </p:nvSpPr>
        <p:spPr>
          <a:xfrm rot="2546233">
            <a:off x="2721486" y="3666847"/>
            <a:ext cx="296092" cy="13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900" dirty="0">
                <a:solidFill>
                  <a:srgbClr val="002060"/>
                </a:solidFill>
              </a:rPr>
              <a:t>IOT</a:t>
            </a:r>
          </a:p>
        </p:txBody>
      </p:sp>
      <p:sp>
        <p:nvSpPr>
          <p:cNvPr id="41" name="Plassholder for innhold 3">
            <a:extLst>
              <a:ext uri="{FF2B5EF4-FFF2-40B4-BE49-F238E27FC236}">
                <a16:creationId xmlns:a16="http://schemas.microsoft.com/office/drawing/2014/main" id="{4F5740CC-F6BB-4F8C-8C46-0C14575410F6}"/>
              </a:ext>
            </a:extLst>
          </p:cNvPr>
          <p:cNvSpPr txBox="1">
            <a:spLocks/>
          </p:cNvSpPr>
          <p:nvPr/>
        </p:nvSpPr>
        <p:spPr>
          <a:xfrm>
            <a:off x="7323338" y="1217851"/>
            <a:ext cx="1381052" cy="7910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302394" indent="-302394" algn="l" defTabSz="914035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Char char="●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6907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94052" indent="-191925" algn="l" defTabSz="914035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4511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97294" indent="-252181" algn="l" defTabSz="914035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594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612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628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646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D93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b-NO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Sensorer / kamera </a:t>
            </a:r>
          </a:p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D93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b-NO" sz="9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Brann, luftkvalitet, AID, brannapparat, nødtelefon, feilalarmer </a:t>
            </a:r>
            <a:endParaRPr kumimoji="0" lang="nb-NO" sz="7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5" name="Bilde 44">
            <a:extLst>
              <a:ext uri="{FF2B5EF4-FFF2-40B4-BE49-F238E27FC236}">
                <a16:creationId xmlns:a16="http://schemas.microsoft.com/office/drawing/2014/main" id="{D8EB401F-6251-4AA5-A6C8-68E3095D9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11794">
            <a:off x="6094594" y="1996410"/>
            <a:ext cx="228600" cy="5524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3CC275C-1099-485C-82B3-01DFB92C17CE}"/>
              </a:ext>
            </a:extLst>
          </p:cNvPr>
          <p:cNvSpPr/>
          <p:nvPr/>
        </p:nvSpPr>
        <p:spPr>
          <a:xfrm>
            <a:off x="4850201" y="1334539"/>
            <a:ext cx="1001325" cy="562346"/>
          </a:xfrm>
          <a:prstGeom prst="ellipse">
            <a:avLst/>
          </a:prstGeom>
          <a:pattFill prst="pct20">
            <a:fgClr>
              <a:srgbClr val="00B0F0"/>
            </a:fgClr>
            <a:bgClr>
              <a:schemeClr val="bg1"/>
            </a:bgClr>
          </a:patt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2EBBDDEF-FF06-4CF1-9EBF-31CECDE55660}"/>
              </a:ext>
            </a:extLst>
          </p:cNvPr>
          <p:cNvSpPr txBox="1">
            <a:spLocks/>
          </p:cNvSpPr>
          <p:nvPr/>
        </p:nvSpPr>
        <p:spPr>
          <a:xfrm>
            <a:off x="4995250" y="1384965"/>
            <a:ext cx="960001" cy="5160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900" dirty="0">
                <a:solidFill>
                  <a:srgbClr val="002060"/>
                </a:solidFill>
              </a:rPr>
              <a:t>Driftskontroll</a:t>
            </a:r>
          </a:p>
          <a:p>
            <a:pPr>
              <a:spcBef>
                <a:spcPts val="0"/>
              </a:spcBef>
            </a:pPr>
            <a:r>
              <a:rPr lang="nb-NO" sz="900" dirty="0">
                <a:solidFill>
                  <a:srgbClr val="002060"/>
                </a:solidFill>
              </a:rPr>
              <a:t> enhet. </a:t>
            </a:r>
          </a:p>
          <a:p>
            <a:pPr>
              <a:spcBef>
                <a:spcPts val="0"/>
              </a:spcBef>
            </a:pPr>
            <a:r>
              <a:rPr lang="nb-NO" sz="900" dirty="0">
                <a:solidFill>
                  <a:srgbClr val="002060"/>
                </a:solidFill>
              </a:rPr>
              <a:t>Elektro, </a:t>
            </a:r>
            <a:r>
              <a:rPr lang="nb-NO" sz="900" dirty="0" err="1">
                <a:solidFill>
                  <a:srgbClr val="002060"/>
                </a:solidFill>
              </a:rPr>
              <a:t>aut</a:t>
            </a:r>
            <a:r>
              <a:rPr lang="nb-NO" sz="900" dirty="0">
                <a:solidFill>
                  <a:srgbClr val="002060"/>
                </a:solidFill>
              </a:rPr>
              <a:t>, IKT</a:t>
            </a:r>
          </a:p>
        </p:txBody>
      </p:sp>
      <p:pic>
        <p:nvPicPr>
          <p:cNvPr id="52" name="Bilde 51">
            <a:extLst>
              <a:ext uri="{FF2B5EF4-FFF2-40B4-BE49-F238E27FC236}">
                <a16:creationId xmlns:a16="http://schemas.microsoft.com/office/drawing/2014/main" id="{071327B8-DC27-4367-B35C-897BFCAD0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049118">
            <a:off x="391240" y="1173881"/>
            <a:ext cx="228600" cy="552450"/>
          </a:xfrm>
          <a:prstGeom prst="rect">
            <a:avLst/>
          </a:prstGeom>
        </p:spPr>
      </p:pic>
      <p:pic>
        <p:nvPicPr>
          <p:cNvPr id="53" name="Bilde 52">
            <a:extLst>
              <a:ext uri="{FF2B5EF4-FFF2-40B4-BE49-F238E27FC236}">
                <a16:creationId xmlns:a16="http://schemas.microsoft.com/office/drawing/2014/main" id="{23FC9CF2-93AC-423D-A8F8-347C29F4D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86040">
            <a:off x="5955679" y="972112"/>
            <a:ext cx="228600" cy="552450"/>
          </a:xfrm>
          <a:prstGeom prst="rect">
            <a:avLst/>
          </a:prstGeom>
        </p:spPr>
      </p:pic>
      <p:sp>
        <p:nvSpPr>
          <p:cNvPr id="55" name="Plassholder for innhold 2">
            <a:extLst>
              <a:ext uri="{FF2B5EF4-FFF2-40B4-BE49-F238E27FC236}">
                <a16:creationId xmlns:a16="http://schemas.microsoft.com/office/drawing/2014/main" id="{373C2C81-8E73-4F9F-866D-B8DFFA76D82B}"/>
              </a:ext>
            </a:extLst>
          </p:cNvPr>
          <p:cNvSpPr txBox="1">
            <a:spLocks/>
          </p:cNvSpPr>
          <p:nvPr/>
        </p:nvSpPr>
        <p:spPr>
          <a:xfrm rot="809622">
            <a:off x="4230552" y="1537549"/>
            <a:ext cx="543718" cy="188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800" dirty="0"/>
              <a:t>Eiendeler</a:t>
            </a:r>
          </a:p>
        </p:txBody>
      </p:sp>
      <p:sp>
        <p:nvSpPr>
          <p:cNvPr id="56" name="Plassholder for innhold 2">
            <a:extLst>
              <a:ext uri="{FF2B5EF4-FFF2-40B4-BE49-F238E27FC236}">
                <a16:creationId xmlns:a16="http://schemas.microsoft.com/office/drawing/2014/main" id="{E3BBA5DA-D7F4-4DD1-AC41-1560BC6857E3}"/>
              </a:ext>
            </a:extLst>
          </p:cNvPr>
          <p:cNvSpPr txBox="1">
            <a:spLocks/>
          </p:cNvSpPr>
          <p:nvPr/>
        </p:nvSpPr>
        <p:spPr>
          <a:xfrm rot="484648">
            <a:off x="586379" y="1764132"/>
            <a:ext cx="716625" cy="168964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900" dirty="0"/>
              <a:t>BIM Innlandet</a:t>
            </a:r>
          </a:p>
        </p:txBody>
      </p:sp>
      <p:sp>
        <p:nvSpPr>
          <p:cNvPr id="57" name="Plassholder for innhold 2">
            <a:extLst>
              <a:ext uri="{FF2B5EF4-FFF2-40B4-BE49-F238E27FC236}">
                <a16:creationId xmlns:a16="http://schemas.microsoft.com/office/drawing/2014/main" id="{42BA518F-7069-4362-AC86-C5B6A0755C5D}"/>
              </a:ext>
            </a:extLst>
          </p:cNvPr>
          <p:cNvSpPr txBox="1">
            <a:spLocks/>
          </p:cNvSpPr>
          <p:nvPr/>
        </p:nvSpPr>
        <p:spPr>
          <a:xfrm rot="21110289">
            <a:off x="1061605" y="1917514"/>
            <a:ext cx="628387" cy="174085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900" dirty="0"/>
              <a:t>BIM E39</a:t>
            </a:r>
          </a:p>
        </p:txBody>
      </p:sp>
      <p:sp>
        <p:nvSpPr>
          <p:cNvPr id="58" name="Plassholder for innhold 2">
            <a:extLst>
              <a:ext uri="{FF2B5EF4-FFF2-40B4-BE49-F238E27FC236}">
                <a16:creationId xmlns:a16="http://schemas.microsoft.com/office/drawing/2014/main" id="{7D34FCE2-095E-46E7-BF3A-F46CC3A4C5C2}"/>
              </a:ext>
            </a:extLst>
          </p:cNvPr>
          <p:cNvSpPr txBox="1">
            <a:spLocks/>
          </p:cNvSpPr>
          <p:nvPr/>
        </p:nvSpPr>
        <p:spPr>
          <a:xfrm rot="21110289">
            <a:off x="1120562" y="1473640"/>
            <a:ext cx="628387" cy="174085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900" dirty="0"/>
              <a:t>BIM E6</a:t>
            </a:r>
          </a:p>
        </p:txBody>
      </p:sp>
      <p:sp>
        <p:nvSpPr>
          <p:cNvPr id="42" name="Plassholder for innhold 2">
            <a:extLst>
              <a:ext uri="{FF2B5EF4-FFF2-40B4-BE49-F238E27FC236}">
                <a16:creationId xmlns:a16="http://schemas.microsoft.com/office/drawing/2014/main" id="{780D6EC1-FEAE-4115-A878-82F35E4F8069}"/>
              </a:ext>
            </a:extLst>
          </p:cNvPr>
          <p:cNvSpPr txBox="1">
            <a:spLocks/>
          </p:cNvSpPr>
          <p:nvPr/>
        </p:nvSpPr>
        <p:spPr>
          <a:xfrm>
            <a:off x="6674665" y="1108823"/>
            <a:ext cx="396038" cy="164768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b="1" dirty="0">
                <a:solidFill>
                  <a:schemeClr val="accent3">
                    <a:lumMod val="10000"/>
                  </a:schemeClr>
                </a:solidFill>
              </a:rPr>
              <a:t>VTS</a:t>
            </a:r>
            <a:endParaRPr lang="nb-NO" sz="11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F81DF3E-8673-49AB-B17F-B11A342B2E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0748" y="2903699"/>
            <a:ext cx="411420" cy="596139"/>
          </a:xfrm>
          <a:prstGeom prst="rect">
            <a:avLst/>
          </a:prstGeom>
          <a:noFill/>
        </p:spPr>
      </p:pic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9AAB4AF3-CAD4-49CA-80D0-51C0511EF6AD}"/>
              </a:ext>
            </a:extLst>
          </p:cNvPr>
          <p:cNvSpPr txBox="1">
            <a:spLocks/>
          </p:cNvSpPr>
          <p:nvPr/>
        </p:nvSpPr>
        <p:spPr>
          <a:xfrm rot="874348" flipH="1">
            <a:off x="2988500" y="3316475"/>
            <a:ext cx="408749" cy="1829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800" i="1" dirty="0">
                <a:solidFill>
                  <a:srgbClr val="002060"/>
                </a:solidFill>
              </a:rPr>
              <a:t>G5   5G</a:t>
            </a: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D682D804-E884-4E17-914F-80B02EBD663A}"/>
              </a:ext>
            </a:extLst>
          </p:cNvPr>
          <p:cNvSpPr/>
          <p:nvPr/>
        </p:nvSpPr>
        <p:spPr>
          <a:xfrm rot="10187867">
            <a:off x="7048738" y="987797"/>
            <a:ext cx="281531" cy="2629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8" name="Plassholder for innhold 2">
            <a:extLst>
              <a:ext uri="{FF2B5EF4-FFF2-40B4-BE49-F238E27FC236}">
                <a16:creationId xmlns:a16="http://schemas.microsoft.com/office/drawing/2014/main" id="{35692B56-4014-4DA1-95AA-CDE742491A0E}"/>
              </a:ext>
            </a:extLst>
          </p:cNvPr>
          <p:cNvSpPr txBox="1">
            <a:spLocks/>
          </p:cNvSpPr>
          <p:nvPr/>
        </p:nvSpPr>
        <p:spPr>
          <a:xfrm rot="269497">
            <a:off x="4568912" y="2009325"/>
            <a:ext cx="556019" cy="1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800" dirty="0"/>
              <a:t>FDV-</a:t>
            </a:r>
            <a:r>
              <a:rPr lang="nb-NO" sz="800" dirty="0" err="1"/>
              <a:t>dok</a:t>
            </a:r>
            <a:endParaRPr lang="nb-NO" sz="800" dirty="0"/>
          </a:p>
        </p:txBody>
      </p:sp>
      <p:pic>
        <p:nvPicPr>
          <p:cNvPr id="49" name="Bilde 48">
            <a:extLst>
              <a:ext uri="{FF2B5EF4-FFF2-40B4-BE49-F238E27FC236}">
                <a16:creationId xmlns:a16="http://schemas.microsoft.com/office/drawing/2014/main" id="{76776E2A-FAEF-4154-8F38-13219FA4E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88600">
            <a:off x="5318700" y="2169707"/>
            <a:ext cx="228600" cy="552450"/>
          </a:xfrm>
          <a:prstGeom prst="rect">
            <a:avLst/>
          </a:prstGeom>
        </p:spPr>
      </p:pic>
      <p:pic>
        <p:nvPicPr>
          <p:cNvPr id="61" name="Bilde 60" descr="Et bilde som inneholder sitter, innendørs&#10;&#10;Beskrivelse som er generert med høy visshet">
            <a:extLst>
              <a:ext uri="{FF2B5EF4-FFF2-40B4-BE49-F238E27FC236}">
                <a16:creationId xmlns:a16="http://schemas.microsoft.com/office/drawing/2014/main" id="{9C16C68F-C510-4285-A746-443F5C2BFBC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778" r="13756"/>
          <a:stretch/>
        </p:blipFill>
        <p:spPr>
          <a:xfrm>
            <a:off x="4736191" y="3941533"/>
            <a:ext cx="712907" cy="885980"/>
          </a:xfrm>
          <a:prstGeom prst="rect">
            <a:avLst/>
          </a:prstGeom>
        </p:spPr>
      </p:pic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4B6E28F2-CE2D-4D15-949C-FF73C6110E45}"/>
              </a:ext>
            </a:extLst>
          </p:cNvPr>
          <p:cNvSpPr/>
          <p:nvPr/>
        </p:nvSpPr>
        <p:spPr>
          <a:xfrm rot="19341012">
            <a:off x="4712670" y="2619101"/>
            <a:ext cx="319856" cy="1376373"/>
          </a:xfrm>
          <a:custGeom>
            <a:avLst/>
            <a:gdLst>
              <a:gd name="connsiteX0" fmla="*/ 225188 w 319856"/>
              <a:gd name="connsiteY0" fmla="*/ 0 h 1255594"/>
              <a:gd name="connsiteX1" fmla="*/ 238836 w 319856"/>
              <a:gd name="connsiteY1" fmla="*/ 184245 h 1255594"/>
              <a:gd name="connsiteX2" fmla="*/ 245660 w 319856"/>
              <a:gd name="connsiteY2" fmla="*/ 204716 h 1255594"/>
              <a:gd name="connsiteX3" fmla="*/ 259307 w 319856"/>
              <a:gd name="connsiteY3" fmla="*/ 225188 h 1255594"/>
              <a:gd name="connsiteX4" fmla="*/ 286603 w 319856"/>
              <a:gd name="connsiteY4" fmla="*/ 266131 h 1255594"/>
              <a:gd name="connsiteX5" fmla="*/ 286603 w 319856"/>
              <a:gd name="connsiteY5" fmla="*/ 805218 h 1255594"/>
              <a:gd name="connsiteX6" fmla="*/ 266131 w 319856"/>
              <a:gd name="connsiteY6" fmla="*/ 818866 h 1255594"/>
              <a:gd name="connsiteX7" fmla="*/ 232012 w 319856"/>
              <a:gd name="connsiteY7" fmla="*/ 900752 h 1255594"/>
              <a:gd name="connsiteX8" fmla="*/ 225188 w 319856"/>
              <a:gd name="connsiteY8" fmla="*/ 928048 h 1255594"/>
              <a:gd name="connsiteX9" fmla="*/ 204716 w 319856"/>
              <a:gd name="connsiteY9" fmla="*/ 948519 h 1255594"/>
              <a:gd name="connsiteX10" fmla="*/ 191068 w 319856"/>
              <a:gd name="connsiteY10" fmla="*/ 968991 h 1255594"/>
              <a:gd name="connsiteX11" fmla="*/ 177421 w 319856"/>
              <a:gd name="connsiteY11" fmla="*/ 996287 h 1255594"/>
              <a:gd name="connsiteX12" fmla="*/ 156949 w 319856"/>
              <a:gd name="connsiteY12" fmla="*/ 1003110 h 1255594"/>
              <a:gd name="connsiteX13" fmla="*/ 143301 w 319856"/>
              <a:gd name="connsiteY13" fmla="*/ 1023582 h 1255594"/>
              <a:gd name="connsiteX14" fmla="*/ 122830 w 319856"/>
              <a:gd name="connsiteY14" fmla="*/ 1044054 h 1255594"/>
              <a:gd name="connsiteX15" fmla="*/ 116006 w 319856"/>
              <a:gd name="connsiteY15" fmla="*/ 1064525 h 1255594"/>
              <a:gd name="connsiteX16" fmla="*/ 88710 w 319856"/>
              <a:gd name="connsiteY16" fmla="*/ 1105469 h 1255594"/>
              <a:gd name="connsiteX17" fmla="*/ 75063 w 319856"/>
              <a:gd name="connsiteY17" fmla="*/ 1160060 h 1255594"/>
              <a:gd name="connsiteX18" fmla="*/ 68239 w 319856"/>
              <a:gd name="connsiteY18" fmla="*/ 1180531 h 1255594"/>
              <a:gd name="connsiteX19" fmla="*/ 47767 w 319856"/>
              <a:gd name="connsiteY19" fmla="*/ 1201003 h 1255594"/>
              <a:gd name="connsiteX20" fmla="*/ 20471 w 319856"/>
              <a:gd name="connsiteY20" fmla="*/ 1235122 h 1255594"/>
              <a:gd name="connsiteX21" fmla="*/ 0 w 319856"/>
              <a:gd name="connsiteY21" fmla="*/ 1255594 h 12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9856" h="1255594">
                <a:moveTo>
                  <a:pt x="225188" y="0"/>
                </a:moveTo>
                <a:cubicBezTo>
                  <a:pt x="229624" y="102019"/>
                  <a:pt x="219812" y="117663"/>
                  <a:pt x="238836" y="184245"/>
                </a:cubicBezTo>
                <a:cubicBezTo>
                  <a:pt x="240812" y="191161"/>
                  <a:pt x="242443" y="198283"/>
                  <a:pt x="245660" y="204716"/>
                </a:cubicBezTo>
                <a:cubicBezTo>
                  <a:pt x="249328" y="212051"/>
                  <a:pt x="255639" y="217853"/>
                  <a:pt x="259307" y="225188"/>
                </a:cubicBezTo>
                <a:cubicBezTo>
                  <a:pt x="279056" y="264688"/>
                  <a:pt x="247798" y="227328"/>
                  <a:pt x="286603" y="266131"/>
                </a:cubicBezTo>
                <a:cubicBezTo>
                  <a:pt x="347376" y="448449"/>
                  <a:pt x="310895" y="331531"/>
                  <a:pt x="286603" y="805218"/>
                </a:cubicBezTo>
                <a:cubicBezTo>
                  <a:pt x="286183" y="813409"/>
                  <a:pt x="272955" y="814317"/>
                  <a:pt x="266131" y="818866"/>
                </a:cubicBezTo>
                <a:cubicBezTo>
                  <a:pt x="244019" y="852033"/>
                  <a:pt x="245852" y="845393"/>
                  <a:pt x="232012" y="900752"/>
                </a:cubicBezTo>
                <a:cubicBezTo>
                  <a:pt x="229737" y="909851"/>
                  <a:pt x="229841" y="919905"/>
                  <a:pt x="225188" y="928048"/>
                </a:cubicBezTo>
                <a:cubicBezTo>
                  <a:pt x="220400" y="936427"/>
                  <a:pt x="210894" y="941105"/>
                  <a:pt x="204716" y="948519"/>
                </a:cubicBezTo>
                <a:cubicBezTo>
                  <a:pt x="199465" y="954819"/>
                  <a:pt x="195137" y="961870"/>
                  <a:pt x="191068" y="968991"/>
                </a:cubicBezTo>
                <a:cubicBezTo>
                  <a:pt x="186021" y="977823"/>
                  <a:pt x="184614" y="989094"/>
                  <a:pt x="177421" y="996287"/>
                </a:cubicBezTo>
                <a:cubicBezTo>
                  <a:pt x="172335" y="1001373"/>
                  <a:pt x="163773" y="1000836"/>
                  <a:pt x="156949" y="1003110"/>
                </a:cubicBezTo>
                <a:cubicBezTo>
                  <a:pt x="152400" y="1009934"/>
                  <a:pt x="148551" y="1017281"/>
                  <a:pt x="143301" y="1023582"/>
                </a:cubicBezTo>
                <a:cubicBezTo>
                  <a:pt x="137123" y="1030996"/>
                  <a:pt x="128183" y="1036024"/>
                  <a:pt x="122830" y="1044054"/>
                </a:cubicBezTo>
                <a:cubicBezTo>
                  <a:pt x="118840" y="1050039"/>
                  <a:pt x="119499" y="1058237"/>
                  <a:pt x="116006" y="1064525"/>
                </a:cubicBezTo>
                <a:cubicBezTo>
                  <a:pt x="108040" y="1078864"/>
                  <a:pt x="93897" y="1089908"/>
                  <a:pt x="88710" y="1105469"/>
                </a:cubicBezTo>
                <a:cubicBezTo>
                  <a:pt x="73111" y="1152263"/>
                  <a:pt x="91531" y="1094184"/>
                  <a:pt x="75063" y="1160060"/>
                </a:cubicBezTo>
                <a:cubicBezTo>
                  <a:pt x="73319" y="1167038"/>
                  <a:pt x="72229" y="1174546"/>
                  <a:pt x="68239" y="1180531"/>
                </a:cubicBezTo>
                <a:cubicBezTo>
                  <a:pt x="62886" y="1188561"/>
                  <a:pt x="54591" y="1194179"/>
                  <a:pt x="47767" y="1201003"/>
                </a:cubicBezTo>
                <a:cubicBezTo>
                  <a:pt x="36564" y="1234612"/>
                  <a:pt x="48964" y="1211378"/>
                  <a:pt x="20471" y="1235122"/>
                </a:cubicBezTo>
                <a:cubicBezTo>
                  <a:pt x="13057" y="1241300"/>
                  <a:pt x="0" y="1255594"/>
                  <a:pt x="0" y="1255594"/>
                </a:cubicBezTo>
              </a:path>
            </a:pathLst>
          </a:custGeom>
          <a:noFill/>
          <a:ln w="19050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0" name="Plassholder for innhold 2">
            <a:extLst>
              <a:ext uri="{FF2B5EF4-FFF2-40B4-BE49-F238E27FC236}">
                <a16:creationId xmlns:a16="http://schemas.microsoft.com/office/drawing/2014/main" id="{5B151020-1E12-4CFF-A6FF-424B2D3E0CE3}"/>
              </a:ext>
            </a:extLst>
          </p:cNvPr>
          <p:cNvSpPr txBox="1">
            <a:spLocks/>
          </p:cNvSpPr>
          <p:nvPr/>
        </p:nvSpPr>
        <p:spPr>
          <a:xfrm rot="192906">
            <a:off x="4828324" y="4722584"/>
            <a:ext cx="723603" cy="176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nb-NO" sz="800" b="1" dirty="0">
                <a:solidFill>
                  <a:schemeClr val="tx1"/>
                </a:solidFill>
              </a:rPr>
              <a:t>fremtiden</a:t>
            </a:r>
          </a:p>
        </p:txBody>
      </p:sp>
      <p:sp>
        <p:nvSpPr>
          <p:cNvPr id="62" name="Plassholder for innhold 2">
            <a:extLst>
              <a:ext uri="{FF2B5EF4-FFF2-40B4-BE49-F238E27FC236}">
                <a16:creationId xmlns:a16="http://schemas.microsoft.com/office/drawing/2014/main" id="{5D02891C-7C76-4E2F-9496-039807DD9FF9}"/>
              </a:ext>
            </a:extLst>
          </p:cNvPr>
          <p:cNvSpPr txBox="1">
            <a:spLocks/>
          </p:cNvSpPr>
          <p:nvPr/>
        </p:nvSpPr>
        <p:spPr>
          <a:xfrm>
            <a:off x="505541" y="2622253"/>
            <a:ext cx="805780" cy="2492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050" dirty="0"/>
              <a:t>Utbyggings </a:t>
            </a:r>
          </a:p>
          <a:p>
            <a:pPr>
              <a:spcBef>
                <a:spcPts val="0"/>
              </a:spcBef>
            </a:pPr>
            <a:r>
              <a:rPr lang="nb-NO" sz="1050" dirty="0"/>
              <a:t>prosjektene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4B934E2-4969-422E-A647-DB02D2CD4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097" y="4303305"/>
            <a:ext cx="453652" cy="43448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F058FA2-626F-4E7C-A0F6-B0C51EB413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749" y="4442562"/>
            <a:ext cx="233703" cy="217987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02F18E4B-EF31-44FA-A111-1C0AC230342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325" t="13202" r="6511" b="9361"/>
          <a:stretch/>
        </p:blipFill>
        <p:spPr>
          <a:xfrm>
            <a:off x="5812394" y="2434543"/>
            <a:ext cx="1028799" cy="1211603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50" name="Plassholder for innhold 2">
            <a:extLst>
              <a:ext uri="{FF2B5EF4-FFF2-40B4-BE49-F238E27FC236}">
                <a16:creationId xmlns:a16="http://schemas.microsoft.com/office/drawing/2014/main" id="{3983344F-E76A-4589-9180-EB99840C36E5}"/>
              </a:ext>
            </a:extLst>
          </p:cNvPr>
          <p:cNvSpPr txBox="1">
            <a:spLocks/>
          </p:cNvSpPr>
          <p:nvPr/>
        </p:nvSpPr>
        <p:spPr>
          <a:xfrm>
            <a:off x="567230" y="1069104"/>
            <a:ext cx="878269" cy="277935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800" dirty="0"/>
              <a:t>Viewer BIM   Dokument visning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A37C2318-6726-4620-9700-C44477A29150}"/>
              </a:ext>
            </a:extLst>
          </p:cNvPr>
          <p:cNvSpPr txBox="1">
            <a:spLocks/>
          </p:cNvSpPr>
          <p:nvPr/>
        </p:nvSpPr>
        <p:spPr>
          <a:xfrm>
            <a:off x="5972931" y="777702"/>
            <a:ext cx="611384" cy="28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800" dirty="0"/>
              <a:t>NVDB</a:t>
            </a:r>
          </a:p>
          <a:p>
            <a:pPr>
              <a:spcBef>
                <a:spcPts val="0"/>
              </a:spcBef>
            </a:pPr>
            <a:r>
              <a:rPr lang="nb-NO" sz="800" dirty="0"/>
              <a:t> Kartbaser</a:t>
            </a:r>
          </a:p>
        </p:txBody>
      </p:sp>
    </p:spTree>
    <p:extLst>
      <p:ext uri="{BB962C8B-B14F-4D97-AF65-F5344CB8AC3E}">
        <p14:creationId xmlns:p14="http://schemas.microsoft.com/office/powerpoint/2010/main" val="5837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B182AF-2B65-415A-9509-94FBA69E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" y="482177"/>
            <a:ext cx="7407440" cy="3076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500" dirty="0"/>
              <a:t>Aktuelle krav til Informasjonsmodell </a:t>
            </a:r>
            <a:r>
              <a:rPr lang="nb-NO" sz="1500" b="1" dirty="0"/>
              <a:t>i drift og vedlikehold </a:t>
            </a:r>
            <a:r>
              <a:rPr lang="nb-NO" sz="1500" dirty="0"/>
              <a:t>(AIM, EBIM, ..) 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A62B0B59-7FBB-4CCB-8530-1F09DB0166C7}"/>
              </a:ext>
            </a:extLst>
          </p:cNvPr>
          <p:cNvSpPr txBox="1">
            <a:spLocks/>
          </p:cNvSpPr>
          <p:nvPr/>
        </p:nvSpPr>
        <p:spPr>
          <a:xfrm>
            <a:off x="3486709" y="1475970"/>
            <a:ext cx="2171909" cy="2984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38138" indent="-338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13CF837-7A1E-448E-AB88-67D1158F8E7C}"/>
              </a:ext>
            </a:extLst>
          </p:cNvPr>
          <p:cNvSpPr txBox="1">
            <a:spLocks/>
          </p:cNvSpPr>
          <p:nvPr/>
        </p:nvSpPr>
        <p:spPr>
          <a:xfrm>
            <a:off x="1195890" y="1095322"/>
            <a:ext cx="2525861" cy="37456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38138" indent="-338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199" b="1" dirty="0"/>
              <a:t>Daglig bruk </a:t>
            </a:r>
          </a:p>
          <a:p>
            <a:pPr marL="182504" indent="-182504">
              <a:spcBef>
                <a:spcPts val="300"/>
              </a:spcBef>
            </a:pPr>
            <a:endParaRPr lang="nb-NO" sz="1000" dirty="0"/>
          </a:p>
          <a:p>
            <a:pPr marL="182504" indent="-182504">
              <a:spcBef>
                <a:spcPts val="300"/>
              </a:spcBef>
            </a:pPr>
            <a:r>
              <a:rPr lang="nb-NO" sz="1000" dirty="0"/>
              <a:t>DV operatør bruker </a:t>
            </a:r>
            <a:r>
              <a:rPr lang="nb-NO" sz="1000" dirty="0" err="1"/>
              <a:t>pad</a:t>
            </a:r>
            <a:r>
              <a:rPr lang="nb-NO" sz="1000" dirty="0"/>
              <a:t> som viser modell (AR) med</a:t>
            </a:r>
          </a:p>
          <a:p>
            <a:pPr marL="445943" lvl="1" indent="-182504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nb-NO" sz="1000" dirty="0"/>
              <a:t>alle objekt egenskaper</a:t>
            </a:r>
          </a:p>
          <a:p>
            <a:pPr marL="445943" lvl="1" indent="-182504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nb-NO" sz="1000" dirty="0"/>
              <a:t>tidligere utførte dv tiltak og inspeksjoner</a:t>
            </a:r>
          </a:p>
          <a:p>
            <a:pPr marL="445943" lvl="1" indent="-182504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nb-NO" sz="1000" dirty="0"/>
              <a:t>skjulte rør ol. </a:t>
            </a:r>
          </a:p>
          <a:p>
            <a:pPr marL="88871" lvl="1" indent="0">
              <a:spcBef>
                <a:spcPts val="300"/>
              </a:spcBef>
              <a:buNone/>
            </a:pPr>
            <a:r>
              <a:rPr lang="nb-NO" sz="1000" dirty="0"/>
              <a:t>Operatør kan   </a:t>
            </a:r>
          </a:p>
          <a:p>
            <a:pPr marL="445943" lvl="1" indent="-182504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nb-NO" sz="1000" dirty="0"/>
              <a:t>oppdatere tilstand på stedet</a:t>
            </a:r>
          </a:p>
          <a:p>
            <a:pPr marL="445943" lvl="1" indent="-182504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nb-NO" sz="1000" dirty="0"/>
              <a:t>ta tilstandsbilde</a:t>
            </a:r>
          </a:p>
          <a:p>
            <a:pPr marL="445943" lvl="1" indent="-182504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nb-NO" sz="1000" dirty="0"/>
              <a:t>dokumentere behov for tiltak, utførte tiltak, trafikkskader,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nb-NO" sz="900" dirty="0"/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nb-NO" sz="900" dirty="0"/>
              <a:t>Dokumentasjon rett inn i modell og ikke via rapportskjema som i dagens SVV system.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nb-NO" sz="900" dirty="0"/>
              <a:t>Entreprenør må så kunne hente ut data til egne system for fakturering ol.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nb-NO" sz="900" dirty="0"/>
              <a:t>Totalentreprenør bruker samme system </a:t>
            </a:r>
            <a:r>
              <a:rPr lang="nb-NO" sz="900" dirty="0" err="1"/>
              <a:t>ifm</a:t>
            </a:r>
            <a:r>
              <a:rPr lang="nb-NO" sz="900" dirty="0"/>
              <a:t> hoved-/ </a:t>
            </a:r>
            <a:r>
              <a:rPr lang="nb-NO" sz="900" dirty="0" err="1"/>
              <a:t>årsinspeksjoner</a:t>
            </a:r>
            <a:r>
              <a:rPr lang="nb-NO" sz="900" dirty="0"/>
              <a:t>. 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FE04671-8D91-4AEC-A723-ED105E725B2D}"/>
              </a:ext>
            </a:extLst>
          </p:cNvPr>
          <p:cNvSpPr txBox="1">
            <a:spLocks/>
          </p:cNvSpPr>
          <p:nvPr/>
        </p:nvSpPr>
        <p:spPr>
          <a:xfrm>
            <a:off x="5154355" y="1095322"/>
            <a:ext cx="2701576" cy="30516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38138" indent="-338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199" b="1" dirty="0"/>
              <a:t>Nye</a:t>
            </a:r>
            <a:r>
              <a:rPr lang="nb-NO" b="1" dirty="0"/>
              <a:t> veier</a:t>
            </a:r>
          </a:p>
          <a:p>
            <a:pPr marL="0" indent="0" algn="ctr">
              <a:buNone/>
            </a:pPr>
            <a:endParaRPr lang="nb-NO" b="1" dirty="0"/>
          </a:p>
          <a:p>
            <a:pPr marL="182504" indent="-182504">
              <a:spcBef>
                <a:spcPts val="0"/>
              </a:spcBef>
              <a:spcAft>
                <a:spcPts val="200"/>
              </a:spcAft>
            </a:pPr>
            <a:r>
              <a:rPr lang="nb-NO" sz="1000" dirty="0"/>
              <a:t>får et felles eiendelsregister  </a:t>
            </a:r>
          </a:p>
          <a:p>
            <a:pPr marL="182504" indent="-182504">
              <a:spcBef>
                <a:spcPts val="0"/>
              </a:spcBef>
              <a:spcAft>
                <a:spcPts val="200"/>
              </a:spcAft>
            </a:pPr>
            <a:r>
              <a:rPr lang="nb-NO" sz="1000" dirty="0"/>
              <a:t>har samlet oversikt over tilstand fra inspeksjoner </a:t>
            </a:r>
          </a:p>
          <a:p>
            <a:pPr marL="182504" indent="-182504">
              <a:spcBef>
                <a:spcPts val="0"/>
              </a:spcBef>
              <a:spcAft>
                <a:spcPts val="200"/>
              </a:spcAft>
            </a:pPr>
            <a:r>
              <a:rPr lang="nb-NO" sz="1000" dirty="0"/>
              <a:t>har løpende oversikt over utførte og planlagte DV tiltak </a:t>
            </a:r>
          </a:p>
          <a:p>
            <a:pPr marL="182504" indent="-182504">
              <a:spcBef>
                <a:spcPts val="0"/>
              </a:spcBef>
              <a:spcAft>
                <a:spcPts val="200"/>
              </a:spcAft>
            </a:pPr>
            <a:r>
              <a:rPr lang="nb-NO" sz="1000" dirty="0"/>
              <a:t>kan generere rapporter for CO2 avtrykk</a:t>
            </a:r>
          </a:p>
          <a:p>
            <a:pPr marL="182504" indent="-182504">
              <a:spcBef>
                <a:spcPts val="0"/>
              </a:spcBef>
              <a:spcAft>
                <a:spcPts val="200"/>
              </a:spcAft>
            </a:pPr>
            <a:r>
              <a:rPr lang="nb-NO" sz="1000" dirty="0"/>
              <a:t>har et modellgrunnlag ved ombygginger</a:t>
            </a:r>
          </a:p>
          <a:p>
            <a:pPr marL="182504" indent="-182504">
              <a:spcBef>
                <a:spcPts val="0"/>
              </a:spcBef>
              <a:spcAft>
                <a:spcPts val="200"/>
              </a:spcAft>
            </a:pPr>
            <a:r>
              <a:rPr lang="nb-NO" sz="1000" dirty="0"/>
              <a:t>Samt masse mulighet for statistikker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nb-NO" sz="1000" dirty="0"/>
              <a:t> 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nb-NO" sz="900" dirty="0"/>
              <a:t>NVDB vil ha mye av den samme informasjonen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nb-NO" sz="1000" dirty="0"/>
          </a:p>
          <a:p>
            <a:pPr>
              <a:buFontTx/>
              <a:buChar char="-"/>
            </a:pPr>
            <a:endParaRPr lang="nb-NO" sz="1199" dirty="0"/>
          </a:p>
          <a:p>
            <a:pPr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405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F97CCA-5BA4-496A-B6E5-59DBE552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01" y="1332015"/>
            <a:ext cx="5014253" cy="347954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/>
              <a:t>Samferdselsrådet, arbeidsgruppe digitalisering (</a:t>
            </a:r>
            <a:r>
              <a:rPr lang="nb-NO" sz="1200" dirty="0" err="1"/>
              <a:t>MEF</a:t>
            </a:r>
            <a:r>
              <a:rPr lang="nb-NO" sz="1200" dirty="0"/>
              <a:t>, RIF, </a:t>
            </a:r>
            <a:r>
              <a:rPr lang="nb-NO" sz="1200" dirty="0" err="1"/>
              <a:t>EBA</a:t>
            </a:r>
            <a:r>
              <a:rPr lang="nb-NO" sz="1200" dirty="0"/>
              <a:t>, </a:t>
            </a:r>
            <a:r>
              <a:rPr lang="nb-NO" sz="1200" dirty="0" err="1"/>
              <a:t>BaneNOR</a:t>
            </a:r>
            <a:r>
              <a:rPr lang="nb-NO" sz="1200" dirty="0"/>
              <a:t>, Vegdirektoratet og NV)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/>
              <a:t>Nordic BIM Collaboration, samarbeid mellom veg og baneetatene i Norden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/>
              <a:t>Digitalt veikart, NV i styringsgruppa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 err="1"/>
              <a:t>BA-nettverket</a:t>
            </a:r>
            <a:endParaRPr lang="nb-NO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/>
              <a:t>Standard Norge, SN/K 257 BIM-standardisering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 err="1"/>
              <a:t>BuildingSMART</a:t>
            </a:r>
            <a:r>
              <a:rPr lang="nb-NO" sz="1200" dirty="0"/>
              <a:t> Norge, NV har plass i styret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/>
              <a:t>ITS Norge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200" dirty="0"/>
              <a:t>Lean Construction Norge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9F67850-6892-4DFE-AF9E-4D2A23197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55" y="1529224"/>
            <a:ext cx="1252904" cy="92575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BB9CE0D-EE16-4507-A5B3-6E5BE78EA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686" y="2826999"/>
            <a:ext cx="1331852" cy="30074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FDC6CCA-E157-47F4-B602-342E5AF7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117"/>
          <a:stretch/>
        </p:blipFill>
        <p:spPr>
          <a:xfrm>
            <a:off x="7466267" y="3269572"/>
            <a:ext cx="1651681" cy="3834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452C701-3802-455A-AEDE-9D043D3981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33" b="31372"/>
          <a:stretch/>
        </p:blipFill>
        <p:spPr>
          <a:xfrm>
            <a:off x="7474697" y="1050019"/>
            <a:ext cx="1001020" cy="56399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3EFC084-6509-4C29-90EC-993CDA77A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697" y="2214820"/>
            <a:ext cx="909623" cy="55836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99DD3BC-4C1C-49D1-9CED-1FA557A83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075" y="3652990"/>
            <a:ext cx="824642" cy="32435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5F0AFE-86CE-4BA4-828B-0406A9B9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Arenaer for digitaliseringssamarbeid der Nye Veier deltar:</a:t>
            </a:r>
          </a:p>
        </p:txBody>
      </p:sp>
    </p:spTree>
    <p:extLst>
      <p:ext uri="{BB962C8B-B14F-4D97-AF65-F5344CB8AC3E}">
        <p14:creationId xmlns:p14="http://schemas.microsoft.com/office/powerpoint/2010/main" val="20258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3AA883-0CCE-46A6-AFE6-60355023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90" y="565490"/>
            <a:ext cx="7409726" cy="615553"/>
          </a:xfrm>
        </p:spPr>
        <p:txBody>
          <a:bodyPr/>
          <a:lstStyle/>
          <a:p>
            <a:r>
              <a:rPr lang="nb-NO" dirty="0"/>
              <a:t>Åpning av firefelts motorvei</a:t>
            </a:r>
            <a:br>
              <a:rPr lang="nb-NO" dirty="0"/>
            </a:br>
            <a:endParaRPr lang="nb-NO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E16EB02D-54E7-4821-BEB3-4094DBAE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21" y="1713836"/>
            <a:ext cx="2095823" cy="13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AA0B9DF3-EBA3-40D4-98F7-A84DD088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53" y="1713836"/>
            <a:ext cx="2095823" cy="13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F80A4ED5-83B4-485F-AC3E-DEF2154D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1776317"/>
            <a:ext cx="1980771" cy="13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73EF811-0628-4224-BEC4-3CEC20AC3650}"/>
              </a:ext>
            </a:extLst>
          </p:cNvPr>
          <p:cNvSpPr txBox="1"/>
          <p:nvPr/>
        </p:nvSpPr>
        <p:spPr>
          <a:xfrm>
            <a:off x="2848868" y="1271697"/>
            <a:ext cx="828856" cy="40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2" dirty="0">
                <a:solidFill>
                  <a:srgbClr val="EBB6B3">
                    <a:lumMod val="10000"/>
                  </a:srgbClr>
                </a:solidFill>
                <a:latin typeface="Open Sans Light" charset="0"/>
                <a:ea typeface="Open Sans Light" charset="0"/>
                <a:cs typeface="Open Sans Light" charset="0"/>
              </a:rPr>
              <a:t>2019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73F39C5-475C-4292-93F1-AE8E823DCE72}"/>
              </a:ext>
            </a:extLst>
          </p:cNvPr>
          <p:cNvSpPr txBox="1"/>
          <p:nvPr/>
        </p:nvSpPr>
        <p:spPr>
          <a:xfrm>
            <a:off x="5533596" y="1306115"/>
            <a:ext cx="828856" cy="40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2" dirty="0">
                <a:solidFill>
                  <a:srgbClr val="EBB6B3">
                    <a:lumMod val="10000"/>
                  </a:srgbClr>
                </a:solidFill>
                <a:latin typeface="Open Sans Light" charset="0"/>
                <a:ea typeface="Open Sans Light" charset="0"/>
                <a:cs typeface="Open Sans Light" charset="0"/>
              </a:rPr>
              <a:t>2020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A33A52-5A94-4914-AF18-65B3D68A3F56}"/>
              </a:ext>
            </a:extLst>
          </p:cNvPr>
          <p:cNvSpPr txBox="1"/>
          <p:nvPr/>
        </p:nvSpPr>
        <p:spPr>
          <a:xfrm>
            <a:off x="7590897" y="1322205"/>
            <a:ext cx="828856" cy="40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2" dirty="0">
                <a:solidFill>
                  <a:srgbClr val="EBB6B3">
                    <a:lumMod val="10000"/>
                  </a:srgbClr>
                </a:solidFill>
                <a:latin typeface="Open Sans Light" charset="0"/>
                <a:ea typeface="Open Sans Light" charset="0"/>
                <a:cs typeface="Open Sans Light" charset="0"/>
              </a:rPr>
              <a:t>2021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D04DAFA-84E1-485D-9353-8A29DD7EDF38}"/>
              </a:ext>
            </a:extLst>
          </p:cNvPr>
          <p:cNvSpPr txBox="1"/>
          <p:nvPr/>
        </p:nvSpPr>
        <p:spPr>
          <a:xfrm>
            <a:off x="3345645" y="3171672"/>
            <a:ext cx="962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>
                <a:solidFill>
                  <a:srgbClr val="ED3A13"/>
                </a:solidFill>
                <a:latin typeface="Open Sans Light" charset="0"/>
                <a:ea typeface="Open Sans Light" charset="0"/>
                <a:cs typeface="Open Sans Light" charset="0"/>
              </a:rPr>
              <a:t>59 km*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6802E06-593F-434A-A444-C869FFC449BE}"/>
              </a:ext>
            </a:extLst>
          </p:cNvPr>
          <p:cNvSpPr txBox="1"/>
          <p:nvPr/>
        </p:nvSpPr>
        <p:spPr>
          <a:xfrm>
            <a:off x="5533595" y="3171672"/>
            <a:ext cx="962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>
                <a:solidFill>
                  <a:srgbClr val="ED3A13"/>
                </a:solidFill>
                <a:latin typeface="Open Sans Light" charset="0"/>
                <a:ea typeface="Open Sans Light" charset="0"/>
                <a:cs typeface="Open Sans Light" charset="0"/>
              </a:rPr>
              <a:t>90 km*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09F8418-3718-4681-9FB5-21A0FFF0EE30}"/>
              </a:ext>
            </a:extLst>
          </p:cNvPr>
          <p:cNvSpPr txBox="1"/>
          <p:nvPr/>
        </p:nvSpPr>
        <p:spPr>
          <a:xfrm>
            <a:off x="7663637" y="3173532"/>
            <a:ext cx="819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>
                <a:solidFill>
                  <a:srgbClr val="ED3A13"/>
                </a:solidFill>
                <a:latin typeface="Open Sans Light" charset="0"/>
                <a:ea typeface="Open Sans Light" charset="0"/>
                <a:cs typeface="Open Sans Light" charset="0"/>
              </a:rPr>
              <a:t>116* km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DAA602D-038A-42E0-B274-24F7E74F3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50" y="1708870"/>
            <a:ext cx="2098730" cy="139458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CC27938-FBCC-43FF-953D-ECF7C37DBB0A}"/>
              </a:ext>
            </a:extLst>
          </p:cNvPr>
          <p:cNvSpPr txBox="1"/>
          <p:nvPr/>
        </p:nvSpPr>
        <p:spPr>
          <a:xfrm>
            <a:off x="913223" y="1271697"/>
            <a:ext cx="920547" cy="40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2" dirty="0">
                <a:solidFill>
                  <a:srgbClr val="EBB6B3">
                    <a:lumMod val="10000"/>
                  </a:srgbClr>
                </a:solidFill>
                <a:latin typeface="Open Sans Light" charset="0"/>
                <a:ea typeface="Open Sans Light" charset="0"/>
                <a:cs typeface="Open Sans Light" charset="0"/>
              </a:rPr>
              <a:t>2018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16E3023-CA3E-47B8-A4A4-D9297F24C753}"/>
              </a:ext>
            </a:extLst>
          </p:cNvPr>
          <p:cNvSpPr txBox="1"/>
          <p:nvPr/>
        </p:nvSpPr>
        <p:spPr>
          <a:xfrm>
            <a:off x="1034133" y="3171672"/>
            <a:ext cx="633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>
                <a:solidFill>
                  <a:srgbClr val="ED3A13"/>
                </a:solidFill>
                <a:latin typeface="Open Sans Light" charset="0"/>
                <a:ea typeface="Open Sans Light" charset="0"/>
                <a:cs typeface="Open Sans Light" charset="0"/>
              </a:rPr>
              <a:t>4 km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F27B93B-8D2D-4F4E-A9E1-C57962942427}"/>
              </a:ext>
            </a:extLst>
          </p:cNvPr>
          <p:cNvSpPr txBox="1"/>
          <p:nvPr/>
        </p:nvSpPr>
        <p:spPr>
          <a:xfrm>
            <a:off x="309447" y="4550491"/>
            <a:ext cx="11544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*akkumulert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84BF3DC-4C1F-4E39-A194-C4549F46FEAC}"/>
              </a:ext>
            </a:extLst>
          </p:cNvPr>
          <p:cNvSpPr txBox="1"/>
          <p:nvPr/>
        </p:nvSpPr>
        <p:spPr>
          <a:xfrm>
            <a:off x="1400358" y="3574330"/>
            <a:ext cx="619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7385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F4B93-FF0C-4C15-A075-1249C200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772F72-28FB-4EF9-B04E-4AF32B62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Nye Veier AS og vårt mandat</a:t>
            </a:r>
            <a:br>
              <a:rPr lang="nb-NO" dirty="0">
                <a:cs typeface="Open Sans"/>
              </a:rPr>
            </a:br>
            <a:endParaRPr lang="nb-NO" dirty="0">
              <a:cs typeface="Open Sans"/>
            </a:endParaRP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Digitalisering som virkemiddel</a:t>
            </a: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endParaRPr lang="nb-NO" dirty="0">
              <a:cs typeface="Open Sans"/>
            </a:endParaRP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Ferdigstillelse og Drift</a:t>
            </a:r>
          </a:p>
          <a:p>
            <a:pPr marL="0" lvl="0" indent="0" defTabSz="457063">
              <a:spcBef>
                <a:spcPct val="20000"/>
              </a:spcBef>
              <a:buSzPct val="100000"/>
              <a:buNone/>
            </a:pPr>
            <a:endParaRPr lang="nb-NO" dirty="0">
              <a:cs typeface="Open Sans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71522A08-2FB9-432A-942B-7A3A64958DD6}"/>
              </a:ext>
            </a:extLst>
          </p:cNvPr>
          <p:cNvSpPr/>
          <p:nvPr/>
        </p:nvSpPr>
        <p:spPr>
          <a:xfrm>
            <a:off x="609600" y="1434882"/>
            <a:ext cx="7208520" cy="324706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42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238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38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2593" y="1420630"/>
            <a:ext cx="5864393" cy="33631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Ordinær drift fra 1. januar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Statlig selskap heleid av Samferdselsdepartementet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Hovedkontor i Kristiansand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En slank og effektiv byggherreorganisasjon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125 ansatte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dirty="0" err="1">
                <a:solidFill>
                  <a:schemeClr val="tx1">
                    <a:lumMod val="75000"/>
                  </a:schemeClr>
                </a:solidFill>
              </a:rPr>
              <a:t>Oppstartsporteføljen</a:t>
            </a: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530 km riksvei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</a:rPr>
              <a:t>148 mrd.</a:t>
            </a:r>
          </a:p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063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nb-NO" dirty="0">
                <a:latin typeface="Open Sans"/>
                <a:ea typeface="ＭＳ Ｐゴシック" charset="0"/>
                <a:cs typeface="Open Sans"/>
              </a:rPr>
              <a:t>Nye Veier AS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093" y="4580856"/>
            <a:ext cx="616374" cy="41549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nb-NO" sz="1400" b="1" dirty="0">
              <a:solidFill>
                <a:srgbClr val="000000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0267" y="4599995"/>
            <a:ext cx="90762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nb-NO" sz="1400" b="1" dirty="0">
              <a:solidFill>
                <a:srgbClr val="000000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430" y="4522536"/>
            <a:ext cx="689036" cy="4547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801" y="301179"/>
            <a:ext cx="3427092" cy="43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82596" y="1420630"/>
            <a:ext cx="4505331" cy="3041040"/>
          </a:xfrm>
        </p:spPr>
        <p:txBody>
          <a:bodyPr/>
          <a:lstStyle/>
          <a:p>
            <a:pPr marL="214249" indent="-214249">
              <a:buFont typeface="Arial" panose="020B0604020202020204" pitchFamily="34" charset="0"/>
              <a:buChar char="•"/>
            </a:pPr>
            <a:r>
              <a:rPr lang="nb-NO" dirty="0"/>
              <a:t>Stortingsmelding 25-2014/2015 – På rett vei</a:t>
            </a:r>
          </a:p>
          <a:p>
            <a:pPr marL="214249" indent="-214249">
              <a:buFont typeface="Arial" panose="020B0604020202020204" pitchFamily="34" charset="0"/>
              <a:buChar char="•"/>
            </a:pPr>
            <a:r>
              <a:rPr lang="nb-NO" dirty="0"/>
              <a:t>Planlegge, bygge, drifte og vedlikeholde viktige hovedveier </a:t>
            </a:r>
          </a:p>
          <a:p>
            <a:pPr marL="214249" indent="-214249">
              <a:buFont typeface="Arial" panose="020B0604020202020204" pitchFamily="34" charset="0"/>
              <a:buChar char="•"/>
            </a:pPr>
            <a:r>
              <a:rPr lang="nb-NO" dirty="0"/>
              <a:t>Helhetlig og kostnadseffektiv utbygging og drift av trafikksikre hovedveier </a:t>
            </a:r>
          </a:p>
          <a:p>
            <a:pPr marL="214249" indent="-214249">
              <a:buFont typeface="Arial" panose="020B0604020202020204" pitchFamily="34" charset="0"/>
              <a:buChar char="•"/>
            </a:pPr>
            <a:r>
              <a:rPr lang="nb-NO" dirty="0"/>
              <a:t>Styrke næringslivets konkurranseevne</a:t>
            </a:r>
          </a:p>
          <a:p>
            <a:pPr marL="214249" indent="-214249">
              <a:buFont typeface="Arial" panose="020B0604020202020204" pitchFamily="34" charset="0"/>
              <a:buChar char="•"/>
            </a:pPr>
            <a:r>
              <a:rPr lang="nb-NO" dirty="0"/>
              <a:t>Mer effektiv, forutsigbar og tryggere veitransport  </a:t>
            </a:r>
          </a:p>
          <a:p>
            <a:pPr marL="214249" indent="-214249">
              <a:buFont typeface="Arial" panose="020B0604020202020204" pitchFamily="34" charset="0"/>
              <a:buChar char="•"/>
            </a:pPr>
            <a:r>
              <a:rPr lang="nb-NO" dirty="0"/>
              <a:t>Mer trafikksikker vei for pengene</a:t>
            </a:r>
          </a:p>
          <a:p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Selskapets oppdrag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88" y="560772"/>
            <a:ext cx="2213600" cy="3817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96" y="3823773"/>
            <a:ext cx="3249295" cy="11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4CEC27-7C45-4F17-8E20-690EFF6C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02" y="783872"/>
            <a:ext cx="2857698" cy="307777"/>
          </a:xfrm>
        </p:spPr>
        <p:txBody>
          <a:bodyPr/>
          <a:lstStyle/>
          <a:p>
            <a:r>
              <a:rPr lang="nb-NO" dirty="0"/>
              <a:t>Klima og teknologi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118C8A-1588-451D-97B9-A455CD18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01" y="1475631"/>
            <a:ext cx="7232259" cy="3311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600" dirty="0"/>
              <a:t>Nye Veier vil bidra til reduserte utslipp, </a:t>
            </a:r>
            <a:br>
              <a:rPr lang="nb-NO" sz="1600" dirty="0"/>
            </a:br>
            <a:r>
              <a:rPr lang="nb-NO" sz="1600" dirty="0"/>
              <a:t>både i anleggsfasen og i bruksfasen av veiene vi bygger.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Materialer og materialmengder</a:t>
            </a:r>
          </a:p>
          <a:p>
            <a:r>
              <a:rPr lang="nb-NO" sz="1600" dirty="0"/>
              <a:t>Masseflytting / terrenginngrep</a:t>
            </a:r>
          </a:p>
          <a:p>
            <a:r>
              <a:rPr lang="nb-NO" sz="1600" dirty="0"/>
              <a:t>Tekniske løsninger</a:t>
            </a:r>
          </a:p>
          <a:p>
            <a:r>
              <a:rPr lang="nb-NO" sz="1600" dirty="0"/>
              <a:t>Utskiftingstakt - levetid</a:t>
            </a:r>
          </a:p>
          <a:p>
            <a:r>
              <a:rPr lang="nb-NO" sz="1600" dirty="0"/>
              <a:t>Valg av drivstoff, elektrifisering</a:t>
            </a:r>
          </a:p>
          <a:p>
            <a:r>
              <a:rPr lang="nb-NO" sz="1600" dirty="0"/>
              <a:t>Nullutslippsteknologi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Vi må forstå nye kjøretøykonsepter og mobilitetsendringer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BF5C97E-8B29-4B99-BA2A-5D3187CBC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577" y="2036943"/>
            <a:ext cx="3931128" cy="192499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60C5380-846B-4A7F-AEBB-A13E75F18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141" y="115808"/>
            <a:ext cx="1969179" cy="1103472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94A6C3-E7DA-4370-B56E-CD167C0AE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AF04C-ED1D-3E4E-BC30-D47A8B34A568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1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">
            <a:extLst>
              <a:ext uri="{FF2B5EF4-FFF2-40B4-BE49-F238E27FC236}">
                <a16:creationId xmlns:a16="http://schemas.microsoft.com/office/drawing/2014/main" id="{2E889144-C82A-47A7-9537-BF9A4C48C4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45944" y="1255836"/>
            <a:ext cx="3600450" cy="29843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Alt vi gjør i Nye Veier gjør vi for veibrukeren og trafikanten!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Nye Veier sørger for mer trafikksikker vei tidligere til brukeren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Mer fokus på samfunnsnytten vi leverer til samfunnet/folk flest</a:t>
            </a:r>
          </a:p>
          <a:p>
            <a:pPr marL="257175" indent="-257175">
              <a:buFont typeface="Wingdings" charset="2"/>
              <a:buChar char="Ø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E966AE1-AF98-43D4-8E38-760BAA214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r="40021"/>
          <a:stretch/>
        </p:blipFill>
        <p:spPr>
          <a:xfrm>
            <a:off x="0" y="0"/>
            <a:ext cx="4694069" cy="51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F4B93-FF0C-4C15-A075-1249C200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772F72-28FB-4EF9-B04E-4AF32B62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Nye Veier AS og vårt mandat</a:t>
            </a:r>
            <a:br>
              <a:rPr lang="nb-NO" dirty="0">
                <a:cs typeface="Open Sans"/>
              </a:rPr>
            </a:br>
            <a:endParaRPr lang="nb-NO" dirty="0">
              <a:cs typeface="Open Sans"/>
            </a:endParaRP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Digitalisering som virkemiddel</a:t>
            </a: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endParaRPr lang="nb-NO" dirty="0">
              <a:cs typeface="Open Sans"/>
            </a:endParaRPr>
          </a:p>
          <a:p>
            <a:pPr marL="342900" lvl="0" indent="-342900" defTabSz="457063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nb-NO" dirty="0">
                <a:cs typeface="Open Sans"/>
              </a:rPr>
              <a:t>Ferdigstillelse og Drift</a:t>
            </a:r>
          </a:p>
          <a:p>
            <a:pPr marL="0" lvl="0" indent="0" defTabSz="457063">
              <a:spcBef>
                <a:spcPct val="20000"/>
              </a:spcBef>
              <a:buSzPct val="100000"/>
              <a:buNone/>
            </a:pPr>
            <a:endParaRPr lang="nb-NO" dirty="0">
              <a:cs typeface="Open Sans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71522A08-2FB9-432A-942B-7A3A64958DD6}"/>
              </a:ext>
            </a:extLst>
          </p:cNvPr>
          <p:cNvSpPr/>
          <p:nvPr/>
        </p:nvSpPr>
        <p:spPr>
          <a:xfrm>
            <a:off x="578069" y="1865806"/>
            <a:ext cx="7208520" cy="324706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3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AB8E29-66D8-459F-B431-5AC1DCD9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Digitalisering som verktøy for å nå målene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312F6F-DEFF-4872-A6FA-260567478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8" y="1475970"/>
            <a:ext cx="7993117" cy="341726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Vår digitale målsetting – </a:t>
            </a:r>
            <a:r>
              <a:rPr lang="nb-NO" b="1" dirty="0"/>
              <a:t>smartere deling av informasjon</a:t>
            </a:r>
          </a:p>
          <a:p>
            <a:r>
              <a:rPr lang="nb-NO" dirty="0"/>
              <a:t>Fulldigital prosjektgjennomføring innen 2020</a:t>
            </a:r>
          </a:p>
          <a:p>
            <a:r>
              <a:rPr lang="nb-NO" dirty="0"/>
              <a:t>Databasert drift, vedlikehold og trafikkstyring</a:t>
            </a:r>
          </a:p>
          <a:p>
            <a:r>
              <a:rPr lang="nb-NO" dirty="0"/>
              <a:t>Videreutvikle prosjektgjennomføringsmodell for fortsatt økt effektivitet i verdikjeden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73F8E5F-5D42-4490-8085-D2DD30FE21FD}"/>
              </a:ext>
            </a:extLst>
          </p:cNvPr>
          <p:cNvSpPr txBox="1">
            <a:spLocks/>
          </p:cNvSpPr>
          <p:nvPr/>
        </p:nvSpPr>
        <p:spPr bwMode="auto">
          <a:xfrm>
            <a:off x="867801" y="1473566"/>
            <a:ext cx="4350922" cy="1291911"/>
          </a:xfrm>
          <a:prstGeom prst="rect">
            <a:avLst/>
          </a:prstGeom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12" tIns="45706" rIns="91412" bIns="45706" numCol="1" spcCol="2160000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3635"/>
              </a:buClr>
              <a:buSzPct val="100000"/>
              <a:buFont typeface="+mj-lt"/>
              <a:buNone/>
              <a:tabLst/>
              <a:defRPr sz="1400" b="0" i="0" kern="1200">
                <a:solidFill>
                  <a:srgbClr val="000000"/>
                </a:solidFill>
                <a:latin typeface="Open Sans"/>
                <a:ea typeface="ＭＳ Ｐゴシック" charset="0"/>
                <a:cs typeface="Open Sans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C3635"/>
              </a:buClr>
              <a:buSzPct val="100000"/>
              <a:buFont typeface="Lucida Grande" charset="0"/>
              <a:buNone/>
              <a:defRPr sz="1400" kern="1200">
                <a:solidFill>
                  <a:srgbClr val="000000"/>
                </a:solidFill>
                <a:latin typeface="Open Sans"/>
                <a:ea typeface="ＭＳ Ｐゴシック" charset="0"/>
                <a:cs typeface="Open San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C3635"/>
              </a:buClr>
              <a:buSzPct val="100000"/>
              <a:buFont typeface="Lucida Grande" charset="0"/>
              <a:buNone/>
              <a:defRPr sz="1400" kern="1200">
                <a:solidFill>
                  <a:srgbClr val="000000"/>
                </a:solidFill>
                <a:latin typeface="Open Sans"/>
                <a:ea typeface="ＭＳ Ｐゴシック" charset="0"/>
                <a:cs typeface="Open San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C3635"/>
              </a:buClr>
              <a:buSzPct val="100000"/>
              <a:buFont typeface="Lucida Grande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Open Sans"/>
                <a:ea typeface="ＭＳ Ｐゴシック" charset="0"/>
                <a:cs typeface="Open San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C3635"/>
              </a:buClr>
              <a:buSzPct val="100000"/>
              <a:buFont typeface="Lucida Grande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Open Sans"/>
                <a:ea typeface="ＭＳ Ｐゴシック" charset="0"/>
                <a:cs typeface="Open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>
              <a:defRPr/>
            </a:pPr>
            <a:r>
              <a:rPr lang="nb-NO" b="1" dirty="0">
                <a:solidFill>
                  <a:srgbClr val="62A3AA">
                    <a:lumMod val="75000"/>
                  </a:srgbClr>
                </a:solidFill>
                <a:latin typeface="Open Sans" charset="0"/>
                <a:ea typeface="Open Sans" charset="0"/>
                <a:cs typeface="Open Sans" charset="0"/>
              </a:rPr>
              <a:t>Tydelig oppdrag</a:t>
            </a:r>
          </a:p>
          <a:p>
            <a:pPr algn="ctr" defTabSz="457063">
              <a:defRPr/>
            </a:pPr>
            <a:r>
              <a:rPr lang="nb-NO" dirty="0">
                <a:latin typeface="Open Sans" charset="0"/>
                <a:ea typeface="Open Sans" charset="0"/>
                <a:cs typeface="Open Sans" charset="0"/>
              </a:rPr>
              <a:t>Helhetlig og kostnadseffektiv utbygging og drift av trafikksikre hovedveier </a:t>
            </a:r>
          </a:p>
          <a:p>
            <a:pPr algn="ctr" defTabSz="457063">
              <a:defRPr/>
            </a:pPr>
            <a:endParaRPr lang="nb-NO" dirty="0">
              <a:latin typeface="Open Sans" charset="0"/>
              <a:ea typeface="Open Sans" charset="0"/>
              <a:cs typeface="Open Sans" charset="0"/>
            </a:endParaRPr>
          </a:p>
          <a:p>
            <a:pPr algn="ctr" defTabSz="457063">
              <a:defRPr/>
            </a:pPr>
            <a:r>
              <a:rPr lang="nb-NO" b="1" dirty="0">
                <a:solidFill>
                  <a:srgbClr val="507C84"/>
                </a:solidFill>
                <a:latin typeface="Open Sans" charset="0"/>
                <a:ea typeface="Open Sans" charset="0"/>
                <a:cs typeface="Open Sans" charset="0"/>
              </a:rPr>
              <a:t>- Mer veg for pengene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53B003A-CD4F-4ABA-8D3F-E69E25DB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31" y="293418"/>
            <a:ext cx="1230389" cy="212784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A05ADBE-12E0-4278-96B4-39DCA2638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870" y="2765475"/>
            <a:ext cx="3278953" cy="11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C602CAD-FC24-405F-81DC-14779525F574}"/>
              </a:ext>
            </a:extLst>
          </p:cNvPr>
          <p:cNvSpPr txBox="1">
            <a:spLocks/>
          </p:cNvSpPr>
          <p:nvPr/>
        </p:nvSpPr>
        <p:spPr>
          <a:xfrm>
            <a:off x="690925" y="529884"/>
            <a:ext cx="7577181" cy="54463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rmAutofit/>
          </a:bodyPr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C3635"/>
              </a:buClr>
              <a:buFont typeface="Arial" panose="020B0604020202020204" pitchFamily="34" charset="0"/>
              <a:buNone/>
              <a:defRPr sz="2000" kern="1200">
                <a:solidFill>
                  <a:srgbClr val="3F616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C3635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Helhetlig prosess – gode løsninger i et levetidsperspektiv</a:t>
            </a:r>
            <a:br>
              <a:rPr lang="nb-NO" dirty="0"/>
            </a:br>
            <a:r>
              <a:rPr lang="nb-NO" sz="1500" dirty="0"/>
              <a:t>Gjentakende enda bedre prosjekter – øker samfunnsnytten</a:t>
            </a:r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61808494-68A6-4A92-BDF7-6A3CA53993D8}"/>
              </a:ext>
            </a:extLst>
          </p:cNvPr>
          <p:cNvSpPr/>
          <p:nvPr/>
        </p:nvSpPr>
        <p:spPr>
          <a:xfrm>
            <a:off x="1836421" y="2073194"/>
            <a:ext cx="2250308" cy="2184358"/>
          </a:xfrm>
          <a:custGeom>
            <a:avLst/>
            <a:gdLst>
              <a:gd name="connsiteX0" fmla="*/ 0 w 2206513"/>
              <a:gd name="connsiteY0" fmla="*/ 0 h 2171480"/>
              <a:gd name="connsiteX1" fmla="*/ 2206513 w 2206513"/>
              <a:gd name="connsiteY1" fmla="*/ 0 h 2171480"/>
              <a:gd name="connsiteX2" fmla="*/ 2206513 w 2206513"/>
              <a:gd name="connsiteY2" fmla="*/ 2171480 h 2171480"/>
              <a:gd name="connsiteX3" fmla="*/ 0 w 2206513"/>
              <a:gd name="connsiteY3" fmla="*/ 2171480 h 2171480"/>
              <a:gd name="connsiteX4" fmla="*/ 0 w 2206513"/>
              <a:gd name="connsiteY4" fmla="*/ 0 h 2171480"/>
              <a:gd name="connsiteX0" fmla="*/ 0 w 2206513"/>
              <a:gd name="connsiteY0" fmla="*/ 0 h 2171480"/>
              <a:gd name="connsiteX1" fmla="*/ 2206513 w 2206513"/>
              <a:gd name="connsiteY1" fmla="*/ 1413975 h 2171480"/>
              <a:gd name="connsiteX2" fmla="*/ 2206513 w 2206513"/>
              <a:gd name="connsiteY2" fmla="*/ 2171480 h 2171480"/>
              <a:gd name="connsiteX3" fmla="*/ 0 w 2206513"/>
              <a:gd name="connsiteY3" fmla="*/ 2171480 h 2171480"/>
              <a:gd name="connsiteX4" fmla="*/ 0 w 2206513"/>
              <a:gd name="connsiteY4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2206513 w 2206513"/>
              <a:gd name="connsiteY2" fmla="*/ 1413975 h 2171480"/>
              <a:gd name="connsiteX3" fmla="*/ 2206513 w 2206513"/>
              <a:gd name="connsiteY3" fmla="*/ 2171480 h 2171480"/>
              <a:gd name="connsiteX4" fmla="*/ 0 w 2206513"/>
              <a:gd name="connsiteY4" fmla="*/ 2171480 h 2171480"/>
              <a:gd name="connsiteX5" fmla="*/ 0 w 2206513"/>
              <a:gd name="connsiteY5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2206513 w 2206513"/>
              <a:gd name="connsiteY2" fmla="*/ 1413975 h 2171480"/>
              <a:gd name="connsiteX3" fmla="*/ 2206513 w 2206513"/>
              <a:gd name="connsiteY3" fmla="*/ 2171480 h 2171480"/>
              <a:gd name="connsiteX4" fmla="*/ 0 w 2206513"/>
              <a:gd name="connsiteY4" fmla="*/ 2171480 h 2171480"/>
              <a:gd name="connsiteX5" fmla="*/ 0 w 2206513"/>
              <a:gd name="connsiteY5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2206513 w 2206513"/>
              <a:gd name="connsiteY2" fmla="*/ 1413975 h 2171480"/>
              <a:gd name="connsiteX3" fmla="*/ 2206513 w 2206513"/>
              <a:gd name="connsiteY3" fmla="*/ 2171480 h 2171480"/>
              <a:gd name="connsiteX4" fmla="*/ 0 w 2206513"/>
              <a:gd name="connsiteY4" fmla="*/ 2171480 h 2171480"/>
              <a:gd name="connsiteX5" fmla="*/ 0 w 2206513"/>
              <a:gd name="connsiteY5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2206513 w 2206513"/>
              <a:gd name="connsiteY2" fmla="*/ 1413975 h 2171480"/>
              <a:gd name="connsiteX3" fmla="*/ 2206513 w 2206513"/>
              <a:gd name="connsiteY3" fmla="*/ 2171480 h 2171480"/>
              <a:gd name="connsiteX4" fmla="*/ 0 w 2206513"/>
              <a:gd name="connsiteY4" fmla="*/ 2171480 h 2171480"/>
              <a:gd name="connsiteX5" fmla="*/ 0 w 2206513"/>
              <a:gd name="connsiteY5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1275700 w 2206513"/>
              <a:gd name="connsiteY2" fmla="*/ 816269 h 2171480"/>
              <a:gd name="connsiteX3" fmla="*/ 2206513 w 2206513"/>
              <a:gd name="connsiteY3" fmla="*/ 1413975 h 2171480"/>
              <a:gd name="connsiteX4" fmla="*/ 2206513 w 2206513"/>
              <a:gd name="connsiteY4" fmla="*/ 2171480 h 2171480"/>
              <a:gd name="connsiteX5" fmla="*/ 0 w 2206513"/>
              <a:gd name="connsiteY5" fmla="*/ 2171480 h 2171480"/>
              <a:gd name="connsiteX6" fmla="*/ 0 w 2206513"/>
              <a:gd name="connsiteY6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1271239 w 2206513"/>
              <a:gd name="connsiteY2" fmla="*/ 834111 h 2171480"/>
              <a:gd name="connsiteX3" fmla="*/ 2206513 w 2206513"/>
              <a:gd name="connsiteY3" fmla="*/ 1413975 h 2171480"/>
              <a:gd name="connsiteX4" fmla="*/ 2206513 w 2206513"/>
              <a:gd name="connsiteY4" fmla="*/ 2171480 h 2171480"/>
              <a:gd name="connsiteX5" fmla="*/ 0 w 2206513"/>
              <a:gd name="connsiteY5" fmla="*/ 2171480 h 2171480"/>
              <a:gd name="connsiteX6" fmla="*/ 0 w 2206513"/>
              <a:gd name="connsiteY6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1257858 w 2206513"/>
              <a:gd name="connsiteY2" fmla="*/ 874256 h 2171480"/>
              <a:gd name="connsiteX3" fmla="*/ 2206513 w 2206513"/>
              <a:gd name="connsiteY3" fmla="*/ 1413975 h 2171480"/>
              <a:gd name="connsiteX4" fmla="*/ 2206513 w 2206513"/>
              <a:gd name="connsiteY4" fmla="*/ 2171480 h 2171480"/>
              <a:gd name="connsiteX5" fmla="*/ 0 w 2206513"/>
              <a:gd name="connsiteY5" fmla="*/ 2171480 h 2171480"/>
              <a:gd name="connsiteX6" fmla="*/ 0 w 2206513"/>
              <a:gd name="connsiteY6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1266779 w 2206513"/>
              <a:gd name="connsiteY2" fmla="*/ 860874 h 2171480"/>
              <a:gd name="connsiteX3" fmla="*/ 2206513 w 2206513"/>
              <a:gd name="connsiteY3" fmla="*/ 1413975 h 2171480"/>
              <a:gd name="connsiteX4" fmla="*/ 2206513 w 2206513"/>
              <a:gd name="connsiteY4" fmla="*/ 2171480 h 2171480"/>
              <a:gd name="connsiteX5" fmla="*/ 0 w 2206513"/>
              <a:gd name="connsiteY5" fmla="*/ 2171480 h 2171480"/>
              <a:gd name="connsiteX6" fmla="*/ 0 w 2206513"/>
              <a:gd name="connsiteY6" fmla="*/ 0 h 2171480"/>
              <a:gd name="connsiteX0" fmla="*/ 0 w 2206513"/>
              <a:gd name="connsiteY0" fmla="*/ 0 h 2171480"/>
              <a:gd name="connsiteX1" fmla="*/ 405904 w 2206513"/>
              <a:gd name="connsiteY1" fmla="*/ 191801 h 2171480"/>
              <a:gd name="connsiteX2" fmla="*/ 789506 w 2206513"/>
              <a:gd name="connsiteY2" fmla="*/ 495114 h 2171480"/>
              <a:gd name="connsiteX3" fmla="*/ 1266779 w 2206513"/>
              <a:gd name="connsiteY3" fmla="*/ 860874 h 2171480"/>
              <a:gd name="connsiteX4" fmla="*/ 2206513 w 2206513"/>
              <a:gd name="connsiteY4" fmla="*/ 1413975 h 2171480"/>
              <a:gd name="connsiteX5" fmla="*/ 2206513 w 2206513"/>
              <a:gd name="connsiteY5" fmla="*/ 2171480 h 2171480"/>
              <a:gd name="connsiteX6" fmla="*/ 0 w 2206513"/>
              <a:gd name="connsiteY6" fmla="*/ 2171480 h 2171480"/>
              <a:gd name="connsiteX7" fmla="*/ 0 w 2206513"/>
              <a:gd name="connsiteY7" fmla="*/ 0 h 2171480"/>
              <a:gd name="connsiteX0" fmla="*/ 0 w 2206513"/>
              <a:gd name="connsiteY0" fmla="*/ 0 h 2171480"/>
              <a:gd name="connsiteX1" fmla="*/ 412217 w 2206513"/>
              <a:gd name="connsiteY1" fmla="*/ 185362 h 2171480"/>
              <a:gd name="connsiteX2" fmla="*/ 789506 w 2206513"/>
              <a:gd name="connsiteY2" fmla="*/ 495114 h 2171480"/>
              <a:gd name="connsiteX3" fmla="*/ 1266779 w 2206513"/>
              <a:gd name="connsiteY3" fmla="*/ 860874 h 2171480"/>
              <a:gd name="connsiteX4" fmla="*/ 2206513 w 2206513"/>
              <a:gd name="connsiteY4" fmla="*/ 1413975 h 2171480"/>
              <a:gd name="connsiteX5" fmla="*/ 2206513 w 2206513"/>
              <a:gd name="connsiteY5" fmla="*/ 2171480 h 2171480"/>
              <a:gd name="connsiteX6" fmla="*/ 0 w 2206513"/>
              <a:gd name="connsiteY6" fmla="*/ 2171480 h 2171480"/>
              <a:gd name="connsiteX7" fmla="*/ 0 w 2206513"/>
              <a:gd name="connsiteY7" fmla="*/ 0 h 2171480"/>
              <a:gd name="connsiteX0" fmla="*/ 0 w 2206513"/>
              <a:gd name="connsiteY0" fmla="*/ 0 h 2184358"/>
              <a:gd name="connsiteX1" fmla="*/ 412217 w 2206513"/>
              <a:gd name="connsiteY1" fmla="*/ 198240 h 2184358"/>
              <a:gd name="connsiteX2" fmla="*/ 789506 w 2206513"/>
              <a:gd name="connsiteY2" fmla="*/ 507992 h 2184358"/>
              <a:gd name="connsiteX3" fmla="*/ 1266779 w 2206513"/>
              <a:gd name="connsiteY3" fmla="*/ 873752 h 2184358"/>
              <a:gd name="connsiteX4" fmla="*/ 2206513 w 2206513"/>
              <a:gd name="connsiteY4" fmla="*/ 1426853 h 2184358"/>
              <a:gd name="connsiteX5" fmla="*/ 2206513 w 2206513"/>
              <a:gd name="connsiteY5" fmla="*/ 2184358 h 2184358"/>
              <a:gd name="connsiteX6" fmla="*/ 0 w 2206513"/>
              <a:gd name="connsiteY6" fmla="*/ 2184358 h 2184358"/>
              <a:gd name="connsiteX7" fmla="*/ 0 w 2206513"/>
              <a:gd name="connsiteY7" fmla="*/ 0 h 2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513" h="2184358">
                <a:moveTo>
                  <a:pt x="0" y="0"/>
                </a:moveTo>
                <a:cubicBezTo>
                  <a:pt x="166525" y="59472"/>
                  <a:pt x="280633" y="113575"/>
                  <a:pt x="412217" y="198240"/>
                </a:cubicBezTo>
                <a:cubicBezTo>
                  <a:pt x="543801" y="282905"/>
                  <a:pt x="647079" y="395407"/>
                  <a:pt x="789506" y="507992"/>
                </a:cubicBezTo>
                <a:cubicBezTo>
                  <a:pt x="931933" y="620577"/>
                  <a:pt x="1029868" y="719122"/>
                  <a:pt x="1266779" y="873752"/>
                </a:cubicBezTo>
                <a:lnTo>
                  <a:pt x="2206513" y="1426853"/>
                </a:lnTo>
                <a:lnTo>
                  <a:pt x="2206513" y="2184358"/>
                </a:lnTo>
                <a:lnTo>
                  <a:pt x="0" y="2184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prstClr val="white"/>
              </a:solidFill>
              <a:latin typeface="Open Sans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prstClr val="white"/>
              </a:solidFill>
              <a:latin typeface="Open Sans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507C84"/>
                </a:solidFill>
                <a:latin typeface="Open Sans"/>
              </a:rPr>
              <a:t>Tidlig involvering</a:t>
            </a:r>
          </a:p>
        </p:txBody>
      </p:sp>
      <p:sp>
        <p:nvSpPr>
          <p:cNvPr id="53" name="Rectangle 14">
            <a:extLst>
              <a:ext uri="{FF2B5EF4-FFF2-40B4-BE49-F238E27FC236}">
                <a16:creationId xmlns:a16="http://schemas.microsoft.com/office/drawing/2014/main" id="{CD6D0F02-FB41-4022-A87B-36E4B080C2EA}"/>
              </a:ext>
            </a:extLst>
          </p:cNvPr>
          <p:cNvSpPr/>
          <p:nvPr/>
        </p:nvSpPr>
        <p:spPr>
          <a:xfrm>
            <a:off x="1033842" y="1943472"/>
            <a:ext cx="802578" cy="2314081"/>
          </a:xfrm>
          <a:custGeom>
            <a:avLst/>
            <a:gdLst>
              <a:gd name="connsiteX0" fmla="*/ 0 w 801721"/>
              <a:gd name="connsiteY0" fmla="*/ 0 h 2451087"/>
              <a:gd name="connsiteX1" fmla="*/ 801721 w 801721"/>
              <a:gd name="connsiteY1" fmla="*/ 0 h 2451087"/>
              <a:gd name="connsiteX2" fmla="*/ 801721 w 801721"/>
              <a:gd name="connsiteY2" fmla="*/ 2451087 h 2451087"/>
              <a:gd name="connsiteX3" fmla="*/ 0 w 801721"/>
              <a:gd name="connsiteY3" fmla="*/ 2451087 h 2451087"/>
              <a:gd name="connsiteX4" fmla="*/ 0 w 801721"/>
              <a:gd name="connsiteY4" fmla="*/ 0 h 2451087"/>
              <a:gd name="connsiteX0" fmla="*/ 0 w 801721"/>
              <a:gd name="connsiteY0" fmla="*/ 0 h 2451087"/>
              <a:gd name="connsiteX1" fmla="*/ 801721 w 801721"/>
              <a:gd name="connsiteY1" fmla="*/ 272090 h 2451087"/>
              <a:gd name="connsiteX2" fmla="*/ 801721 w 801721"/>
              <a:gd name="connsiteY2" fmla="*/ 2451087 h 2451087"/>
              <a:gd name="connsiteX3" fmla="*/ 0 w 801721"/>
              <a:gd name="connsiteY3" fmla="*/ 2451087 h 2451087"/>
              <a:gd name="connsiteX4" fmla="*/ 0 w 801721"/>
              <a:gd name="connsiteY4" fmla="*/ 0 h 2451087"/>
              <a:gd name="connsiteX0" fmla="*/ 0 w 801721"/>
              <a:gd name="connsiteY0" fmla="*/ 0 h 2451087"/>
              <a:gd name="connsiteX1" fmla="*/ 801721 w 801721"/>
              <a:gd name="connsiteY1" fmla="*/ 272090 h 2451087"/>
              <a:gd name="connsiteX2" fmla="*/ 801721 w 801721"/>
              <a:gd name="connsiteY2" fmla="*/ 2451087 h 2451087"/>
              <a:gd name="connsiteX3" fmla="*/ 0 w 801721"/>
              <a:gd name="connsiteY3" fmla="*/ 2451087 h 2451087"/>
              <a:gd name="connsiteX4" fmla="*/ 0 w 801721"/>
              <a:gd name="connsiteY4" fmla="*/ 0 h 2451087"/>
              <a:gd name="connsiteX0" fmla="*/ 0 w 801721"/>
              <a:gd name="connsiteY0" fmla="*/ 0 h 2437705"/>
              <a:gd name="connsiteX1" fmla="*/ 801721 w 801721"/>
              <a:gd name="connsiteY1" fmla="*/ 258708 h 2437705"/>
              <a:gd name="connsiteX2" fmla="*/ 801721 w 801721"/>
              <a:gd name="connsiteY2" fmla="*/ 2437705 h 2437705"/>
              <a:gd name="connsiteX3" fmla="*/ 0 w 801721"/>
              <a:gd name="connsiteY3" fmla="*/ 2437705 h 2437705"/>
              <a:gd name="connsiteX4" fmla="*/ 0 w 801721"/>
              <a:gd name="connsiteY4" fmla="*/ 0 h 2437705"/>
              <a:gd name="connsiteX0" fmla="*/ 8921 w 801721"/>
              <a:gd name="connsiteY0" fmla="*/ 0 h 2424323"/>
              <a:gd name="connsiteX1" fmla="*/ 801721 w 801721"/>
              <a:gd name="connsiteY1" fmla="*/ 245326 h 2424323"/>
              <a:gd name="connsiteX2" fmla="*/ 801721 w 801721"/>
              <a:gd name="connsiteY2" fmla="*/ 2424323 h 2424323"/>
              <a:gd name="connsiteX3" fmla="*/ 0 w 801721"/>
              <a:gd name="connsiteY3" fmla="*/ 2424323 h 2424323"/>
              <a:gd name="connsiteX4" fmla="*/ 8921 w 801721"/>
              <a:gd name="connsiteY4" fmla="*/ 0 h 2424323"/>
              <a:gd name="connsiteX0" fmla="*/ 8921 w 801721"/>
              <a:gd name="connsiteY0" fmla="*/ 0 h 2410941"/>
              <a:gd name="connsiteX1" fmla="*/ 801721 w 801721"/>
              <a:gd name="connsiteY1" fmla="*/ 231944 h 2410941"/>
              <a:gd name="connsiteX2" fmla="*/ 801721 w 801721"/>
              <a:gd name="connsiteY2" fmla="*/ 2410941 h 2410941"/>
              <a:gd name="connsiteX3" fmla="*/ 0 w 801721"/>
              <a:gd name="connsiteY3" fmla="*/ 2410941 h 2410941"/>
              <a:gd name="connsiteX4" fmla="*/ 8921 w 801721"/>
              <a:gd name="connsiteY4" fmla="*/ 0 h 2410941"/>
              <a:gd name="connsiteX0" fmla="*/ 4461 w 801721"/>
              <a:gd name="connsiteY0" fmla="*/ 0 h 2375257"/>
              <a:gd name="connsiteX1" fmla="*/ 801721 w 801721"/>
              <a:gd name="connsiteY1" fmla="*/ 196260 h 2375257"/>
              <a:gd name="connsiteX2" fmla="*/ 801721 w 801721"/>
              <a:gd name="connsiteY2" fmla="*/ 2375257 h 2375257"/>
              <a:gd name="connsiteX3" fmla="*/ 0 w 801721"/>
              <a:gd name="connsiteY3" fmla="*/ 2375257 h 2375257"/>
              <a:gd name="connsiteX4" fmla="*/ 4461 w 801721"/>
              <a:gd name="connsiteY4" fmla="*/ 0 h 2375257"/>
              <a:gd name="connsiteX0" fmla="*/ 858 w 802578"/>
              <a:gd name="connsiteY0" fmla="*/ 0 h 2326192"/>
              <a:gd name="connsiteX1" fmla="*/ 802578 w 802578"/>
              <a:gd name="connsiteY1" fmla="*/ 147195 h 2326192"/>
              <a:gd name="connsiteX2" fmla="*/ 802578 w 802578"/>
              <a:gd name="connsiteY2" fmla="*/ 2326192 h 2326192"/>
              <a:gd name="connsiteX3" fmla="*/ 857 w 802578"/>
              <a:gd name="connsiteY3" fmla="*/ 2326192 h 2326192"/>
              <a:gd name="connsiteX4" fmla="*/ 858 w 802578"/>
              <a:gd name="connsiteY4" fmla="*/ 0 h 2326192"/>
              <a:gd name="connsiteX0" fmla="*/ 858 w 802578"/>
              <a:gd name="connsiteY0" fmla="*/ 0 h 2299429"/>
              <a:gd name="connsiteX1" fmla="*/ 802578 w 802578"/>
              <a:gd name="connsiteY1" fmla="*/ 120432 h 2299429"/>
              <a:gd name="connsiteX2" fmla="*/ 802578 w 802578"/>
              <a:gd name="connsiteY2" fmla="*/ 2299429 h 2299429"/>
              <a:gd name="connsiteX3" fmla="*/ 857 w 802578"/>
              <a:gd name="connsiteY3" fmla="*/ 2299429 h 2299429"/>
              <a:gd name="connsiteX4" fmla="*/ 858 w 802578"/>
              <a:gd name="connsiteY4" fmla="*/ 0 h 2299429"/>
              <a:gd name="connsiteX0" fmla="*/ 858 w 802578"/>
              <a:gd name="connsiteY0" fmla="*/ 0 h 2299429"/>
              <a:gd name="connsiteX1" fmla="*/ 802578 w 802578"/>
              <a:gd name="connsiteY1" fmla="*/ 120432 h 2299429"/>
              <a:gd name="connsiteX2" fmla="*/ 802578 w 802578"/>
              <a:gd name="connsiteY2" fmla="*/ 2299429 h 2299429"/>
              <a:gd name="connsiteX3" fmla="*/ 857 w 802578"/>
              <a:gd name="connsiteY3" fmla="*/ 2299429 h 2299429"/>
              <a:gd name="connsiteX4" fmla="*/ 858 w 802578"/>
              <a:gd name="connsiteY4" fmla="*/ 0 h 229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78" h="2299429">
                <a:moveTo>
                  <a:pt x="858" y="0"/>
                </a:moveTo>
                <a:cubicBezTo>
                  <a:pt x="263637" y="5947"/>
                  <a:pt x="459509" y="16354"/>
                  <a:pt x="802578" y="120432"/>
                </a:cubicBezTo>
                <a:lnTo>
                  <a:pt x="802578" y="2299429"/>
                </a:lnTo>
                <a:lnTo>
                  <a:pt x="857" y="2299429"/>
                </a:lnTo>
                <a:cubicBezTo>
                  <a:pt x="3831" y="1491321"/>
                  <a:pt x="-2116" y="808108"/>
                  <a:pt x="85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58" name="TekstSylinder 48">
            <a:extLst>
              <a:ext uri="{FF2B5EF4-FFF2-40B4-BE49-F238E27FC236}">
                <a16:creationId xmlns:a16="http://schemas.microsoft.com/office/drawing/2014/main" id="{9ED4EBA6-2E67-465C-AC7B-1497AE40703D}"/>
              </a:ext>
            </a:extLst>
          </p:cNvPr>
          <p:cNvSpPr txBox="1"/>
          <p:nvPr/>
        </p:nvSpPr>
        <p:spPr>
          <a:xfrm>
            <a:off x="5483003" y="2284923"/>
            <a:ext cx="1841924" cy="461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Effektiv trafikkavvikling &amp;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høy samfunnsmessig nytte</a:t>
            </a:r>
          </a:p>
        </p:txBody>
      </p:sp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FE23E4B6-C3A0-4CF2-B3BC-0930D4CDC00D}"/>
              </a:ext>
            </a:extLst>
          </p:cNvPr>
          <p:cNvSpPr/>
          <p:nvPr/>
        </p:nvSpPr>
        <p:spPr>
          <a:xfrm>
            <a:off x="1618259" y="1806464"/>
            <a:ext cx="3850533" cy="1000602"/>
          </a:xfrm>
          <a:custGeom>
            <a:avLst/>
            <a:gdLst>
              <a:gd name="connsiteX0" fmla="*/ 0 w 3733800"/>
              <a:gd name="connsiteY0" fmla="*/ 175114 h 918064"/>
              <a:gd name="connsiteX1" fmla="*/ 1038225 w 3733800"/>
              <a:gd name="connsiteY1" fmla="*/ 51289 h 918064"/>
              <a:gd name="connsiteX2" fmla="*/ 3733800 w 3733800"/>
              <a:gd name="connsiteY2" fmla="*/ 918064 h 91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918064">
                <a:moveTo>
                  <a:pt x="0" y="175114"/>
                </a:moveTo>
                <a:cubicBezTo>
                  <a:pt x="207962" y="51289"/>
                  <a:pt x="415925" y="-72536"/>
                  <a:pt x="1038225" y="51289"/>
                </a:cubicBezTo>
                <a:cubicBezTo>
                  <a:pt x="1660525" y="175114"/>
                  <a:pt x="2697162" y="546589"/>
                  <a:pt x="3733800" y="918064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399">
              <a:solidFill>
                <a:srgbClr val="FFC000"/>
              </a:solidFill>
              <a:latin typeface="Open Sans"/>
            </a:endParaRPr>
          </a:p>
        </p:txBody>
      </p:sp>
      <p:sp>
        <p:nvSpPr>
          <p:cNvPr id="60" name="Freeform 4">
            <a:extLst>
              <a:ext uri="{FF2B5EF4-FFF2-40B4-BE49-F238E27FC236}">
                <a16:creationId xmlns:a16="http://schemas.microsoft.com/office/drawing/2014/main" id="{B83B32B6-FAB3-4CD4-B715-50F26E1C88CA}"/>
              </a:ext>
            </a:extLst>
          </p:cNvPr>
          <p:cNvSpPr/>
          <p:nvPr/>
        </p:nvSpPr>
        <p:spPr>
          <a:xfrm>
            <a:off x="4086730" y="3508040"/>
            <a:ext cx="1200510" cy="763533"/>
          </a:xfrm>
          <a:custGeom>
            <a:avLst/>
            <a:gdLst>
              <a:gd name="connsiteX0" fmla="*/ 0 w 1704975"/>
              <a:gd name="connsiteY0" fmla="*/ 123825 h 3600450"/>
              <a:gd name="connsiteX1" fmla="*/ 0 w 1704975"/>
              <a:gd name="connsiteY1" fmla="*/ 3600450 h 3600450"/>
              <a:gd name="connsiteX2" fmla="*/ 1704975 w 1704975"/>
              <a:gd name="connsiteY2" fmla="*/ 3600450 h 3600450"/>
              <a:gd name="connsiteX3" fmla="*/ 1704975 w 1704975"/>
              <a:gd name="connsiteY3" fmla="*/ 866775 h 3600450"/>
              <a:gd name="connsiteX4" fmla="*/ 1400175 w 1704975"/>
              <a:gd name="connsiteY4" fmla="*/ 419100 h 3600450"/>
              <a:gd name="connsiteX5" fmla="*/ 1143000 w 1704975"/>
              <a:gd name="connsiteY5" fmla="*/ 161925 h 3600450"/>
              <a:gd name="connsiteX6" fmla="*/ 790575 w 1704975"/>
              <a:gd name="connsiteY6" fmla="*/ 0 h 3600450"/>
              <a:gd name="connsiteX7" fmla="*/ 352425 w 1704975"/>
              <a:gd name="connsiteY7" fmla="*/ 28575 h 3600450"/>
              <a:gd name="connsiteX8" fmla="*/ 47625 w 1704975"/>
              <a:gd name="connsiteY8" fmla="*/ 95250 h 3600450"/>
              <a:gd name="connsiteX9" fmla="*/ 0 w 1704975"/>
              <a:gd name="connsiteY9" fmla="*/ 123825 h 3600450"/>
              <a:gd name="connsiteX0" fmla="*/ 0 w 1704975"/>
              <a:gd name="connsiteY0" fmla="*/ 104775 h 3581400"/>
              <a:gd name="connsiteX1" fmla="*/ 0 w 1704975"/>
              <a:gd name="connsiteY1" fmla="*/ 3581400 h 3581400"/>
              <a:gd name="connsiteX2" fmla="*/ 1704975 w 1704975"/>
              <a:gd name="connsiteY2" fmla="*/ 3581400 h 3581400"/>
              <a:gd name="connsiteX3" fmla="*/ 1704975 w 1704975"/>
              <a:gd name="connsiteY3" fmla="*/ 847725 h 3581400"/>
              <a:gd name="connsiteX4" fmla="*/ 1400175 w 1704975"/>
              <a:gd name="connsiteY4" fmla="*/ 400050 h 3581400"/>
              <a:gd name="connsiteX5" fmla="*/ 1143000 w 1704975"/>
              <a:gd name="connsiteY5" fmla="*/ 142875 h 3581400"/>
              <a:gd name="connsiteX6" fmla="*/ 795338 w 1704975"/>
              <a:gd name="connsiteY6" fmla="*/ 0 h 3581400"/>
              <a:gd name="connsiteX7" fmla="*/ 352425 w 1704975"/>
              <a:gd name="connsiteY7" fmla="*/ 9525 h 3581400"/>
              <a:gd name="connsiteX8" fmla="*/ 47625 w 1704975"/>
              <a:gd name="connsiteY8" fmla="*/ 76200 h 3581400"/>
              <a:gd name="connsiteX9" fmla="*/ 0 w 1704975"/>
              <a:gd name="connsiteY9" fmla="*/ 104775 h 3581400"/>
              <a:gd name="connsiteX0" fmla="*/ 0 w 1704975"/>
              <a:gd name="connsiteY0" fmla="*/ 157127 h 3633752"/>
              <a:gd name="connsiteX1" fmla="*/ 0 w 1704975"/>
              <a:gd name="connsiteY1" fmla="*/ 3633752 h 3633752"/>
              <a:gd name="connsiteX2" fmla="*/ 1704975 w 1704975"/>
              <a:gd name="connsiteY2" fmla="*/ 3633752 h 3633752"/>
              <a:gd name="connsiteX3" fmla="*/ 1704975 w 1704975"/>
              <a:gd name="connsiteY3" fmla="*/ 900077 h 3633752"/>
              <a:gd name="connsiteX4" fmla="*/ 1400175 w 1704975"/>
              <a:gd name="connsiteY4" fmla="*/ 452402 h 3633752"/>
              <a:gd name="connsiteX5" fmla="*/ 1143000 w 1704975"/>
              <a:gd name="connsiteY5" fmla="*/ 195227 h 3633752"/>
              <a:gd name="connsiteX6" fmla="*/ 795338 w 1704975"/>
              <a:gd name="connsiteY6" fmla="*/ 52352 h 3633752"/>
              <a:gd name="connsiteX7" fmla="*/ 341691 w 1704975"/>
              <a:gd name="connsiteY7" fmla="*/ 0 h 3633752"/>
              <a:gd name="connsiteX8" fmla="*/ 47625 w 1704975"/>
              <a:gd name="connsiteY8" fmla="*/ 128552 h 3633752"/>
              <a:gd name="connsiteX9" fmla="*/ 0 w 1704975"/>
              <a:gd name="connsiteY9" fmla="*/ 157127 h 3633752"/>
              <a:gd name="connsiteX0" fmla="*/ 0 w 1704975"/>
              <a:gd name="connsiteY0" fmla="*/ 159776 h 3636401"/>
              <a:gd name="connsiteX1" fmla="*/ 0 w 1704975"/>
              <a:gd name="connsiteY1" fmla="*/ 3636401 h 3636401"/>
              <a:gd name="connsiteX2" fmla="*/ 1704975 w 1704975"/>
              <a:gd name="connsiteY2" fmla="*/ 3636401 h 3636401"/>
              <a:gd name="connsiteX3" fmla="*/ 1704975 w 1704975"/>
              <a:gd name="connsiteY3" fmla="*/ 902726 h 3636401"/>
              <a:gd name="connsiteX4" fmla="*/ 1400175 w 1704975"/>
              <a:gd name="connsiteY4" fmla="*/ 455051 h 3636401"/>
              <a:gd name="connsiteX5" fmla="*/ 1143000 w 1704975"/>
              <a:gd name="connsiteY5" fmla="*/ 197876 h 3636401"/>
              <a:gd name="connsiteX6" fmla="*/ 795338 w 1704975"/>
              <a:gd name="connsiteY6" fmla="*/ 0 h 3636401"/>
              <a:gd name="connsiteX7" fmla="*/ 341691 w 1704975"/>
              <a:gd name="connsiteY7" fmla="*/ 2649 h 3636401"/>
              <a:gd name="connsiteX8" fmla="*/ 47625 w 1704975"/>
              <a:gd name="connsiteY8" fmla="*/ 131201 h 3636401"/>
              <a:gd name="connsiteX9" fmla="*/ 0 w 1704975"/>
              <a:gd name="connsiteY9" fmla="*/ 159776 h 3636401"/>
              <a:gd name="connsiteX0" fmla="*/ 0 w 1704975"/>
              <a:gd name="connsiteY0" fmla="*/ 159776 h 3636401"/>
              <a:gd name="connsiteX1" fmla="*/ 0 w 1704975"/>
              <a:gd name="connsiteY1" fmla="*/ 3636401 h 3636401"/>
              <a:gd name="connsiteX2" fmla="*/ 1704975 w 1704975"/>
              <a:gd name="connsiteY2" fmla="*/ 3636401 h 3636401"/>
              <a:gd name="connsiteX3" fmla="*/ 1704975 w 1704975"/>
              <a:gd name="connsiteY3" fmla="*/ 902726 h 3636401"/>
              <a:gd name="connsiteX4" fmla="*/ 1400175 w 1704975"/>
              <a:gd name="connsiteY4" fmla="*/ 455051 h 3636401"/>
              <a:gd name="connsiteX5" fmla="*/ 1148367 w 1704975"/>
              <a:gd name="connsiteY5" fmla="*/ 197876 h 3636401"/>
              <a:gd name="connsiteX6" fmla="*/ 795338 w 1704975"/>
              <a:gd name="connsiteY6" fmla="*/ 0 h 3636401"/>
              <a:gd name="connsiteX7" fmla="*/ 341691 w 1704975"/>
              <a:gd name="connsiteY7" fmla="*/ 2649 h 3636401"/>
              <a:gd name="connsiteX8" fmla="*/ 47625 w 1704975"/>
              <a:gd name="connsiteY8" fmla="*/ 131201 h 3636401"/>
              <a:gd name="connsiteX9" fmla="*/ 0 w 1704975"/>
              <a:gd name="connsiteY9" fmla="*/ 159776 h 3636401"/>
              <a:gd name="connsiteX0" fmla="*/ 0 w 1704975"/>
              <a:gd name="connsiteY0" fmla="*/ 159776 h 3636401"/>
              <a:gd name="connsiteX1" fmla="*/ 0 w 1704975"/>
              <a:gd name="connsiteY1" fmla="*/ 3636401 h 3636401"/>
              <a:gd name="connsiteX2" fmla="*/ 1704975 w 1704975"/>
              <a:gd name="connsiteY2" fmla="*/ 3636401 h 3636401"/>
              <a:gd name="connsiteX3" fmla="*/ 1699607 w 1704975"/>
              <a:gd name="connsiteY3" fmla="*/ 1012729 h 3636401"/>
              <a:gd name="connsiteX4" fmla="*/ 1400175 w 1704975"/>
              <a:gd name="connsiteY4" fmla="*/ 455051 h 3636401"/>
              <a:gd name="connsiteX5" fmla="*/ 1148367 w 1704975"/>
              <a:gd name="connsiteY5" fmla="*/ 197876 h 3636401"/>
              <a:gd name="connsiteX6" fmla="*/ 795338 w 1704975"/>
              <a:gd name="connsiteY6" fmla="*/ 0 h 3636401"/>
              <a:gd name="connsiteX7" fmla="*/ 341691 w 1704975"/>
              <a:gd name="connsiteY7" fmla="*/ 2649 h 3636401"/>
              <a:gd name="connsiteX8" fmla="*/ 47625 w 1704975"/>
              <a:gd name="connsiteY8" fmla="*/ 131201 h 3636401"/>
              <a:gd name="connsiteX9" fmla="*/ 0 w 1704975"/>
              <a:gd name="connsiteY9" fmla="*/ 159776 h 3636401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316958 h 3940630"/>
              <a:gd name="connsiteX4" fmla="*/ 1407792 w 1712592"/>
              <a:gd name="connsiteY4" fmla="*/ 759280 h 3940630"/>
              <a:gd name="connsiteX5" fmla="*/ 1155984 w 1712592"/>
              <a:gd name="connsiteY5" fmla="*/ 502105 h 3940630"/>
              <a:gd name="connsiteX6" fmla="*/ 802955 w 1712592"/>
              <a:gd name="connsiteY6" fmla="*/ 304229 h 3940630"/>
              <a:gd name="connsiteX7" fmla="*/ 349308 w 1712592"/>
              <a:gd name="connsiteY7" fmla="*/ 306878 h 3940630"/>
              <a:gd name="connsiteX8" fmla="*/ 55242 w 1712592"/>
              <a:gd name="connsiteY8" fmla="*/ 435430 h 3940630"/>
              <a:gd name="connsiteX9" fmla="*/ 0 w 1712592"/>
              <a:gd name="connsiteY9" fmla="*/ 0 h 3940630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316958 h 3940630"/>
              <a:gd name="connsiteX4" fmla="*/ 1407792 w 1712592"/>
              <a:gd name="connsiteY4" fmla="*/ 759280 h 3940630"/>
              <a:gd name="connsiteX5" fmla="*/ 1155984 w 1712592"/>
              <a:gd name="connsiteY5" fmla="*/ 502105 h 3940630"/>
              <a:gd name="connsiteX6" fmla="*/ 802955 w 1712592"/>
              <a:gd name="connsiteY6" fmla="*/ 304229 h 3940630"/>
              <a:gd name="connsiteX7" fmla="*/ 349308 w 1712592"/>
              <a:gd name="connsiteY7" fmla="*/ 306878 h 3940630"/>
              <a:gd name="connsiteX8" fmla="*/ 169494 w 1712592"/>
              <a:gd name="connsiteY8" fmla="*/ 9048 h 3940630"/>
              <a:gd name="connsiteX9" fmla="*/ 0 w 1712592"/>
              <a:gd name="connsiteY9" fmla="*/ 0 h 3940630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316958 h 3940630"/>
              <a:gd name="connsiteX4" fmla="*/ 1407792 w 1712592"/>
              <a:gd name="connsiteY4" fmla="*/ 759280 h 3940630"/>
              <a:gd name="connsiteX5" fmla="*/ 1155984 w 1712592"/>
              <a:gd name="connsiteY5" fmla="*/ 502105 h 3940630"/>
              <a:gd name="connsiteX6" fmla="*/ 802955 w 1712592"/>
              <a:gd name="connsiteY6" fmla="*/ 304229 h 3940630"/>
              <a:gd name="connsiteX7" fmla="*/ 387392 w 1712592"/>
              <a:gd name="connsiteY7" fmla="*/ 56066 h 3940630"/>
              <a:gd name="connsiteX8" fmla="*/ 169494 w 1712592"/>
              <a:gd name="connsiteY8" fmla="*/ 9048 h 3940630"/>
              <a:gd name="connsiteX9" fmla="*/ 0 w 1712592"/>
              <a:gd name="connsiteY9" fmla="*/ 0 h 3940630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316958 h 3940630"/>
              <a:gd name="connsiteX4" fmla="*/ 1407792 w 1712592"/>
              <a:gd name="connsiteY4" fmla="*/ 759280 h 3940630"/>
              <a:gd name="connsiteX5" fmla="*/ 1155984 w 1712592"/>
              <a:gd name="connsiteY5" fmla="*/ 502105 h 3940630"/>
              <a:gd name="connsiteX6" fmla="*/ 810571 w 1712592"/>
              <a:gd name="connsiteY6" fmla="*/ 228985 h 3940630"/>
              <a:gd name="connsiteX7" fmla="*/ 387392 w 1712592"/>
              <a:gd name="connsiteY7" fmla="*/ 56066 h 3940630"/>
              <a:gd name="connsiteX8" fmla="*/ 169494 w 1712592"/>
              <a:gd name="connsiteY8" fmla="*/ 9048 h 3940630"/>
              <a:gd name="connsiteX9" fmla="*/ 0 w 1712592"/>
              <a:gd name="connsiteY9" fmla="*/ 0 h 3940630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316958 h 3940630"/>
              <a:gd name="connsiteX4" fmla="*/ 1407792 w 1712592"/>
              <a:gd name="connsiteY4" fmla="*/ 759280 h 3940630"/>
              <a:gd name="connsiteX5" fmla="*/ 1155984 w 1712592"/>
              <a:gd name="connsiteY5" fmla="*/ 502105 h 3940630"/>
              <a:gd name="connsiteX6" fmla="*/ 979477 w 1712592"/>
              <a:gd name="connsiteY6" fmla="*/ 341852 h 3940630"/>
              <a:gd name="connsiteX7" fmla="*/ 810571 w 1712592"/>
              <a:gd name="connsiteY7" fmla="*/ 228985 h 3940630"/>
              <a:gd name="connsiteX8" fmla="*/ 387392 w 1712592"/>
              <a:gd name="connsiteY8" fmla="*/ 56066 h 3940630"/>
              <a:gd name="connsiteX9" fmla="*/ 169494 w 1712592"/>
              <a:gd name="connsiteY9" fmla="*/ 9048 h 3940630"/>
              <a:gd name="connsiteX10" fmla="*/ 0 w 1712592"/>
              <a:gd name="connsiteY10" fmla="*/ 0 h 3940630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316958 h 3940630"/>
              <a:gd name="connsiteX4" fmla="*/ 1407792 w 1712592"/>
              <a:gd name="connsiteY4" fmla="*/ 759280 h 3940630"/>
              <a:gd name="connsiteX5" fmla="*/ 1155984 w 1712592"/>
              <a:gd name="connsiteY5" fmla="*/ 502105 h 3940630"/>
              <a:gd name="connsiteX6" fmla="*/ 979477 w 1712592"/>
              <a:gd name="connsiteY6" fmla="*/ 341852 h 3940630"/>
              <a:gd name="connsiteX7" fmla="*/ 810571 w 1712592"/>
              <a:gd name="connsiteY7" fmla="*/ 228985 h 3940630"/>
              <a:gd name="connsiteX8" fmla="*/ 537703 w 1712592"/>
              <a:gd name="connsiteY8" fmla="*/ 78498 h 3940630"/>
              <a:gd name="connsiteX9" fmla="*/ 387392 w 1712592"/>
              <a:gd name="connsiteY9" fmla="*/ 56066 h 3940630"/>
              <a:gd name="connsiteX10" fmla="*/ 169494 w 1712592"/>
              <a:gd name="connsiteY10" fmla="*/ 9048 h 3940630"/>
              <a:gd name="connsiteX11" fmla="*/ 0 w 1712592"/>
              <a:gd name="connsiteY11" fmla="*/ 0 h 3940630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229173 h 3940630"/>
              <a:gd name="connsiteX4" fmla="*/ 1407792 w 1712592"/>
              <a:gd name="connsiteY4" fmla="*/ 759280 h 3940630"/>
              <a:gd name="connsiteX5" fmla="*/ 1155984 w 1712592"/>
              <a:gd name="connsiteY5" fmla="*/ 502105 h 3940630"/>
              <a:gd name="connsiteX6" fmla="*/ 979477 w 1712592"/>
              <a:gd name="connsiteY6" fmla="*/ 341852 h 3940630"/>
              <a:gd name="connsiteX7" fmla="*/ 810571 w 1712592"/>
              <a:gd name="connsiteY7" fmla="*/ 228985 h 3940630"/>
              <a:gd name="connsiteX8" fmla="*/ 537703 w 1712592"/>
              <a:gd name="connsiteY8" fmla="*/ 78498 h 3940630"/>
              <a:gd name="connsiteX9" fmla="*/ 387392 w 1712592"/>
              <a:gd name="connsiteY9" fmla="*/ 56066 h 3940630"/>
              <a:gd name="connsiteX10" fmla="*/ 169494 w 1712592"/>
              <a:gd name="connsiteY10" fmla="*/ 9048 h 3940630"/>
              <a:gd name="connsiteX11" fmla="*/ 0 w 1712592"/>
              <a:gd name="connsiteY11" fmla="*/ 0 h 3940630"/>
              <a:gd name="connsiteX0" fmla="*/ 0 w 1712592"/>
              <a:gd name="connsiteY0" fmla="*/ 0 h 3940630"/>
              <a:gd name="connsiteX1" fmla="*/ 7617 w 1712592"/>
              <a:gd name="connsiteY1" fmla="*/ 3940630 h 3940630"/>
              <a:gd name="connsiteX2" fmla="*/ 1712592 w 1712592"/>
              <a:gd name="connsiteY2" fmla="*/ 3940630 h 3940630"/>
              <a:gd name="connsiteX3" fmla="*/ 1707224 w 1712592"/>
              <a:gd name="connsiteY3" fmla="*/ 1229173 h 3940630"/>
              <a:gd name="connsiteX4" fmla="*/ 1407792 w 1712592"/>
              <a:gd name="connsiteY4" fmla="*/ 759280 h 3940630"/>
              <a:gd name="connsiteX5" fmla="*/ 1155984 w 1712592"/>
              <a:gd name="connsiteY5" fmla="*/ 489565 h 3940630"/>
              <a:gd name="connsiteX6" fmla="*/ 979477 w 1712592"/>
              <a:gd name="connsiteY6" fmla="*/ 341852 h 3940630"/>
              <a:gd name="connsiteX7" fmla="*/ 810571 w 1712592"/>
              <a:gd name="connsiteY7" fmla="*/ 228985 h 3940630"/>
              <a:gd name="connsiteX8" fmla="*/ 537703 w 1712592"/>
              <a:gd name="connsiteY8" fmla="*/ 78498 h 3940630"/>
              <a:gd name="connsiteX9" fmla="*/ 387392 w 1712592"/>
              <a:gd name="connsiteY9" fmla="*/ 56066 h 3940630"/>
              <a:gd name="connsiteX10" fmla="*/ 169494 w 1712592"/>
              <a:gd name="connsiteY10" fmla="*/ 9048 h 3940630"/>
              <a:gd name="connsiteX11" fmla="*/ 0 w 1712592"/>
              <a:gd name="connsiteY11" fmla="*/ 0 h 3940630"/>
              <a:gd name="connsiteX0" fmla="*/ 0 w 1704975"/>
              <a:gd name="connsiteY0" fmla="*/ 0 h 3940630"/>
              <a:gd name="connsiteX1" fmla="*/ 0 w 1704975"/>
              <a:gd name="connsiteY1" fmla="*/ 3940630 h 3940630"/>
              <a:gd name="connsiteX2" fmla="*/ 1704975 w 1704975"/>
              <a:gd name="connsiteY2" fmla="*/ 3940630 h 3940630"/>
              <a:gd name="connsiteX3" fmla="*/ 1699607 w 1704975"/>
              <a:gd name="connsiteY3" fmla="*/ 1229173 h 3940630"/>
              <a:gd name="connsiteX4" fmla="*/ 1400175 w 1704975"/>
              <a:gd name="connsiteY4" fmla="*/ 759280 h 3940630"/>
              <a:gd name="connsiteX5" fmla="*/ 1148367 w 1704975"/>
              <a:gd name="connsiteY5" fmla="*/ 489565 h 3940630"/>
              <a:gd name="connsiteX6" fmla="*/ 971860 w 1704975"/>
              <a:gd name="connsiteY6" fmla="*/ 341852 h 3940630"/>
              <a:gd name="connsiteX7" fmla="*/ 802954 w 1704975"/>
              <a:gd name="connsiteY7" fmla="*/ 228985 h 3940630"/>
              <a:gd name="connsiteX8" fmla="*/ 530086 w 1704975"/>
              <a:gd name="connsiteY8" fmla="*/ 78498 h 3940630"/>
              <a:gd name="connsiteX9" fmla="*/ 379775 w 1704975"/>
              <a:gd name="connsiteY9" fmla="*/ 56066 h 3940630"/>
              <a:gd name="connsiteX10" fmla="*/ 161877 w 1704975"/>
              <a:gd name="connsiteY10" fmla="*/ 9048 h 3940630"/>
              <a:gd name="connsiteX11" fmla="*/ 0 w 1704975"/>
              <a:gd name="connsiteY11" fmla="*/ 0 h 3940630"/>
              <a:gd name="connsiteX0" fmla="*/ 7617 w 1704975"/>
              <a:gd name="connsiteY0" fmla="*/ 0 h 3940630"/>
              <a:gd name="connsiteX1" fmla="*/ 0 w 1704975"/>
              <a:gd name="connsiteY1" fmla="*/ 3940630 h 3940630"/>
              <a:gd name="connsiteX2" fmla="*/ 1704975 w 1704975"/>
              <a:gd name="connsiteY2" fmla="*/ 3940630 h 3940630"/>
              <a:gd name="connsiteX3" fmla="*/ 1699607 w 1704975"/>
              <a:gd name="connsiteY3" fmla="*/ 1229173 h 3940630"/>
              <a:gd name="connsiteX4" fmla="*/ 1400175 w 1704975"/>
              <a:gd name="connsiteY4" fmla="*/ 759280 h 3940630"/>
              <a:gd name="connsiteX5" fmla="*/ 1148367 w 1704975"/>
              <a:gd name="connsiteY5" fmla="*/ 489565 h 3940630"/>
              <a:gd name="connsiteX6" fmla="*/ 971860 w 1704975"/>
              <a:gd name="connsiteY6" fmla="*/ 341852 h 3940630"/>
              <a:gd name="connsiteX7" fmla="*/ 802954 w 1704975"/>
              <a:gd name="connsiteY7" fmla="*/ 228985 h 3940630"/>
              <a:gd name="connsiteX8" fmla="*/ 530086 w 1704975"/>
              <a:gd name="connsiteY8" fmla="*/ 78498 h 3940630"/>
              <a:gd name="connsiteX9" fmla="*/ 379775 w 1704975"/>
              <a:gd name="connsiteY9" fmla="*/ 56066 h 3940630"/>
              <a:gd name="connsiteX10" fmla="*/ 161877 w 1704975"/>
              <a:gd name="connsiteY10" fmla="*/ 9048 h 3940630"/>
              <a:gd name="connsiteX11" fmla="*/ 7617 w 1704975"/>
              <a:gd name="connsiteY11" fmla="*/ 0 h 3940630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1232666 h 3944123"/>
              <a:gd name="connsiteX4" fmla="*/ 1400175 w 1704975"/>
              <a:gd name="connsiteY4" fmla="*/ 762773 h 3944123"/>
              <a:gd name="connsiteX5" fmla="*/ 1148367 w 1704975"/>
              <a:gd name="connsiteY5" fmla="*/ 493058 h 3944123"/>
              <a:gd name="connsiteX6" fmla="*/ 971860 w 1704975"/>
              <a:gd name="connsiteY6" fmla="*/ 345345 h 3944123"/>
              <a:gd name="connsiteX7" fmla="*/ 802954 w 1704975"/>
              <a:gd name="connsiteY7" fmla="*/ 232478 h 3944123"/>
              <a:gd name="connsiteX8" fmla="*/ 530086 w 1704975"/>
              <a:gd name="connsiteY8" fmla="*/ 81991 h 3944123"/>
              <a:gd name="connsiteX9" fmla="*/ 379775 w 1704975"/>
              <a:gd name="connsiteY9" fmla="*/ 59559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1232666 h 3944123"/>
              <a:gd name="connsiteX4" fmla="*/ 1400175 w 1704975"/>
              <a:gd name="connsiteY4" fmla="*/ 762773 h 3944123"/>
              <a:gd name="connsiteX5" fmla="*/ 1148367 w 1704975"/>
              <a:gd name="connsiteY5" fmla="*/ 493058 h 3944123"/>
              <a:gd name="connsiteX6" fmla="*/ 971860 w 1704975"/>
              <a:gd name="connsiteY6" fmla="*/ 345345 h 3944123"/>
              <a:gd name="connsiteX7" fmla="*/ 802954 w 1704975"/>
              <a:gd name="connsiteY7" fmla="*/ 232478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1232666 h 3944123"/>
              <a:gd name="connsiteX4" fmla="*/ 1400175 w 1704975"/>
              <a:gd name="connsiteY4" fmla="*/ 762773 h 3944123"/>
              <a:gd name="connsiteX5" fmla="*/ 1148367 w 1704975"/>
              <a:gd name="connsiteY5" fmla="*/ 493058 h 3944123"/>
              <a:gd name="connsiteX6" fmla="*/ 971860 w 1704975"/>
              <a:gd name="connsiteY6" fmla="*/ 345345 h 3944123"/>
              <a:gd name="connsiteX7" fmla="*/ 802954 w 1704975"/>
              <a:gd name="connsiteY7" fmla="*/ 219937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1232666 h 3944123"/>
              <a:gd name="connsiteX4" fmla="*/ 1400175 w 1704975"/>
              <a:gd name="connsiteY4" fmla="*/ 762773 h 3944123"/>
              <a:gd name="connsiteX5" fmla="*/ 1148367 w 1704975"/>
              <a:gd name="connsiteY5" fmla="*/ 493058 h 3944123"/>
              <a:gd name="connsiteX6" fmla="*/ 971860 w 1704975"/>
              <a:gd name="connsiteY6" fmla="*/ 332804 h 3944123"/>
              <a:gd name="connsiteX7" fmla="*/ 802954 w 1704975"/>
              <a:gd name="connsiteY7" fmla="*/ 219937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400175 w 1704975"/>
              <a:gd name="connsiteY4" fmla="*/ 762773 h 3944123"/>
              <a:gd name="connsiteX5" fmla="*/ 1148367 w 1704975"/>
              <a:gd name="connsiteY5" fmla="*/ 493058 h 3944123"/>
              <a:gd name="connsiteX6" fmla="*/ 971860 w 1704975"/>
              <a:gd name="connsiteY6" fmla="*/ 332804 h 3944123"/>
              <a:gd name="connsiteX7" fmla="*/ 802954 w 1704975"/>
              <a:gd name="connsiteY7" fmla="*/ 219937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48367 w 1704975"/>
              <a:gd name="connsiteY5" fmla="*/ 493058 h 3944123"/>
              <a:gd name="connsiteX6" fmla="*/ 971860 w 1704975"/>
              <a:gd name="connsiteY6" fmla="*/ 332804 h 3944123"/>
              <a:gd name="connsiteX7" fmla="*/ 802954 w 1704975"/>
              <a:gd name="connsiteY7" fmla="*/ 219937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34310 w 1704975"/>
              <a:gd name="connsiteY5" fmla="*/ 154460 h 3944123"/>
              <a:gd name="connsiteX6" fmla="*/ 971860 w 1704975"/>
              <a:gd name="connsiteY6" fmla="*/ 332804 h 3944123"/>
              <a:gd name="connsiteX7" fmla="*/ 802954 w 1704975"/>
              <a:gd name="connsiteY7" fmla="*/ 219937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34310 w 1704975"/>
              <a:gd name="connsiteY5" fmla="*/ 154460 h 3944123"/>
              <a:gd name="connsiteX6" fmla="*/ 943744 w 1704975"/>
              <a:gd name="connsiteY6" fmla="*/ 81991 h 3944123"/>
              <a:gd name="connsiteX7" fmla="*/ 802954 w 1704975"/>
              <a:gd name="connsiteY7" fmla="*/ 219937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34310 w 1704975"/>
              <a:gd name="connsiteY5" fmla="*/ 154460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81991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34310 w 1704975"/>
              <a:gd name="connsiteY5" fmla="*/ 154460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56910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34310 w 1704975"/>
              <a:gd name="connsiteY5" fmla="*/ 141919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56910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34310 w 1704975"/>
              <a:gd name="connsiteY5" fmla="*/ 141919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31829 h 3944123"/>
              <a:gd name="connsiteX9" fmla="*/ 379775 w 1704975"/>
              <a:gd name="connsiteY9" fmla="*/ 47018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7 w 1704975"/>
              <a:gd name="connsiteY3" fmla="*/ 292118 h 3944123"/>
              <a:gd name="connsiteX4" fmla="*/ 1386116 w 1704975"/>
              <a:gd name="connsiteY4" fmla="*/ 185902 h 3944123"/>
              <a:gd name="connsiteX5" fmla="*/ 1134310 w 1704975"/>
              <a:gd name="connsiteY5" fmla="*/ 141919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3182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329740 h 3944123"/>
              <a:gd name="connsiteX4" fmla="*/ 1386116 w 1704975"/>
              <a:gd name="connsiteY4" fmla="*/ 185902 h 3944123"/>
              <a:gd name="connsiteX5" fmla="*/ 1134310 w 1704975"/>
              <a:gd name="connsiteY5" fmla="*/ 141919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3182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1772868 h 3944123"/>
              <a:gd name="connsiteX4" fmla="*/ 1386116 w 1704975"/>
              <a:gd name="connsiteY4" fmla="*/ 185902 h 3944123"/>
              <a:gd name="connsiteX5" fmla="*/ 1134310 w 1704975"/>
              <a:gd name="connsiteY5" fmla="*/ 141919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3182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1772868 h 3944123"/>
              <a:gd name="connsiteX4" fmla="*/ 1123015 w 1704975"/>
              <a:gd name="connsiteY4" fmla="*/ 1244195 h 3944123"/>
              <a:gd name="connsiteX5" fmla="*/ 1134310 w 1704975"/>
              <a:gd name="connsiteY5" fmla="*/ 141919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3182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1772868 h 3944123"/>
              <a:gd name="connsiteX4" fmla="*/ 1123015 w 1704975"/>
              <a:gd name="connsiteY4" fmla="*/ 1244195 h 3944123"/>
              <a:gd name="connsiteX5" fmla="*/ 952860 w 1704975"/>
              <a:gd name="connsiteY5" fmla="*/ 1104002 h 3944123"/>
              <a:gd name="connsiteX6" fmla="*/ 943744 w 1704975"/>
              <a:gd name="connsiteY6" fmla="*/ 81991 h 3944123"/>
              <a:gd name="connsiteX7" fmla="*/ 802954 w 1704975"/>
              <a:gd name="connsiteY7" fmla="*/ 31827 h 3944123"/>
              <a:gd name="connsiteX8" fmla="*/ 530086 w 1704975"/>
              <a:gd name="connsiteY8" fmla="*/ 3182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1772868 h 3944123"/>
              <a:gd name="connsiteX4" fmla="*/ 1123015 w 1704975"/>
              <a:gd name="connsiteY4" fmla="*/ 1244195 h 3944123"/>
              <a:gd name="connsiteX5" fmla="*/ 952860 w 1704975"/>
              <a:gd name="connsiteY5" fmla="*/ 1104002 h 3944123"/>
              <a:gd name="connsiteX6" fmla="*/ 816729 w 1704975"/>
              <a:gd name="connsiteY6" fmla="*/ 906634 h 3944123"/>
              <a:gd name="connsiteX7" fmla="*/ 802954 w 1704975"/>
              <a:gd name="connsiteY7" fmla="*/ 31827 h 3944123"/>
              <a:gd name="connsiteX8" fmla="*/ 530086 w 1704975"/>
              <a:gd name="connsiteY8" fmla="*/ 3182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1772868 h 3944123"/>
              <a:gd name="connsiteX4" fmla="*/ 1123015 w 1704975"/>
              <a:gd name="connsiteY4" fmla="*/ 1244195 h 3944123"/>
              <a:gd name="connsiteX5" fmla="*/ 952860 w 1704975"/>
              <a:gd name="connsiteY5" fmla="*/ 1104002 h 3944123"/>
              <a:gd name="connsiteX6" fmla="*/ 816729 w 1704975"/>
              <a:gd name="connsiteY6" fmla="*/ 906634 h 3944123"/>
              <a:gd name="connsiteX7" fmla="*/ 721302 w 1704975"/>
              <a:gd name="connsiteY7" fmla="*/ 774006 h 3944123"/>
              <a:gd name="connsiteX8" fmla="*/ 530086 w 1704975"/>
              <a:gd name="connsiteY8" fmla="*/ 3182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1772868 h 3944123"/>
              <a:gd name="connsiteX4" fmla="*/ 1123015 w 1704975"/>
              <a:gd name="connsiteY4" fmla="*/ 1244195 h 3944123"/>
              <a:gd name="connsiteX5" fmla="*/ 952860 w 1704975"/>
              <a:gd name="connsiteY5" fmla="*/ 1104002 h 3944123"/>
              <a:gd name="connsiteX6" fmla="*/ 816729 w 1704975"/>
              <a:gd name="connsiteY6" fmla="*/ 906634 h 3944123"/>
              <a:gd name="connsiteX7" fmla="*/ 721302 w 1704975"/>
              <a:gd name="connsiteY7" fmla="*/ 774006 h 3944123"/>
              <a:gd name="connsiteX8" fmla="*/ 539159 w 1704975"/>
              <a:gd name="connsiteY8" fmla="*/ 540359 h 3944123"/>
              <a:gd name="connsiteX9" fmla="*/ 365717 w 1704975"/>
              <a:gd name="connsiteY9" fmla="*/ 9396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3493 h 3944123"/>
              <a:gd name="connsiteX1" fmla="*/ 0 w 1704975"/>
              <a:gd name="connsiteY1" fmla="*/ 3944123 h 3944123"/>
              <a:gd name="connsiteX2" fmla="*/ 1704975 w 1704975"/>
              <a:gd name="connsiteY2" fmla="*/ 3944123 h 3944123"/>
              <a:gd name="connsiteX3" fmla="*/ 1699606 w 1704975"/>
              <a:gd name="connsiteY3" fmla="*/ 1772868 h 3944123"/>
              <a:gd name="connsiteX4" fmla="*/ 1123015 w 1704975"/>
              <a:gd name="connsiteY4" fmla="*/ 1244195 h 3944123"/>
              <a:gd name="connsiteX5" fmla="*/ 952860 w 1704975"/>
              <a:gd name="connsiteY5" fmla="*/ 1104002 h 3944123"/>
              <a:gd name="connsiteX6" fmla="*/ 816729 w 1704975"/>
              <a:gd name="connsiteY6" fmla="*/ 906634 h 3944123"/>
              <a:gd name="connsiteX7" fmla="*/ 721302 w 1704975"/>
              <a:gd name="connsiteY7" fmla="*/ 774006 h 3944123"/>
              <a:gd name="connsiteX8" fmla="*/ 539159 w 1704975"/>
              <a:gd name="connsiteY8" fmla="*/ 540359 h 3944123"/>
              <a:gd name="connsiteX9" fmla="*/ 392934 w 1704975"/>
              <a:gd name="connsiteY9" fmla="*/ 325510 h 3944123"/>
              <a:gd name="connsiteX10" fmla="*/ 161877 w 1704975"/>
              <a:gd name="connsiteY10" fmla="*/ 0 h 3944123"/>
              <a:gd name="connsiteX11" fmla="*/ 7617 w 1704975"/>
              <a:gd name="connsiteY11" fmla="*/ 3493 h 3944123"/>
              <a:gd name="connsiteX0" fmla="*/ 7617 w 1704975"/>
              <a:gd name="connsiteY0" fmla="*/ -1 h 3940629"/>
              <a:gd name="connsiteX1" fmla="*/ 0 w 1704975"/>
              <a:gd name="connsiteY1" fmla="*/ 3940629 h 3940629"/>
              <a:gd name="connsiteX2" fmla="*/ 1704975 w 1704975"/>
              <a:gd name="connsiteY2" fmla="*/ 3940629 h 3940629"/>
              <a:gd name="connsiteX3" fmla="*/ 1699606 w 1704975"/>
              <a:gd name="connsiteY3" fmla="*/ 1769374 h 3940629"/>
              <a:gd name="connsiteX4" fmla="*/ 1123015 w 1704975"/>
              <a:gd name="connsiteY4" fmla="*/ 1240701 h 3940629"/>
              <a:gd name="connsiteX5" fmla="*/ 952860 w 1704975"/>
              <a:gd name="connsiteY5" fmla="*/ 1100508 h 3940629"/>
              <a:gd name="connsiteX6" fmla="*/ 816729 w 1704975"/>
              <a:gd name="connsiteY6" fmla="*/ 903140 h 3940629"/>
              <a:gd name="connsiteX7" fmla="*/ 721302 w 1704975"/>
              <a:gd name="connsiteY7" fmla="*/ 770512 h 3940629"/>
              <a:gd name="connsiteX8" fmla="*/ 539159 w 1704975"/>
              <a:gd name="connsiteY8" fmla="*/ 536865 h 3940629"/>
              <a:gd name="connsiteX9" fmla="*/ 392934 w 1704975"/>
              <a:gd name="connsiteY9" fmla="*/ 322016 h 3940629"/>
              <a:gd name="connsiteX10" fmla="*/ 198168 w 1704975"/>
              <a:gd name="connsiteY10" fmla="*/ 78972 h 3940629"/>
              <a:gd name="connsiteX11" fmla="*/ 7617 w 1704975"/>
              <a:gd name="connsiteY11" fmla="*/ -1 h 3940629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99606 w 1704975"/>
              <a:gd name="connsiteY3" fmla="*/ 1769376 h 3940631"/>
              <a:gd name="connsiteX4" fmla="*/ 1123015 w 1704975"/>
              <a:gd name="connsiteY4" fmla="*/ 1240703 h 3940631"/>
              <a:gd name="connsiteX5" fmla="*/ 952860 w 1704975"/>
              <a:gd name="connsiteY5" fmla="*/ 1100510 h 3940631"/>
              <a:gd name="connsiteX6" fmla="*/ 816729 w 1704975"/>
              <a:gd name="connsiteY6" fmla="*/ 903142 h 3940631"/>
              <a:gd name="connsiteX7" fmla="*/ 721302 w 1704975"/>
              <a:gd name="connsiteY7" fmla="*/ 770514 h 3940631"/>
              <a:gd name="connsiteX8" fmla="*/ 539159 w 1704975"/>
              <a:gd name="connsiteY8" fmla="*/ 536867 h 3940631"/>
              <a:gd name="connsiteX9" fmla="*/ 392934 w 1704975"/>
              <a:gd name="connsiteY9" fmla="*/ 322018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123015 w 1704975"/>
              <a:gd name="connsiteY4" fmla="*/ 1240703 h 3940631"/>
              <a:gd name="connsiteX5" fmla="*/ 952860 w 1704975"/>
              <a:gd name="connsiteY5" fmla="*/ 1100510 h 3940631"/>
              <a:gd name="connsiteX6" fmla="*/ 816729 w 1704975"/>
              <a:gd name="connsiteY6" fmla="*/ 903142 h 3940631"/>
              <a:gd name="connsiteX7" fmla="*/ 721302 w 1704975"/>
              <a:gd name="connsiteY7" fmla="*/ 770514 h 3940631"/>
              <a:gd name="connsiteX8" fmla="*/ 539159 w 1704975"/>
              <a:gd name="connsiteY8" fmla="*/ 536867 h 3940631"/>
              <a:gd name="connsiteX9" fmla="*/ 392934 w 1704975"/>
              <a:gd name="connsiteY9" fmla="*/ 322018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52860 w 1704975"/>
              <a:gd name="connsiteY5" fmla="*/ 1100510 h 3940631"/>
              <a:gd name="connsiteX6" fmla="*/ 816729 w 1704975"/>
              <a:gd name="connsiteY6" fmla="*/ 903142 h 3940631"/>
              <a:gd name="connsiteX7" fmla="*/ 721302 w 1704975"/>
              <a:gd name="connsiteY7" fmla="*/ 770514 h 3940631"/>
              <a:gd name="connsiteX8" fmla="*/ 539159 w 1704975"/>
              <a:gd name="connsiteY8" fmla="*/ 536867 h 3940631"/>
              <a:gd name="connsiteX9" fmla="*/ 392934 w 1704975"/>
              <a:gd name="connsiteY9" fmla="*/ 322018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816729 w 1704975"/>
              <a:gd name="connsiteY6" fmla="*/ 903142 h 3940631"/>
              <a:gd name="connsiteX7" fmla="*/ 721302 w 1704975"/>
              <a:gd name="connsiteY7" fmla="*/ 770514 h 3940631"/>
              <a:gd name="connsiteX8" fmla="*/ 539159 w 1704975"/>
              <a:gd name="connsiteY8" fmla="*/ 536867 h 3940631"/>
              <a:gd name="connsiteX9" fmla="*/ 392934 w 1704975"/>
              <a:gd name="connsiteY9" fmla="*/ 322018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716933 w 1704975"/>
              <a:gd name="connsiteY6" fmla="*/ 1030184 h 3940631"/>
              <a:gd name="connsiteX7" fmla="*/ 721302 w 1704975"/>
              <a:gd name="connsiteY7" fmla="*/ 770514 h 3940631"/>
              <a:gd name="connsiteX8" fmla="*/ 539159 w 1704975"/>
              <a:gd name="connsiteY8" fmla="*/ 536867 h 3940631"/>
              <a:gd name="connsiteX9" fmla="*/ 392934 w 1704975"/>
              <a:gd name="connsiteY9" fmla="*/ 322018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716933 w 1704975"/>
              <a:gd name="connsiteY6" fmla="*/ 1030184 h 3940631"/>
              <a:gd name="connsiteX7" fmla="*/ 612433 w 1704975"/>
              <a:gd name="connsiteY7" fmla="*/ 821330 h 3940631"/>
              <a:gd name="connsiteX8" fmla="*/ 539159 w 1704975"/>
              <a:gd name="connsiteY8" fmla="*/ 536867 h 3940631"/>
              <a:gd name="connsiteX9" fmla="*/ 392934 w 1704975"/>
              <a:gd name="connsiteY9" fmla="*/ 322018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716933 w 1704975"/>
              <a:gd name="connsiteY6" fmla="*/ 1030184 h 3940631"/>
              <a:gd name="connsiteX7" fmla="*/ 612433 w 1704975"/>
              <a:gd name="connsiteY7" fmla="*/ 821330 h 3940631"/>
              <a:gd name="connsiteX8" fmla="*/ 439362 w 1704975"/>
              <a:gd name="connsiteY8" fmla="*/ 663911 h 3940631"/>
              <a:gd name="connsiteX9" fmla="*/ 392934 w 1704975"/>
              <a:gd name="connsiteY9" fmla="*/ 322018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716933 w 1704975"/>
              <a:gd name="connsiteY6" fmla="*/ 1030184 h 3940631"/>
              <a:gd name="connsiteX7" fmla="*/ 612433 w 1704975"/>
              <a:gd name="connsiteY7" fmla="*/ 821330 h 3940631"/>
              <a:gd name="connsiteX8" fmla="*/ 439362 w 1704975"/>
              <a:gd name="connsiteY8" fmla="*/ 663911 h 3940631"/>
              <a:gd name="connsiteX9" fmla="*/ 302209 w 1704975"/>
              <a:gd name="connsiteY9" fmla="*/ 372833 h 3940631"/>
              <a:gd name="connsiteX10" fmla="*/ 198168 w 1704975"/>
              <a:gd name="connsiteY10" fmla="*/ 92719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716933 w 1704975"/>
              <a:gd name="connsiteY6" fmla="*/ 1030184 h 3940631"/>
              <a:gd name="connsiteX7" fmla="*/ 612433 w 1704975"/>
              <a:gd name="connsiteY7" fmla="*/ 821330 h 3940631"/>
              <a:gd name="connsiteX8" fmla="*/ 439362 w 1704975"/>
              <a:gd name="connsiteY8" fmla="*/ 663911 h 3940631"/>
              <a:gd name="connsiteX9" fmla="*/ 302209 w 1704975"/>
              <a:gd name="connsiteY9" fmla="*/ 372833 h 3940631"/>
              <a:gd name="connsiteX10" fmla="*/ 161879 w 1704975"/>
              <a:gd name="connsiteY10" fmla="*/ 219760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654244 w 1704975"/>
              <a:gd name="connsiteY3" fmla="*/ 2252134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716933 w 1704975"/>
              <a:gd name="connsiteY6" fmla="*/ 1030184 h 3940631"/>
              <a:gd name="connsiteX7" fmla="*/ 621505 w 1704975"/>
              <a:gd name="connsiteY7" fmla="*/ 872147 h 3940631"/>
              <a:gd name="connsiteX8" fmla="*/ 439362 w 1704975"/>
              <a:gd name="connsiteY8" fmla="*/ 663911 h 3940631"/>
              <a:gd name="connsiteX9" fmla="*/ 302209 w 1704975"/>
              <a:gd name="connsiteY9" fmla="*/ 372833 h 3940631"/>
              <a:gd name="connsiteX10" fmla="*/ 161879 w 1704975"/>
              <a:gd name="connsiteY10" fmla="*/ 219760 h 3940631"/>
              <a:gd name="connsiteX11" fmla="*/ 7617 w 1704975"/>
              <a:gd name="connsiteY11" fmla="*/ 1 h 3940631"/>
              <a:gd name="connsiteX0" fmla="*/ 7617 w 1704975"/>
              <a:gd name="connsiteY0" fmla="*/ 1 h 3940631"/>
              <a:gd name="connsiteX1" fmla="*/ 0 w 1704975"/>
              <a:gd name="connsiteY1" fmla="*/ 3940631 h 3940631"/>
              <a:gd name="connsiteX2" fmla="*/ 1704975 w 1704975"/>
              <a:gd name="connsiteY2" fmla="*/ 3940631 h 3940631"/>
              <a:gd name="connsiteX3" fmla="*/ 1700080 w 1704975"/>
              <a:gd name="connsiteY3" fmla="*/ 2303246 h 3940631"/>
              <a:gd name="connsiteX4" fmla="*/ 1231884 w 1704975"/>
              <a:gd name="connsiteY4" fmla="*/ 1825095 h 3940631"/>
              <a:gd name="connsiteX5" fmla="*/ 916570 w 1704975"/>
              <a:gd name="connsiteY5" fmla="*/ 1329187 h 3940631"/>
              <a:gd name="connsiteX6" fmla="*/ 716933 w 1704975"/>
              <a:gd name="connsiteY6" fmla="*/ 1030184 h 3940631"/>
              <a:gd name="connsiteX7" fmla="*/ 621505 w 1704975"/>
              <a:gd name="connsiteY7" fmla="*/ 872147 h 3940631"/>
              <a:gd name="connsiteX8" fmla="*/ 439362 w 1704975"/>
              <a:gd name="connsiteY8" fmla="*/ 663911 h 3940631"/>
              <a:gd name="connsiteX9" fmla="*/ 302209 w 1704975"/>
              <a:gd name="connsiteY9" fmla="*/ 372833 h 3940631"/>
              <a:gd name="connsiteX10" fmla="*/ 161879 w 1704975"/>
              <a:gd name="connsiteY10" fmla="*/ 219760 h 3940631"/>
              <a:gd name="connsiteX11" fmla="*/ 7617 w 1704975"/>
              <a:gd name="connsiteY11" fmla="*/ 1 h 3940631"/>
              <a:gd name="connsiteX0" fmla="*/ 7617 w 1704975"/>
              <a:gd name="connsiteY0" fmla="*/ 0 h 3991743"/>
              <a:gd name="connsiteX1" fmla="*/ 0 w 1704975"/>
              <a:gd name="connsiteY1" fmla="*/ 3991743 h 3991743"/>
              <a:gd name="connsiteX2" fmla="*/ 1704975 w 1704975"/>
              <a:gd name="connsiteY2" fmla="*/ 3991743 h 3991743"/>
              <a:gd name="connsiteX3" fmla="*/ 1700080 w 1704975"/>
              <a:gd name="connsiteY3" fmla="*/ 2354358 h 3991743"/>
              <a:gd name="connsiteX4" fmla="*/ 1231884 w 1704975"/>
              <a:gd name="connsiteY4" fmla="*/ 1876207 h 3991743"/>
              <a:gd name="connsiteX5" fmla="*/ 916570 w 1704975"/>
              <a:gd name="connsiteY5" fmla="*/ 1380299 h 3991743"/>
              <a:gd name="connsiteX6" fmla="*/ 716933 w 1704975"/>
              <a:gd name="connsiteY6" fmla="*/ 1081296 h 3991743"/>
              <a:gd name="connsiteX7" fmla="*/ 621505 w 1704975"/>
              <a:gd name="connsiteY7" fmla="*/ 923259 h 3991743"/>
              <a:gd name="connsiteX8" fmla="*/ 439362 w 1704975"/>
              <a:gd name="connsiteY8" fmla="*/ 715023 h 3991743"/>
              <a:gd name="connsiteX9" fmla="*/ 302209 w 1704975"/>
              <a:gd name="connsiteY9" fmla="*/ 423945 h 3991743"/>
              <a:gd name="connsiteX10" fmla="*/ 161879 w 1704975"/>
              <a:gd name="connsiteY10" fmla="*/ 270872 h 3991743"/>
              <a:gd name="connsiteX11" fmla="*/ 7617 w 1704975"/>
              <a:gd name="connsiteY11" fmla="*/ 0 h 3991743"/>
              <a:gd name="connsiteX0" fmla="*/ 0 w 1706525"/>
              <a:gd name="connsiteY0" fmla="*/ 0 h 3991743"/>
              <a:gd name="connsiteX1" fmla="*/ 1550 w 1706525"/>
              <a:gd name="connsiteY1" fmla="*/ 3991743 h 3991743"/>
              <a:gd name="connsiteX2" fmla="*/ 1706525 w 1706525"/>
              <a:gd name="connsiteY2" fmla="*/ 3991743 h 3991743"/>
              <a:gd name="connsiteX3" fmla="*/ 1701630 w 1706525"/>
              <a:gd name="connsiteY3" fmla="*/ 2354358 h 3991743"/>
              <a:gd name="connsiteX4" fmla="*/ 1233434 w 1706525"/>
              <a:gd name="connsiteY4" fmla="*/ 1876207 h 3991743"/>
              <a:gd name="connsiteX5" fmla="*/ 918120 w 1706525"/>
              <a:gd name="connsiteY5" fmla="*/ 1380299 h 3991743"/>
              <a:gd name="connsiteX6" fmla="*/ 718483 w 1706525"/>
              <a:gd name="connsiteY6" fmla="*/ 1081296 h 3991743"/>
              <a:gd name="connsiteX7" fmla="*/ 623055 w 1706525"/>
              <a:gd name="connsiteY7" fmla="*/ 923259 h 3991743"/>
              <a:gd name="connsiteX8" fmla="*/ 440912 w 1706525"/>
              <a:gd name="connsiteY8" fmla="*/ 715023 h 3991743"/>
              <a:gd name="connsiteX9" fmla="*/ 303759 w 1706525"/>
              <a:gd name="connsiteY9" fmla="*/ 423945 h 3991743"/>
              <a:gd name="connsiteX10" fmla="*/ 163429 w 1706525"/>
              <a:gd name="connsiteY10" fmla="*/ 270872 h 3991743"/>
              <a:gd name="connsiteX11" fmla="*/ 0 w 1706525"/>
              <a:gd name="connsiteY11" fmla="*/ 0 h 3991743"/>
              <a:gd name="connsiteX0" fmla="*/ 0 w 1706525"/>
              <a:gd name="connsiteY0" fmla="*/ 0 h 3991743"/>
              <a:gd name="connsiteX1" fmla="*/ 1550 w 1706525"/>
              <a:gd name="connsiteY1" fmla="*/ 3991743 h 3991743"/>
              <a:gd name="connsiteX2" fmla="*/ 1706525 w 1706525"/>
              <a:gd name="connsiteY2" fmla="*/ 3991743 h 3991743"/>
              <a:gd name="connsiteX3" fmla="*/ 1701630 w 1706525"/>
              <a:gd name="connsiteY3" fmla="*/ 2712140 h 3991743"/>
              <a:gd name="connsiteX4" fmla="*/ 1233434 w 1706525"/>
              <a:gd name="connsiteY4" fmla="*/ 1876207 h 3991743"/>
              <a:gd name="connsiteX5" fmla="*/ 918120 w 1706525"/>
              <a:gd name="connsiteY5" fmla="*/ 1380299 h 3991743"/>
              <a:gd name="connsiteX6" fmla="*/ 718483 w 1706525"/>
              <a:gd name="connsiteY6" fmla="*/ 1081296 h 3991743"/>
              <a:gd name="connsiteX7" fmla="*/ 623055 w 1706525"/>
              <a:gd name="connsiteY7" fmla="*/ 923259 h 3991743"/>
              <a:gd name="connsiteX8" fmla="*/ 440912 w 1706525"/>
              <a:gd name="connsiteY8" fmla="*/ 715023 h 3991743"/>
              <a:gd name="connsiteX9" fmla="*/ 303759 w 1706525"/>
              <a:gd name="connsiteY9" fmla="*/ 423945 h 3991743"/>
              <a:gd name="connsiteX10" fmla="*/ 163429 w 1706525"/>
              <a:gd name="connsiteY10" fmla="*/ 270872 h 3991743"/>
              <a:gd name="connsiteX11" fmla="*/ 0 w 1706525"/>
              <a:gd name="connsiteY11" fmla="*/ 0 h 3991743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01630 w 1781660"/>
              <a:gd name="connsiteY3" fmla="*/ 2712140 h 4042855"/>
              <a:gd name="connsiteX4" fmla="*/ 1233434 w 1781660"/>
              <a:gd name="connsiteY4" fmla="*/ 1876207 h 4042855"/>
              <a:gd name="connsiteX5" fmla="*/ 918120 w 1781660"/>
              <a:gd name="connsiteY5" fmla="*/ 1380299 h 4042855"/>
              <a:gd name="connsiteX6" fmla="*/ 718483 w 1781660"/>
              <a:gd name="connsiteY6" fmla="*/ 1081296 h 4042855"/>
              <a:gd name="connsiteX7" fmla="*/ 623055 w 1781660"/>
              <a:gd name="connsiteY7" fmla="*/ 923259 h 4042855"/>
              <a:gd name="connsiteX8" fmla="*/ 440912 w 1781660"/>
              <a:gd name="connsiteY8" fmla="*/ 715023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233434 w 1781660"/>
              <a:gd name="connsiteY4" fmla="*/ 1876207 h 4042855"/>
              <a:gd name="connsiteX5" fmla="*/ 918120 w 1781660"/>
              <a:gd name="connsiteY5" fmla="*/ 1380299 h 4042855"/>
              <a:gd name="connsiteX6" fmla="*/ 718483 w 1781660"/>
              <a:gd name="connsiteY6" fmla="*/ 1081296 h 4042855"/>
              <a:gd name="connsiteX7" fmla="*/ 623055 w 1781660"/>
              <a:gd name="connsiteY7" fmla="*/ 923259 h 4042855"/>
              <a:gd name="connsiteX8" fmla="*/ 440912 w 1781660"/>
              <a:gd name="connsiteY8" fmla="*/ 715023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361163 w 1781660"/>
              <a:gd name="connsiteY4" fmla="*/ 2336216 h 4042855"/>
              <a:gd name="connsiteX5" fmla="*/ 918120 w 1781660"/>
              <a:gd name="connsiteY5" fmla="*/ 1380299 h 4042855"/>
              <a:gd name="connsiteX6" fmla="*/ 718483 w 1781660"/>
              <a:gd name="connsiteY6" fmla="*/ 1081296 h 4042855"/>
              <a:gd name="connsiteX7" fmla="*/ 623055 w 1781660"/>
              <a:gd name="connsiteY7" fmla="*/ 923259 h 4042855"/>
              <a:gd name="connsiteX8" fmla="*/ 440912 w 1781660"/>
              <a:gd name="connsiteY8" fmla="*/ 715023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361163 w 1781660"/>
              <a:gd name="connsiteY4" fmla="*/ 2336216 h 4042855"/>
              <a:gd name="connsiteX5" fmla="*/ 918120 w 1781660"/>
              <a:gd name="connsiteY5" fmla="*/ 1380299 h 4042855"/>
              <a:gd name="connsiteX6" fmla="*/ 718483 w 1781660"/>
              <a:gd name="connsiteY6" fmla="*/ 1081296 h 4042855"/>
              <a:gd name="connsiteX7" fmla="*/ 623055 w 1781660"/>
              <a:gd name="connsiteY7" fmla="*/ 923259 h 4042855"/>
              <a:gd name="connsiteX8" fmla="*/ 440912 w 1781660"/>
              <a:gd name="connsiteY8" fmla="*/ 715023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361163 w 1781660"/>
              <a:gd name="connsiteY4" fmla="*/ 2336216 h 4042855"/>
              <a:gd name="connsiteX5" fmla="*/ 880553 w 1781660"/>
              <a:gd name="connsiteY5" fmla="*/ 1584747 h 4042855"/>
              <a:gd name="connsiteX6" fmla="*/ 718483 w 1781660"/>
              <a:gd name="connsiteY6" fmla="*/ 1081296 h 4042855"/>
              <a:gd name="connsiteX7" fmla="*/ 623055 w 1781660"/>
              <a:gd name="connsiteY7" fmla="*/ 923259 h 4042855"/>
              <a:gd name="connsiteX8" fmla="*/ 440912 w 1781660"/>
              <a:gd name="connsiteY8" fmla="*/ 715023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361163 w 1781660"/>
              <a:gd name="connsiteY4" fmla="*/ 2336216 h 4042855"/>
              <a:gd name="connsiteX5" fmla="*/ 880553 w 1781660"/>
              <a:gd name="connsiteY5" fmla="*/ 1584747 h 4042855"/>
              <a:gd name="connsiteX6" fmla="*/ 680916 w 1781660"/>
              <a:gd name="connsiteY6" fmla="*/ 1234634 h 4042855"/>
              <a:gd name="connsiteX7" fmla="*/ 623055 w 1781660"/>
              <a:gd name="connsiteY7" fmla="*/ 923259 h 4042855"/>
              <a:gd name="connsiteX8" fmla="*/ 440912 w 1781660"/>
              <a:gd name="connsiteY8" fmla="*/ 715023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361163 w 1781660"/>
              <a:gd name="connsiteY4" fmla="*/ 2336216 h 4042855"/>
              <a:gd name="connsiteX5" fmla="*/ 880553 w 1781660"/>
              <a:gd name="connsiteY5" fmla="*/ 1584747 h 4042855"/>
              <a:gd name="connsiteX6" fmla="*/ 680916 w 1781660"/>
              <a:gd name="connsiteY6" fmla="*/ 1234634 h 4042855"/>
              <a:gd name="connsiteX7" fmla="*/ 570461 w 1781660"/>
              <a:gd name="connsiteY7" fmla="*/ 999926 h 4042855"/>
              <a:gd name="connsiteX8" fmla="*/ 440912 w 1781660"/>
              <a:gd name="connsiteY8" fmla="*/ 715023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361163 w 1781660"/>
              <a:gd name="connsiteY4" fmla="*/ 2336216 h 4042855"/>
              <a:gd name="connsiteX5" fmla="*/ 880553 w 1781660"/>
              <a:gd name="connsiteY5" fmla="*/ 1584747 h 4042855"/>
              <a:gd name="connsiteX6" fmla="*/ 680916 w 1781660"/>
              <a:gd name="connsiteY6" fmla="*/ 1234634 h 4042855"/>
              <a:gd name="connsiteX7" fmla="*/ 570461 w 1781660"/>
              <a:gd name="connsiteY7" fmla="*/ 999926 h 4042855"/>
              <a:gd name="connsiteX8" fmla="*/ 395831 w 1781660"/>
              <a:gd name="connsiteY8" fmla="*/ 766138 h 4042855"/>
              <a:gd name="connsiteX9" fmla="*/ 303759 w 1781660"/>
              <a:gd name="connsiteY9" fmla="*/ 423945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763252 h 4042855"/>
              <a:gd name="connsiteX4" fmla="*/ 1361163 w 1781660"/>
              <a:gd name="connsiteY4" fmla="*/ 2336216 h 4042855"/>
              <a:gd name="connsiteX5" fmla="*/ 880553 w 1781660"/>
              <a:gd name="connsiteY5" fmla="*/ 1584747 h 4042855"/>
              <a:gd name="connsiteX6" fmla="*/ 680916 w 1781660"/>
              <a:gd name="connsiteY6" fmla="*/ 1234634 h 4042855"/>
              <a:gd name="connsiteX7" fmla="*/ 570461 w 1781660"/>
              <a:gd name="connsiteY7" fmla="*/ 999926 h 4042855"/>
              <a:gd name="connsiteX8" fmla="*/ 39583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932636 h 4042855"/>
              <a:gd name="connsiteX4" fmla="*/ 1361163 w 1781660"/>
              <a:gd name="connsiteY4" fmla="*/ 2336216 h 4042855"/>
              <a:gd name="connsiteX5" fmla="*/ 880553 w 1781660"/>
              <a:gd name="connsiteY5" fmla="*/ 1584747 h 4042855"/>
              <a:gd name="connsiteX6" fmla="*/ 680916 w 1781660"/>
              <a:gd name="connsiteY6" fmla="*/ 1234634 h 4042855"/>
              <a:gd name="connsiteX7" fmla="*/ 570461 w 1781660"/>
              <a:gd name="connsiteY7" fmla="*/ 999926 h 4042855"/>
              <a:gd name="connsiteX8" fmla="*/ 39583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932636 h 4042855"/>
              <a:gd name="connsiteX4" fmla="*/ 1361163 w 1781660"/>
              <a:gd name="connsiteY4" fmla="*/ 2336216 h 4042855"/>
              <a:gd name="connsiteX5" fmla="*/ 880553 w 1781660"/>
              <a:gd name="connsiteY5" fmla="*/ 1584747 h 4042855"/>
              <a:gd name="connsiteX6" fmla="*/ 680916 w 1781660"/>
              <a:gd name="connsiteY6" fmla="*/ 1234634 h 4042855"/>
              <a:gd name="connsiteX7" fmla="*/ 570461 w 1781660"/>
              <a:gd name="connsiteY7" fmla="*/ 999926 h 4042855"/>
              <a:gd name="connsiteX8" fmla="*/ 39583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932636 h 4042855"/>
              <a:gd name="connsiteX4" fmla="*/ 1336264 w 1781660"/>
              <a:gd name="connsiteY4" fmla="*/ 2420910 h 4042855"/>
              <a:gd name="connsiteX5" fmla="*/ 880553 w 1781660"/>
              <a:gd name="connsiteY5" fmla="*/ 1584747 h 4042855"/>
              <a:gd name="connsiteX6" fmla="*/ 680916 w 1781660"/>
              <a:gd name="connsiteY6" fmla="*/ 1234634 h 4042855"/>
              <a:gd name="connsiteX7" fmla="*/ 570461 w 1781660"/>
              <a:gd name="connsiteY7" fmla="*/ 999926 h 4042855"/>
              <a:gd name="connsiteX8" fmla="*/ 39583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932636 h 4042855"/>
              <a:gd name="connsiteX4" fmla="*/ 1336264 w 1781660"/>
              <a:gd name="connsiteY4" fmla="*/ 2420910 h 4042855"/>
              <a:gd name="connsiteX5" fmla="*/ 870594 w 1781660"/>
              <a:gd name="connsiteY5" fmla="*/ 1652500 h 4042855"/>
              <a:gd name="connsiteX6" fmla="*/ 680916 w 1781660"/>
              <a:gd name="connsiteY6" fmla="*/ 1234634 h 4042855"/>
              <a:gd name="connsiteX7" fmla="*/ 570461 w 1781660"/>
              <a:gd name="connsiteY7" fmla="*/ 999926 h 4042855"/>
              <a:gd name="connsiteX8" fmla="*/ 39583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932636 h 4042855"/>
              <a:gd name="connsiteX4" fmla="*/ 1336264 w 1781660"/>
              <a:gd name="connsiteY4" fmla="*/ 2420910 h 4042855"/>
              <a:gd name="connsiteX5" fmla="*/ 870594 w 1781660"/>
              <a:gd name="connsiteY5" fmla="*/ 1652500 h 4042855"/>
              <a:gd name="connsiteX6" fmla="*/ 680916 w 1781660"/>
              <a:gd name="connsiteY6" fmla="*/ 1353203 h 4042855"/>
              <a:gd name="connsiteX7" fmla="*/ 570461 w 1781660"/>
              <a:gd name="connsiteY7" fmla="*/ 999926 h 4042855"/>
              <a:gd name="connsiteX8" fmla="*/ 39583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932636 h 4042855"/>
              <a:gd name="connsiteX4" fmla="*/ 1336264 w 1781660"/>
              <a:gd name="connsiteY4" fmla="*/ 2420910 h 4042855"/>
              <a:gd name="connsiteX5" fmla="*/ 870594 w 1781660"/>
              <a:gd name="connsiteY5" fmla="*/ 1652500 h 4042855"/>
              <a:gd name="connsiteX6" fmla="*/ 680916 w 1781660"/>
              <a:gd name="connsiteY6" fmla="*/ 1353203 h 4042855"/>
              <a:gd name="connsiteX7" fmla="*/ 555521 w 1781660"/>
              <a:gd name="connsiteY7" fmla="*/ 1033804 h 4042855"/>
              <a:gd name="connsiteX8" fmla="*/ 39583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  <a:gd name="connsiteX0" fmla="*/ 0 w 1781660"/>
              <a:gd name="connsiteY0" fmla="*/ 0 h 4042855"/>
              <a:gd name="connsiteX1" fmla="*/ 1550 w 1781660"/>
              <a:gd name="connsiteY1" fmla="*/ 3991743 h 4042855"/>
              <a:gd name="connsiteX2" fmla="*/ 1781660 w 1781660"/>
              <a:gd name="connsiteY2" fmla="*/ 4042855 h 4042855"/>
              <a:gd name="connsiteX3" fmla="*/ 1776765 w 1781660"/>
              <a:gd name="connsiteY3" fmla="*/ 2932636 h 4042855"/>
              <a:gd name="connsiteX4" fmla="*/ 1336264 w 1781660"/>
              <a:gd name="connsiteY4" fmla="*/ 2420910 h 4042855"/>
              <a:gd name="connsiteX5" fmla="*/ 870594 w 1781660"/>
              <a:gd name="connsiteY5" fmla="*/ 1652500 h 4042855"/>
              <a:gd name="connsiteX6" fmla="*/ 680916 w 1781660"/>
              <a:gd name="connsiteY6" fmla="*/ 1353203 h 4042855"/>
              <a:gd name="connsiteX7" fmla="*/ 555521 w 1781660"/>
              <a:gd name="connsiteY7" fmla="*/ 1033804 h 4042855"/>
              <a:gd name="connsiteX8" fmla="*/ 390851 w 1781660"/>
              <a:gd name="connsiteY8" fmla="*/ 766138 h 4042855"/>
              <a:gd name="connsiteX9" fmla="*/ 251165 w 1781660"/>
              <a:gd name="connsiteY9" fmla="*/ 449501 h 4042855"/>
              <a:gd name="connsiteX10" fmla="*/ 163429 w 1781660"/>
              <a:gd name="connsiteY10" fmla="*/ 270872 h 4042855"/>
              <a:gd name="connsiteX11" fmla="*/ 0 w 1781660"/>
              <a:gd name="connsiteY11" fmla="*/ 0 h 40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1660" h="4042855">
                <a:moveTo>
                  <a:pt x="0" y="0"/>
                </a:moveTo>
                <a:cubicBezTo>
                  <a:pt x="517" y="1330581"/>
                  <a:pt x="1033" y="2661162"/>
                  <a:pt x="1550" y="3991743"/>
                </a:cubicBezTo>
                <a:lnTo>
                  <a:pt x="1781660" y="4042855"/>
                </a:lnTo>
                <a:cubicBezTo>
                  <a:pt x="1779871" y="3168298"/>
                  <a:pt x="1778554" y="3807193"/>
                  <a:pt x="1776765" y="2932636"/>
                </a:cubicBezTo>
                <a:cubicBezTo>
                  <a:pt x="1523695" y="2699950"/>
                  <a:pt x="1474798" y="2619717"/>
                  <a:pt x="1336264" y="2420910"/>
                </a:cubicBezTo>
                <a:cubicBezTo>
                  <a:pt x="1143502" y="2153384"/>
                  <a:pt x="1018275" y="1971139"/>
                  <a:pt x="870594" y="1652500"/>
                </a:cubicBezTo>
                <a:cubicBezTo>
                  <a:pt x="811758" y="1607443"/>
                  <a:pt x="739752" y="1398260"/>
                  <a:pt x="680916" y="1353203"/>
                </a:cubicBezTo>
                <a:cubicBezTo>
                  <a:pt x="682372" y="1266646"/>
                  <a:pt x="554065" y="1120361"/>
                  <a:pt x="555521" y="1033804"/>
                </a:cubicBezTo>
                <a:cubicBezTo>
                  <a:pt x="464565" y="992002"/>
                  <a:pt x="481807" y="807940"/>
                  <a:pt x="390851" y="766138"/>
                </a:cubicBezTo>
                <a:lnTo>
                  <a:pt x="251165" y="449501"/>
                </a:lnTo>
                <a:lnTo>
                  <a:pt x="163429" y="2708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srgbClr val="507C84"/>
              </a:solidFill>
              <a:latin typeface="Open Sans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srgbClr val="507C84"/>
              </a:solidFill>
              <a:latin typeface="Open San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rgbClr val="507C84"/>
                </a:solidFill>
                <a:latin typeface="Open Sans"/>
              </a:rPr>
              <a:t>   Total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rgbClr val="507C84"/>
                </a:solidFill>
                <a:latin typeface="Open Sans"/>
              </a:rPr>
              <a:t>entrepriser</a:t>
            </a:r>
          </a:p>
        </p:txBody>
      </p:sp>
      <p:grpSp>
        <p:nvGrpSpPr>
          <p:cNvPr id="62" name="Group 3">
            <a:extLst>
              <a:ext uri="{FF2B5EF4-FFF2-40B4-BE49-F238E27FC236}">
                <a16:creationId xmlns:a16="http://schemas.microsoft.com/office/drawing/2014/main" id="{8C9113A9-58E4-4F1A-8B29-55CD4C4541CD}"/>
              </a:ext>
            </a:extLst>
          </p:cNvPr>
          <p:cNvGrpSpPr/>
          <p:nvPr/>
        </p:nvGrpSpPr>
        <p:grpSpPr>
          <a:xfrm>
            <a:off x="771784" y="1013086"/>
            <a:ext cx="7064601" cy="3667210"/>
            <a:chOff x="659689" y="1779744"/>
            <a:chExt cx="4193625" cy="2687331"/>
          </a:xfrm>
        </p:grpSpPr>
        <p:sp>
          <p:nvSpPr>
            <p:cNvPr id="63" name="Rectangle 16398">
              <a:extLst>
                <a:ext uri="{FF2B5EF4-FFF2-40B4-BE49-F238E27FC236}">
                  <a16:creationId xmlns:a16="http://schemas.microsoft.com/office/drawing/2014/main" id="{CF5D6933-69A1-4C69-92B1-8E6057B7DC45}"/>
                </a:ext>
              </a:extLst>
            </p:cNvPr>
            <p:cNvSpPr txBox="1"/>
            <p:nvPr/>
          </p:nvSpPr>
          <p:spPr>
            <a:xfrm rot="16200000">
              <a:off x="-443277" y="2882710"/>
              <a:ext cx="2301820" cy="9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62A3AA"/>
                </a:buClr>
              </a:pPr>
              <a:r>
                <a:rPr lang="nb-NO" sz="1050" b="1" dirty="0">
                  <a:solidFill>
                    <a:srgbClr val="ED3A13"/>
                  </a:solidFill>
                  <a:latin typeface="Open Sans"/>
                  <a:ea typeface="ＭＳ Ｐゴシック" charset="-128"/>
                </a:rPr>
                <a:t>Nye Veiers påvirkningsrom</a:t>
              </a:r>
            </a:p>
          </p:txBody>
        </p:sp>
        <p:cxnSp>
          <p:nvCxnSpPr>
            <p:cNvPr id="64" name="Straight Connector 11">
              <a:extLst>
                <a:ext uri="{FF2B5EF4-FFF2-40B4-BE49-F238E27FC236}">
                  <a16:creationId xmlns:a16="http://schemas.microsoft.com/office/drawing/2014/main" id="{161DFB5C-A044-42BF-AFD5-DE9877D1AA52}"/>
                </a:ext>
              </a:extLst>
            </p:cNvPr>
            <p:cNvCxnSpPr/>
            <p:nvPr/>
          </p:nvCxnSpPr>
          <p:spPr>
            <a:xfrm>
              <a:off x="3927500" y="3933508"/>
              <a:ext cx="0" cy="366758"/>
            </a:xfrm>
            <a:prstGeom prst="line">
              <a:avLst/>
            </a:prstGeom>
            <a:ln w="1905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Line 8">
              <a:extLst>
                <a:ext uri="{FF2B5EF4-FFF2-40B4-BE49-F238E27FC236}">
                  <a16:creationId xmlns:a16="http://schemas.microsoft.com/office/drawing/2014/main" id="{395F4C21-D038-4600-9ED7-7956A81EB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760" y="2188617"/>
              <a:ext cx="0" cy="212218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olid"/>
              <a:round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9" tIns="34279" rIns="68559" bIns="34279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nb-NO" sz="900" dirty="0">
                <a:solidFill>
                  <a:srgbClr val="507C84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66" name="Line 9">
              <a:extLst>
                <a:ext uri="{FF2B5EF4-FFF2-40B4-BE49-F238E27FC236}">
                  <a16:creationId xmlns:a16="http://schemas.microsoft.com/office/drawing/2014/main" id="{54A112DB-6535-459F-B984-EE3873032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760" y="4310798"/>
              <a:ext cx="395834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9" tIns="34279" rIns="68559" bIns="34279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nb-NO" sz="900" dirty="0">
                <a:solidFill>
                  <a:srgbClr val="507C84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67" name="Rectangle 16398">
              <a:extLst>
                <a:ext uri="{FF2B5EF4-FFF2-40B4-BE49-F238E27FC236}">
                  <a16:creationId xmlns:a16="http://schemas.microsoft.com/office/drawing/2014/main" id="{26538CAD-24A6-47CA-83AB-23DC4B84BD75}"/>
                </a:ext>
              </a:extLst>
            </p:cNvPr>
            <p:cNvSpPr txBox="1"/>
            <p:nvPr/>
          </p:nvSpPr>
          <p:spPr>
            <a:xfrm>
              <a:off x="4669715" y="4348704"/>
              <a:ext cx="183599" cy="11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62A3AA"/>
                </a:buClr>
              </a:pPr>
              <a:r>
                <a:rPr lang="nb-NO" sz="1050" b="1" dirty="0">
                  <a:solidFill>
                    <a:srgbClr val="ED3A13"/>
                  </a:solidFill>
                  <a:latin typeface="Open Sans"/>
                  <a:ea typeface="ＭＳ Ｐゴシック" charset="-128"/>
                </a:rPr>
                <a:t>Tid</a:t>
              </a:r>
            </a:p>
          </p:txBody>
        </p:sp>
        <p:cxnSp>
          <p:nvCxnSpPr>
            <p:cNvPr id="68" name="Straight Connector 22">
              <a:extLst>
                <a:ext uri="{FF2B5EF4-FFF2-40B4-BE49-F238E27FC236}">
                  <a16:creationId xmlns:a16="http://schemas.microsoft.com/office/drawing/2014/main" id="{37AFF8CC-0C44-4BF0-AF03-2DED2D721E5D}"/>
                </a:ext>
              </a:extLst>
            </p:cNvPr>
            <p:cNvCxnSpPr/>
            <p:nvPr/>
          </p:nvCxnSpPr>
          <p:spPr>
            <a:xfrm>
              <a:off x="4036512" y="3238003"/>
              <a:ext cx="0" cy="271337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Pil: femkant 68">
            <a:extLst>
              <a:ext uri="{FF2B5EF4-FFF2-40B4-BE49-F238E27FC236}">
                <a16:creationId xmlns:a16="http://schemas.microsoft.com/office/drawing/2014/main" id="{E9959FF6-615E-4D7D-AA20-36EFBE1059DB}"/>
              </a:ext>
            </a:extLst>
          </p:cNvPr>
          <p:cNvSpPr/>
          <p:nvPr/>
        </p:nvSpPr>
        <p:spPr>
          <a:xfrm>
            <a:off x="1034700" y="4257552"/>
            <a:ext cx="801721" cy="20948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prstClr val="white"/>
                </a:solidFill>
                <a:latin typeface="Open Sans"/>
              </a:rPr>
              <a:t>Strategisk utredning</a:t>
            </a:r>
          </a:p>
        </p:txBody>
      </p:sp>
      <p:sp>
        <p:nvSpPr>
          <p:cNvPr id="70" name="Pil: vinkeltegn 69">
            <a:extLst>
              <a:ext uri="{FF2B5EF4-FFF2-40B4-BE49-F238E27FC236}">
                <a16:creationId xmlns:a16="http://schemas.microsoft.com/office/drawing/2014/main" id="{816DC24E-7C4E-47A3-9C51-8901BF31B37E}"/>
              </a:ext>
            </a:extLst>
          </p:cNvPr>
          <p:cNvSpPr/>
          <p:nvPr/>
        </p:nvSpPr>
        <p:spPr>
          <a:xfrm>
            <a:off x="2698876" y="4257551"/>
            <a:ext cx="1487445" cy="2094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prstClr val="white"/>
                </a:solidFill>
                <a:latin typeface="Open Sans"/>
              </a:rPr>
              <a:t>Integrert samhandling</a:t>
            </a:r>
          </a:p>
        </p:txBody>
      </p:sp>
      <p:sp>
        <p:nvSpPr>
          <p:cNvPr id="71" name="Pil: vinkeltegn 70">
            <a:extLst>
              <a:ext uri="{FF2B5EF4-FFF2-40B4-BE49-F238E27FC236}">
                <a16:creationId xmlns:a16="http://schemas.microsoft.com/office/drawing/2014/main" id="{4EB9354C-F4A7-4E42-892B-9BFD0C956F41}"/>
              </a:ext>
            </a:extLst>
          </p:cNvPr>
          <p:cNvSpPr/>
          <p:nvPr/>
        </p:nvSpPr>
        <p:spPr>
          <a:xfrm>
            <a:off x="4100942" y="4257551"/>
            <a:ext cx="1279934" cy="2094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prstClr val="white"/>
                </a:solidFill>
                <a:latin typeface="Open Sans"/>
              </a:rPr>
              <a:t>Utbygging</a:t>
            </a:r>
          </a:p>
        </p:txBody>
      </p:sp>
      <p:sp>
        <p:nvSpPr>
          <p:cNvPr id="72" name="Pil: vinkeltegn 71">
            <a:extLst>
              <a:ext uri="{FF2B5EF4-FFF2-40B4-BE49-F238E27FC236}">
                <a16:creationId xmlns:a16="http://schemas.microsoft.com/office/drawing/2014/main" id="{EF6DC5E7-F860-4958-9683-3C506CA4F121}"/>
              </a:ext>
            </a:extLst>
          </p:cNvPr>
          <p:cNvSpPr/>
          <p:nvPr/>
        </p:nvSpPr>
        <p:spPr>
          <a:xfrm>
            <a:off x="5293914" y="4257551"/>
            <a:ext cx="1839001" cy="2094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prstClr val="white"/>
                </a:solidFill>
                <a:latin typeface="Open Sans"/>
              </a:rPr>
              <a:t>Drift &amp; vedlikehold</a:t>
            </a:r>
          </a:p>
        </p:txBody>
      </p:sp>
      <p:sp>
        <p:nvSpPr>
          <p:cNvPr id="73" name="Pil: vinkeltegn 72">
            <a:extLst>
              <a:ext uri="{FF2B5EF4-FFF2-40B4-BE49-F238E27FC236}">
                <a16:creationId xmlns:a16="http://schemas.microsoft.com/office/drawing/2014/main" id="{27A02263-0D18-4446-8E0D-E65866360484}"/>
              </a:ext>
            </a:extLst>
          </p:cNvPr>
          <p:cNvSpPr/>
          <p:nvPr/>
        </p:nvSpPr>
        <p:spPr>
          <a:xfrm>
            <a:off x="7050470" y="4257551"/>
            <a:ext cx="209404" cy="2094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74" name="Pil: vinkeltegn 73">
            <a:extLst>
              <a:ext uri="{FF2B5EF4-FFF2-40B4-BE49-F238E27FC236}">
                <a16:creationId xmlns:a16="http://schemas.microsoft.com/office/drawing/2014/main" id="{4A306075-C1B6-4D92-B198-A97392CAFF0E}"/>
              </a:ext>
            </a:extLst>
          </p:cNvPr>
          <p:cNvSpPr/>
          <p:nvPr/>
        </p:nvSpPr>
        <p:spPr>
          <a:xfrm>
            <a:off x="7179363" y="4257551"/>
            <a:ext cx="209404" cy="2094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75" name="Pil: vinkeltegn 74">
            <a:extLst>
              <a:ext uri="{FF2B5EF4-FFF2-40B4-BE49-F238E27FC236}">
                <a16:creationId xmlns:a16="http://schemas.microsoft.com/office/drawing/2014/main" id="{AAE64A4C-B110-4D7C-A0C1-2F8083CC6DD8}"/>
              </a:ext>
            </a:extLst>
          </p:cNvPr>
          <p:cNvSpPr/>
          <p:nvPr/>
        </p:nvSpPr>
        <p:spPr>
          <a:xfrm>
            <a:off x="7311397" y="4257551"/>
            <a:ext cx="209404" cy="2094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76" name="Rectangle 16398">
            <a:extLst>
              <a:ext uri="{FF2B5EF4-FFF2-40B4-BE49-F238E27FC236}">
                <a16:creationId xmlns:a16="http://schemas.microsoft.com/office/drawing/2014/main" id="{9137D2BB-06AE-4953-979E-3A9034453AE5}"/>
              </a:ext>
            </a:extLst>
          </p:cNvPr>
          <p:cNvSpPr txBox="1"/>
          <p:nvPr/>
        </p:nvSpPr>
        <p:spPr>
          <a:xfrm rot="16200000">
            <a:off x="6219416" y="2460524"/>
            <a:ext cx="3141131" cy="16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2A3AA"/>
              </a:buClr>
            </a:pPr>
            <a:r>
              <a:rPr lang="nb-NO" sz="1050" b="1" dirty="0">
                <a:solidFill>
                  <a:srgbClr val="ED3A13"/>
                </a:solidFill>
                <a:latin typeface="Open Sans"/>
                <a:ea typeface="ＭＳ Ｐゴシック" charset="-128"/>
              </a:rPr>
              <a:t>Nytte for </a:t>
            </a:r>
            <a:r>
              <a:rPr lang="nb-NO" sz="1050" b="1" dirty="0" err="1">
                <a:solidFill>
                  <a:srgbClr val="ED3A13"/>
                </a:solidFill>
                <a:latin typeface="Open Sans"/>
                <a:ea typeface="ＭＳ Ｐゴシック" charset="-128"/>
              </a:rPr>
              <a:t>trafikkanten</a:t>
            </a:r>
            <a:r>
              <a:rPr lang="nb-NO" sz="1050" b="1" dirty="0">
                <a:solidFill>
                  <a:srgbClr val="ED3A13"/>
                </a:solidFill>
                <a:latin typeface="Open Sans"/>
                <a:ea typeface="ＭＳ Ｐゴシック" charset="-128"/>
              </a:rPr>
              <a:t> og samfunnet</a:t>
            </a:r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4FE2BC4B-954F-43E7-9AE9-002D212D2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2582" y="1555074"/>
            <a:ext cx="0" cy="2895990"/>
          </a:xfrm>
          <a:prstGeom prst="line">
            <a:avLst/>
          </a:prstGeom>
          <a:noFill/>
          <a:ln w="28575">
            <a:solidFill>
              <a:srgbClr val="808080"/>
            </a:solidFill>
            <a:prstDash val="solid"/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9" tIns="34279" rIns="68559" bIns="34279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srgbClr val="507C8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8" name="Freeform 17">
            <a:extLst>
              <a:ext uri="{FF2B5EF4-FFF2-40B4-BE49-F238E27FC236}">
                <a16:creationId xmlns:a16="http://schemas.microsoft.com/office/drawing/2014/main" id="{F3856D70-AFE3-48C1-A098-07844C774FEE}"/>
              </a:ext>
            </a:extLst>
          </p:cNvPr>
          <p:cNvSpPr/>
          <p:nvPr/>
        </p:nvSpPr>
        <p:spPr>
          <a:xfrm>
            <a:off x="1038759" y="1943471"/>
            <a:ext cx="6380156" cy="2272300"/>
          </a:xfrm>
          <a:custGeom>
            <a:avLst/>
            <a:gdLst>
              <a:gd name="connsiteX0" fmla="*/ 0 w 8566485"/>
              <a:gd name="connsiteY0" fmla="*/ 430949 h 2885396"/>
              <a:gd name="connsiteX1" fmla="*/ 1168782 w 8566485"/>
              <a:gd name="connsiteY1" fmla="*/ 52814 h 2885396"/>
              <a:gd name="connsiteX2" fmla="*/ 2571321 w 8566485"/>
              <a:gd name="connsiteY2" fmla="*/ 1455352 h 2885396"/>
              <a:gd name="connsiteX3" fmla="*/ 4475748 w 8566485"/>
              <a:gd name="connsiteY3" fmla="*/ 2459129 h 2885396"/>
              <a:gd name="connsiteX4" fmla="*/ 8566485 w 8566485"/>
              <a:gd name="connsiteY4" fmla="*/ 2885391 h 2885396"/>
              <a:gd name="connsiteX0" fmla="*/ 0 w 8573360"/>
              <a:gd name="connsiteY0" fmla="*/ 251326 h 2960155"/>
              <a:gd name="connsiteX1" fmla="*/ 1175657 w 8573360"/>
              <a:gd name="connsiteY1" fmla="*/ 127573 h 2960155"/>
              <a:gd name="connsiteX2" fmla="*/ 2578196 w 8573360"/>
              <a:gd name="connsiteY2" fmla="*/ 1530111 h 2960155"/>
              <a:gd name="connsiteX3" fmla="*/ 4482623 w 8573360"/>
              <a:gd name="connsiteY3" fmla="*/ 2533888 h 2960155"/>
              <a:gd name="connsiteX4" fmla="*/ 8573360 w 8573360"/>
              <a:gd name="connsiteY4" fmla="*/ 2960150 h 2960155"/>
              <a:gd name="connsiteX0" fmla="*/ 0 w 8573360"/>
              <a:gd name="connsiteY0" fmla="*/ 226047 h 2934876"/>
              <a:gd name="connsiteX1" fmla="*/ 1175657 w 8573360"/>
              <a:gd name="connsiteY1" fmla="*/ 102294 h 2934876"/>
              <a:gd name="connsiteX2" fmla="*/ 2578196 w 8573360"/>
              <a:gd name="connsiteY2" fmla="*/ 1504832 h 2934876"/>
              <a:gd name="connsiteX3" fmla="*/ 4482623 w 8573360"/>
              <a:gd name="connsiteY3" fmla="*/ 2508609 h 2934876"/>
              <a:gd name="connsiteX4" fmla="*/ 8573360 w 8573360"/>
              <a:gd name="connsiteY4" fmla="*/ 2934871 h 2934876"/>
              <a:gd name="connsiteX0" fmla="*/ 0 w 8573360"/>
              <a:gd name="connsiteY0" fmla="*/ 150744 h 2859573"/>
              <a:gd name="connsiteX1" fmla="*/ 1485041 w 8573360"/>
              <a:gd name="connsiteY1" fmla="*/ 143870 h 2859573"/>
              <a:gd name="connsiteX2" fmla="*/ 2578196 w 8573360"/>
              <a:gd name="connsiteY2" fmla="*/ 1429529 h 2859573"/>
              <a:gd name="connsiteX3" fmla="*/ 4482623 w 8573360"/>
              <a:gd name="connsiteY3" fmla="*/ 2433306 h 2859573"/>
              <a:gd name="connsiteX4" fmla="*/ 8573360 w 8573360"/>
              <a:gd name="connsiteY4" fmla="*/ 2859568 h 2859573"/>
              <a:gd name="connsiteX0" fmla="*/ 0 w 8573360"/>
              <a:gd name="connsiteY0" fmla="*/ 131466 h 2840295"/>
              <a:gd name="connsiteX1" fmla="*/ 1485041 w 8573360"/>
              <a:gd name="connsiteY1" fmla="*/ 124592 h 2840295"/>
              <a:gd name="connsiteX2" fmla="*/ 2578196 w 8573360"/>
              <a:gd name="connsiteY2" fmla="*/ 1410251 h 2840295"/>
              <a:gd name="connsiteX3" fmla="*/ 4482623 w 8573360"/>
              <a:gd name="connsiteY3" fmla="*/ 2414028 h 2840295"/>
              <a:gd name="connsiteX4" fmla="*/ 8573360 w 8573360"/>
              <a:gd name="connsiteY4" fmla="*/ 2840290 h 2840295"/>
              <a:gd name="connsiteX0" fmla="*/ 0 w 8573360"/>
              <a:gd name="connsiteY0" fmla="*/ 155302 h 2864130"/>
              <a:gd name="connsiteX1" fmla="*/ 1485041 w 8573360"/>
              <a:gd name="connsiteY1" fmla="*/ 148428 h 2864130"/>
              <a:gd name="connsiteX2" fmla="*/ 2935867 w 8573360"/>
              <a:gd name="connsiteY2" fmla="*/ 1502709 h 2864130"/>
              <a:gd name="connsiteX3" fmla="*/ 4482623 w 8573360"/>
              <a:gd name="connsiteY3" fmla="*/ 2437864 h 2864130"/>
              <a:gd name="connsiteX4" fmla="*/ 8573360 w 8573360"/>
              <a:gd name="connsiteY4" fmla="*/ 2864126 h 2864130"/>
              <a:gd name="connsiteX0" fmla="*/ 0 w 8573360"/>
              <a:gd name="connsiteY0" fmla="*/ 155302 h 2864130"/>
              <a:gd name="connsiteX1" fmla="*/ 1485041 w 8573360"/>
              <a:gd name="connsiteY1" fmla="*/ 148428 h 2864130"/>
              <a:gd name="connsiteX2" fmla="*/ 2935867 w 8573360"/>
              <a:gd name="connsiteY2" fmla="*/ 1502709 h 2864130"/>
              <a:gd name="connsiteX3" fmla="*/ 5139570 w 8573360"/>
              <a:gd name="connsiteY3" fmla="*/ 2437864 h 2864130"/>
              <a:gd name="connsiteX4" fmla="*/ 8573360 w 8573360"/>
              <a:gd name="connsiteY4" fmla="*/ 2864126 h 2864130"/>
              <a:gd name="connsiteX0" fmla="*/ 0 w 8573360"/>
              <a:gd name="connsiteY0" fmla="*/ 155302 h 2864126"/>
              <a:gd name="connsiteX1" fmla="*/ 1485041 w 8573360"/>
              <a:gd name="connsiteY1" fmla="*/ 148428 h 2864126"/>
              <a:gd name="connsiteX2" fmla="*/ 2935867 w 8573360"/>
              <a:gd name="connsiteY2" fmla="*/ 1502709 h 2864126"/>
              <a:gd name="connsiteX3" fmla="*/ 5139570 w 8573360"/>
              <a:gd name="connsiteY3" fmla="*/ 2437864 h 2864126"/>
              <a:gd name="connsiteX4" fmla="*/ 8573360 w 8573360"/>
              <a:gd name="connsiteY4" fmla="*/ 2864126 h 2864126"/>
              <a:gd name="connsiteX0" fmla="*/ 0 w 8573360"/>
              <a:gd name="connsiteY0" fmla="*/ 155302 h 2903096"/>
              <a:gd name="connsiteX1" fmla="*/ 1485041 w 8573360"/>
              <a:gd name="connsiteY1" fmla="*/ 148428 h 2903096"/>
              <a:gd name="connsiteX2" fmla="*/ 2935867 w 8573360"/>
              <a:gd name="connsiteY2" fmla="*/ 1502709 h 2903096"/>
              <a:gd name="connsiteX3" fmla="*/ 5729273 w 8573360"/>
              <a:gd name="connsiteY3" fmla="*/ 2789066 h 2903096"/>
              <a:gd name="connsiteX4" fmla="*/ 8573360 w 8573360"/>
              <a:gd name="connsiteY4" fmla="*/ 2864126 h 2903096"/>
              <a:gd name="connsiteX0" fmla="*/ 0 w 8457081"/>
              <a:gd name="connsiteY0" fmla="*/ 155302 h 3009187"/>
              <a:gd name="connsiteX1" fmla="*/ 1485041 w 8457081"/>
              <a:gd name="connsiteY1" fmla="*/ 148428 h 3009187"/>
              <a:gd name="connsiteX2" fmla="*/ 2935867 w 8457081"/>
              <a:gd name="connsiteY2" fmla="*/ 1502709 h 3009187"/>
              <a:gd name="connsiteX3" fmla="*/ 5729273 w 8457081"/>
              <a:gd name="connsiteY3" fmla="*/ 2789066 h 3009187"/>
              <a:gd name="connsiteX4" fmla="*/ 8457081 w 8457081"/>
              <a:gd name="connsiteY4" fmla="*/ 3009187 h 3009187"/>
              <a:gd name="connsiteX0" fmla="*/ 0 w 8457081"/>
              <a:gd name="connsiteY0" fmla="*/ 115383 h 2969268"/>
              <a:gd name="connsiteX1" fmla="*/ 1434586 w 8457081"/>
              <a:gd name="connsiteY1" fmla="*/ 191983 h 2969268"/>
              <a:gd name="connsiteX2" fmla="*/ 2935867 w 8457081"/>
              <a:gd name="connsiteY2" fmla="*/ 1462790 h 2969268"/>
              <a:gd name="connsiteX3" fmla="*/ 5729273 w 8457081"/>
              <a:gd name="connsiteY3" fmla="*/ 2749147 h 2969268"/>
              <a:gd name="connsiteX4" fmla="*/ 8457081 w 8457081"/>
              <a:gd name="connsiteY4" fmla="*/ 2969268 h 2969268"/>
              <a:gd name="connsiteX0" fmla="*/ 0 w 8431854"/>
              <a:gd name="connsiteY0" fmla="*/ 153439 h 2916262"/>
              <a:gd name="connsiteX1" fmla="*/ 1409359 w 8431854"/>
              <a:gd name="connsiteY1" fmla="*/ 138977 h 2916262"/>
              <a:gd name="connsiteX2" fmla="*/ 2910640 w 8431854"/>
              <a:gd name="connsiteY2" fmla="*/ 1409784 h 2916262"/>
              <a:gd name="connsiteX3" fmla="*/ 5704046 w 8431854"/>
              <a:gd name="connsiteY3" fmla="*/ 2696141 h 2916262"/>
              <a:gd name="connsiteX4" fmla="*/ 8431854 w 8431854"/>
              <a:gd name="connsiteY4" fmla="*/ 2916262 h 2916262"/>
              <a:gd name="connsiteX0" fmla="*/ 0 w 8431854"/>
              <a:gd name="connsiteY0" fmla="*/ 107959 h 2870782"/>
              <a:gd name="connsiteX1" fmla="*/ 1409359 w 8431854"/>
              <a:gd name="connsiteY1" fmla="*/ 93497 h 2870782"/>
              <a:gd name="connsiteX2" fmla="*/ 2910640 w 8431854"/>
              <a:gd name="connsiteY2" fmla="*/ 1364304 h 2870782"/>
              <a:gd name="connsiteX3" fmla="*/ 5704046 w 8431854"/>
              <a:gd name="connsiteY3" fmla="*/ 2650661 h 2870782"/>
              <a:gd name="connsiteX4" fmla="*/ 8431854 w 8431854"/>
              <a:gd name="connsiteY4" fmla="*/ 2870782 h 2870782"/>
              <a:gd name="connsiteX0" fmla="*/ 0 w 8431854"/>
              <a:gd name="connsiteY0" fmla="*/ 15408 h 2778231"/>
              <a:gd name="connsiteX1" fmla="*/ 1400951 w 8431854"/>
              <a:gd name="connsiteY1" fmla="*/ 167893 h 2778231"/>
              <a:gd name="connsiteX2" fmla="*/ 2910640 w 8431854"/>
              <a:gd name="connsiteY2" fmla="*/ 1271753 h 2778231"/>
              <a:gd name="connsiteX3" fmla="*/ 5704046 w 8431854"/>
              <a:gd name="connsiteY3" fmla="*/ 2558110 h 2778231"/>
              <a:gd name="connsiteX4" fmla="*/ 8431854 w 8431854"/>
              <a:gd name="connsiteY4" fmla="*/ 2778231 h 2778231"/>
              <a:gd name="connsiteX0" fmla="*/ 0 w 8440263"/>
              <a:gd name="connsiteY0" fmla="*/ 3602 h 2872664"/>
              <a:gd name="connsiteX1" fmla="*/ 1409360 w 8440263"/>
              <a:gd name="connsiteY1" fmla="*/ 262326 h 2872664"/>
              <a:gd name="connsiteX2" fmla="*/ 2919049 w 8440263"/>
              <a:gd name="connsiteY2" fmla="*/ 1366186 h 2872664"/>
              <a:gd name="connsiteX3" fmla="*/ 5712455 w 8440263"/>
              <a:gd name="connsiteY3" fmla="*/ 2652543 h 2872664"/>
              <a:gd name="connsiteX4" fmla="*/ 8440263 w 8440263"/>
              <a:gd name="connsiteY4" fmla="*/ 2872664 h 2872664"/>
              <a:gd name="connsiteX0" fmla="*/ 0 w 8440263"/>
              <a:gd name="connsiteY0" fmla="*/ 2458 h 2871520"/>
              <a:gd name="connsiteX1" fmla="*/ 1417769 w 8440263"/>
              <a:gd name="connsiteY1" fmla="*/ 299125 h 2871520"/>
              <a:gd name="connsiteX2" fmla="*/ 2919049 w 8440263"/>
              <a:gd name="connsiteY2" fmla="*/ 1365042 h 2871520"/>
              <a:gd name="connsiteX3" fmla="*/ 5712455 w 8440263"/>
              <a:gd name="connsiteY3" fmla="*/ 2651399 h 2871520"/>
              <a:gd name="connsiteX4" fmla="*/ 8440263 w 8440263"/>
              <a:gd name="connsiteY4" fmla="*/ 2871520 h 2871520"/>
              <a:gd name="connsiteX0" fmla="*/ 0 w 8440263"/>
              <a:gd name="connsiteY0" fmla="*/ 2458 h 2884142"/>
              <a:gd name="connsiteX1" fmla="*/ 1417769 w 8440263"/>
              <a:gd name="connsiteY1" fmla="*/ 299125 h 2884142"/>
              <a:gd name="connsiteX2" fmla="*/ 2919049 w 8440263"/>
              <a:gd name="connsiteY2" fmla="*/ 1365042 h 2884142"/>
              <a:gd name="connsiteX3" fmla="*/ 5829299 w 8440263"/>
              <a:gd name="connsiteY3" fmla="*/ 2753152 h 2884142"/>
              <a:gd name="connsiteX4" fmla="*/ 8440263 w 8440263"/>
              <a:gd name="connsiteY4" fmla="*/ 2871520 h 28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0263" h="2884142">
                <a:moveTo>
                  <a:pt x="0" y="2458"/>
                </a:moveTo>
                <a:cubicBezTo>
                  <a:pt x="414434" y="-16366"/>
                  <a:pt x="931261" y="72028"/>
                  <a:pt x="1417769" y="299125"/>
                </a:cubicBezTo>
                <a:cubicBezTo>
                  <a:pt x="1904277" y="526222"/>
                  <a:pt x="2183794" y="956038"/>
                  <a:pt x="2919049" y="1365042"/>
                </a:cubicBezTo>
                <a:cubicBezTo>
                  <a:pt x="3654304" y="1774047"/>
                  <a:pt x="4889717" y="2526249"/>
                  <a:pt x="5829299" y="2753152"/>
                </a:cubicBezTo>
                <a:cubicBezTo>
                  <a:pt x="6768881" y="2980055"/>
                  <a:pt x="7833379" y="2835236"/>
                  <a:pt x="8440263" y="2871520"/>
                </a:cubicBezTo>
              </a:path>
            </a:pathLst>
          </a:cu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79" name="Bilde 78">
            <a:extLst>
              <a:ext uri="{FF2B5EF4-FFF2-40B4-BE49-F238E27FC236}">
                <a16:creationId xmlns:a16="http://schemas.microsoft.com/office/drawing/2014/main" id="{D05E5960-8023-4703-A8BB-4F9A8BD7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00" y="2735983"/>
            <a:ext cx="2211400" cy="1254480"/>
          </a:xfrm>
          <a:prstGeom prst="rect">
            <a:avLst/>
          </a:prstGeom>
        </p:spPr>
      </p:pic>
      <p:sp>
        <p:nvSpPr>
          <p:cNvPr id="80" name="TekstSylinder 79">
            <a:extLst>
              <a:ext uri="{FF2B5EF4-FFF2-40B4-BE49-F238E27FC236}">
                <a16:creationId xmlns:a16="http://schemas.microsoft.com/office/drawing/2014/main" id="{973DC23C-83E3-45EE-ACDB-E87CFCF39686}"/>
              </a:ext>
            </a:extLst>
          </p:cNvPr>
          <p:cNvSpPr txBox="1"/>
          <p:nvPr/>
        </p:nvSpPr>
        <p:spPr>
          <a:xfrm rot="1048480">
            <a:off x="2683451" y="1949350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1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Trafikant og driftserfaring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6F79FCC0-DA91-457D-96CF-F4F531A206A2}"/>
              </a:ext>
            </a:extLst>
          </p:cNvPr>
          <p:cNvSpPr txBox="1"/>
          <p:nvPr/>
        </p:nvSpPr>
        <p:spPr>
          <a:xfrm>
            <a:off x="2382625" y="473411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Finne riktig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entreprenør</a:t>
            </a:r>
          </a:p>
        </p:txBody>
      </p:sp>
      <p:sp>
        <p:nvSpPr>
          <p:cNvPr id="82" name="TekstSylinder 81">
            <a:extLst>
              <a:ext uri="{FF2B5EF4-FFF2-40B4-BE49-F238E27FC236}">
                <a16:creationId xmlns:a16="http://schemas.microsoft.com/office/drawing/2014/main" id="{DA8A96D6-0D4D-431F-94AD-EE750085C289}"/>
              </a:ext>
            </a:extLst>
          </p:cNvPr>
          <p:cNvSpPr txBox="1"/>
          <p:nvPr/>
        </p:nvSpPr>
        <p:spPr>
          <a:xfrm>
            <a:off x="3313789" y="4712791"/>
            <a:ext cx="1973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Finne den beste løsningen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 sammen med valgt entreprenør</a:t>
            </a:r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05BC98BE-25C6-44C2-95F2-CD24A0AFD1CB}"/>
              </a:ext>
            </a:extLst>
          </p:cNvPr>
          <p:cNvSpPr txBox="1"/>
          <p:nvPr/>
        </p:nvSpPr>
        <p:spPr>
          <a:xfrm>
            <a:off x="4842629" y="4769017"/>
            <a:ext cx="1958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 err="1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Idriftsette</a:t>
            </a:r>
            <a:r>
              <a:rPr lang="nb-NO" sz="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 den beste løsningen for samfunnet og trafikantene</a:t>
            </a:r>
          </a:p>
        </p:txBody>
      </p:sp>
      <p:sp>
        <p:nvSpPr>
          <p:cNvPr id="84" name="Bue 83">
            <a:extLst>
              <a:ext uri="{FF2B5EF4-FFF2-40B4-BE49-F238E27FC236}">
                <a16:creationId xmlns:a16="http://schemas.microsoft.com/office/drawing/2014/main" id="{0B9FAF13-FB8F-451B-A4CF-2CE37F2A54CD}"/>
              </a:ext>
            </a:extLst>
          </p:cNvPr>
          <p:cNvSpPr/>
          <p:nvPr/>
        </p:nvSpPr>
        <p:spPr>
          <a:xfrm rot="1896612">
            <a:off x="1414070" y="2250511"/>
            <a:ext cx="2916272" cy="1328631"/>
          </a:xfrm>
          <a:prstGeom prst="arc">
            <a:avLst>
              <a:gd name="adj1" fmla="val 11197632"/>
              <a:gd name="adj2" fmla="val 21226014"/>
            </a:avLst>
          </a:prstGeom>
          <a:ln w="25400">
            <a:solidFill>
              <a:schemeClr val="accent4">
                <a:lumMod val="65000"/>
              </a:schemeClr>
            </a:solidFill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399">
              <a:solidFill>
                <a:srgbClr val="62A3AA">
                  <a:lumMod val="40000"/>
                  <a:lumOff val="60000"/>
                </a:srgbClr>
              </a:solidFill>
              <a:latin typeface="Open Sans"/>
            </a:endParaRP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8E254C4F-6484-4C3A-87FF-EA35D1A0C5DA}"/>
              </a:ext>
            </a:extLst>
          </p:cNvPr>
          <p:cNvSpPr txBox="1"/>
          <p:nvPr/>
        </p:nvSpPr>
        <p:spPr>
          <a:xfrm rot="1922851">
            <a:off x="2133614" y="2386990"/>
            <a:ext cx="1960730" cy="369332"/>
          </a:xfrm>
          <a:custGeom>
            <a:avLst/>
            <a:gdLst>
              <a:gd name="connsiteX0" fmla="*/ 0 w 1715278"/>
              <a:gd name="connsiteY0" fmla="*/ 0 h 300082"/>
              <a:gd name="connsiteX1" fmla="*/ 1715278 w 1715278"/>
              <a:gd name="connsiteY1" fmla="*/ 0 h 300082"/>
              <a:gd name="connsiteX2" fmla="*/ 1715278 w 1715278"/>
              <a:gd name="connsiteY2" fmla="*/ 300082 h 300082"/>
              <a:gd name="connsiteX3" fmla="*/ 0 w 1715278"/>
              <a:gd name="connsiteY3" fmla="*/ 300082 h 300082"/>
              <a:gd name="connsiteX4" fmla="*/ 0 w 1715278"/>
              <a:gd name="connsiteY4" fmla="*/ 0 h 300082"/>
              <a:gd name="connsiteX0" fmla="*/ 0 w 1715278"/>
              <a:gd name="connsiteY0" fmla="*/ 0 h 300361"/>
              <a:gd name="connsiteX1" fmla="*/ 1715278 w 1715278"/>
              <a:gd name="connsiteY1" fmla="*/ 0 h 300361"/>
              <a:gd name="connsiteX2" fmla="*/ 1715278 w 1715278"/>
              <a:gd name="connsiteY2" fmla="*/ 300082 h 300361"/>
              <a:gd name="connsiteX3" fmla="*/ 760827 w 1715278"/>
              <a:gd name="connsiteY3" fmla="*/ 258001 h 300361"/>
              <a:gd name="connsiteX4" fmla="*/ 0 w 1715278"/>
              <a:gd name="connsiteY4" fmla="*/ 300082 h 300361"/>
              <a:gd name="connsiteX5" fmla="*/ 0 w 1715278"/>
              <a:gd name="connsiteY5" fmla="*/ 0 h 3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278" h="300361">
                <a:moveTo>
                  <a:pt x="0" y="0"/>
                </a:moveTo>
                <a:lnTo>
                  <a:pt x="1715278" y="0"/>
                </a:lnTo>
                <a:lnTo>
                  <a:pt x="1715278" y="300082"/>
                </a:lnTo>
                <a:cubicBezTo>
                  <a:pt x="1397478" y="304565"/>
                  <a:pt x="1078627" y="253518"/>
                  <a:pt x="760827" y="258001"/>
                </a:cubicBezTo>
                <a:lnTo>
                  <a:pt x="0" y="30008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1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Utbyggingserfaring</a:t>
            </a:r>
          </a:p>
        </p:txBody>
      </p:sp>
      <p:pic>
        <p:nvPicPr>
          <p:cNvPr id="86" name="Bilde 85">
            <a:extLst>
              <a:ext uri="{FF2B5EF4-FFF2-40B4-BE49-F238E27FC236}">
                <a16:creationId xmlns:a16="http://schemas.microsoft.com/office/drawing/2014/main" id="{EE672929-B978-4745-998E-1DAB5E51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76" y="1455371"/>
            <a:ext cx="2211401" cy="1239599"/>
          </a:xfrm>
          <a:prstGeom prst="rect">
            <a:avLst/>
          </a:prstGeom>
        </p:spPr>
      </p:pic>
      <p:sp>
        <p:nvSpPr>
          <p:cNvPr id="87" name="Frihåndsform: figur 86">
            <a:extLst>
              <a:ext uri="{FF2B5EF4-FFF2-40B4-BE49-F238E27FC236}">
                <a16:creationId xmlns:a16="http://schemas.microsoft.com/office/drawing/2014/main" id="{64459940-93EF-47E2-913B-DDE468CFF69B}"/>
              </a:ext>
            </a:extLst>
          </p:cNvPr>
          <p:cNvSpPr/>
          <p:nvPr/>
        </p:nvSpPr>
        <p:spPr>
          <a:xfrm rot="20794039">
            <a:off x="1540380" y="1343930"/>
            <a:ext cx="3772306" cy="950593"/>
          </a:xfrm>
          <a:custGeom>
            <a:avLst/>
            <a:gdLst>
              <a:gd name="connsiteX0" fmla="*/ 0 w 3733800"/>
              <a:gd name="connsiteY0" fmla="*/ 175114 h 918064"/>
              <a:gd name="connsiteX1" fmla="*/ 1038225 w 3733800"/>
              <a:gd name="connsiteY1" fmla="*/ 51289 h 918064"/>
              <a:gd name="connsiteX2" fmla="*/ 3733800 w 3733800"/>
              <a:gd name="connsiteY2" fmla="*/ 918064 h 91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918064">
                <a:moveTo>
                  <a:pt x="0" y="175114"/>
                </a:moveTo>
                <a:cubicBezTo>
                  <a:pt x="207962" y="51289"/>
                  <a:pt x="415925" y="-72536"/>
                  <a:pt x="1038225" y="51289"/>
                </a:cubicBezTo>
                <a:cubicBezTo>
                  <a:pt x="1660525" y="175114"/>
                  <a:pt x="2697162" y="546589"/>
                  <a:pt x="3733800" y="918064"/>
                </a:cubicBezTo>
              </a:path>
            </a:pathLst>
          </a:custGeom>
          <a:noFill/>
          <a:ln w="28575">
            <a:solidFill>
              <a:srgbClr val="4D7D66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399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6120686-9B71-4DCE-92C2-882F634B9E0E}"/>
              </a:ext>
            </a:extLst>
          </p:cNvPr>
          <p:cNvSpPr txBox="1"/>
          <p:nvPr/>
        </p:nvSpPr>
        <p:spPr>
          <a:xfrm rot="310719">
            <a:off x="3607541" y="1368792"/>
            <a:ext cx="120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1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Innovasjon</a:t>
            </a:r>
          </a:p>
        </p:txBody>
      </p:sp>
      <p:sp>
        <p:nvSpPr>
          <p:cNvPr id="89" name="Isosceles Triangle 4">
            <a:extLst>
              <a:ext uri="{FF2B5EF4-FFF2-40B4-BE49-F238E27FC236}">
                <a16:creationId xmlns:a16="http://schemas.microsoft.com/office/drawing/2014/main" id="{BB60E7EF-9B66-4EBF-AE10-7CA70E392309}"/>
              </a:ext>
            </a:extLst>
          </p:cNvPr>
          <p:cNvSpPr/>
          <p:nvPr/>
        </p:nvSpPr>
        <p:spPr>
          <a:xfrm>
            <a:off x="2572834" y="4491054"/>
            <a:ext cx="265430" cy="228819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399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0" name="Isosceles Triangle 48">
            <a:extLst>
              <a:ext uri="{FF2B5EF4-FFF2-40B4-BE49-F238E27FC236}">
                <a16:creationId xmlns:a16="http://schemas.microsoft.com/office/drawing/2014/main" id="{D6FA2D65-82FF-456B-85F1-ECE3D3CA46F1}"/>
              </a:ext>
            </a:extLst>
          </p:cNvPr>
          <p:cNvSpPr/>
          <p:nvPr/>
        </p:nvSpPr>
        <p:spPr>
          <a:xfrm>
            <a:off x="3986968" y="4491876"/>
            <a:ext cx="265430" cy="228819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399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1" name="Isosceles Triangle 50">
            <a:extLst>
              <a:ext uri="{FF2B5EF4-FFF2-40B4-BE49-F238E27FC236}">
                <a16:creationId xmlns:a16="http://schemas.microsoft.com/office/drawing/2014/main" id="{86D3AC26-93E1-4B2B-B44B-ABEBBADC3DDA}"/>
              </a:ext>
            </a:extLst>
          </p:cNvPr>
          <p:cNvSpPr/>
          <p:nvPr/>
        </p:nvSpPr>
        <p:spPr>
          <a:xfrm>
            <a:off x="5189204" y="4486334"/>
            <a:ext cx="265430" cy="228819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399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2" name="Pil: vinkeltegn 12">
            <a:extLst>
              <a:ext uri="{FF2B5EF4-FFF2-40B4-BE49-F238E27FC236}">
                <a16:creationId xmlns:a16="http://schemas.microsoft.com/office/drawing/2014/main" id="{AC59771C-FA69-4A9C-915A-3C7CE45C9FAB}"/>
              </a:ext>
            </a:extLst>
          </p:cNvPr>
          <p:cNvSpPr/>
          <p:nvPr/>
        </p:nvSpPr>
        <p:spPr>
          <a:xfrm>
            <a:off x="1746631" y="4257550"/>
            <a:ext cx="1038844" cy="2094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prstClr val="white"/>
                </a:solidFill>
                <a:latin typeface="Open Sans"/>
              </a:rPr>
              <a:t>Anskaffelse</a:t>
            </a:r>
          </a:p>
        </p:txBody>
      </p:sp>
      <p:sp>
        <p:nvSpPr>
          <p:cNvPr id="93" name="Isosceles Triangle 55">
            <a:extLst>
              <a:ext uri="{FF2B5EF4-FFF2-40B4-BE49-F238E27FC236}">
                <a16:creationId xmlns:a16="http://schemas.microsoft.com/office/drawing/2014/main" id="{ECC270C4-9FC5-4932-8630-327747E74292}"/>
              </a:ext>
            </a:extLst>
          </p:cNvPr>
          <p:cNvSpPr/>
          <p:nvPr/>
        </p:nvSpPr>
        <p:spPr>
          <a:xfrm>
            <a:off x="1620590" y="4491585"/>
            <a:ext cx="265430" cy="228819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b-NO" sz="2399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4" name="TekstSylinder 13">
            <a:extLst>
              <a:ext uri="{FF2B5EF4-FFF2-40B4-BE49-F238E27FC236}">
                <a16:creationId xmlns:a16="http://schemas.microsoft.com/office/drawing/2014/main" id="{F6079C0F-D552-42DD-ABAC-51749F5E96E5}"/>
              </a:ext>
            </a:extLst>
          </p:cNvPr>
          <p:cNvSpPr txBox="1"/>
          <p:nvPr/>
        </p:nvSpPr>
        <p:spPr>
          <a:xfrm>
            <a:off x="1377866" y="4706225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Optimalisert for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8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markedet</a:t>
            </a:r>
          </a:p>
        </p:txBody>
      </p:sp>
      <p:sp>
        <p:nvSpPr>
          <p:cNvPr id="95" name="TextBox 17">
            <a:extLst>
              <a:ext uri="{FF2B5EF4-FFF2-40B4-BE49-F238E27FC236}">
                <a16:creationId xmlns:a16="http://schemas.microsoft.com/office/drawing/2014/main" id="{97AC711F-BE2E-467A-A764-2E077D5EDD21}"/>
              </a:ext>
            </a:extLst>
          </p:cNvPr>
          <p:cNvSpPr txBox="1"/>
          <p:nvPr/>
        </p:nvSpPr>
        <p:spPr>
          <a:xfrm>
            <a:off x="986590" y="255085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Intern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srgbClr val="507C84"/>
                </a:solidFill>
                <a:latin typeface="Calibri" charset="0"/>
                <a:ea typeface="ＭＳ Ｐゴシック" charset="-128"/>
              </a:rPr>
              <a:t>optimalisering</a:t>
            </a:r>
          </a:p>
        </p:txBody>
      </p:sp>
    </p:spTree>
    <p:extLst>
      <p:ext uri="{BB962C8B-B14F-4D97-AF65-F5344CB8AC3E}">
        <p14:creationId xmlns:p14="http://schemas.microsoft.com/office/powerpoint/2010/main" val="20058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0" grpId="0"/>
      <p:bldP spid="84" grpId="0" animBg="1"/>
      <p:bldP spid="85" grpId="0"/>
      <p:bldP spid="87" grpId="0" animBg="1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ye veier">
      <a:dk1>
        <a:srgbClr val="507C84"/>
      </a:dk1>
      <a:lt1>
        <a:sysClr val="window" lastClr="FFFFFF"/>
      </a:lt1>
      <a:dk2>
        <a:srgbClr val="62A3AA"/>
      </a:dk2>
      <a:lt2>
        <a:srgbClr val="B0DAE6"/>
      </a:lt2>
      <a:accent1>
        <a:srgbClr val="ED3A13"/>
      </a:accent1>
      <a:accent2>
        <a:srgbClr val="E48582"/>
      </a:accent2>
      <a:accent3>
        <a:srgbClr val="EBB6B3"/>
      </a:accent3>
      <a:accent4>
        <a:srgbClr val="FFFFFF"/>
      </a:accent4>
      <a:accent5>
        <a:srgbClr val="FFFFFF"/>
      </a:accent5>
      <a:accent6>
        <a:srgbClr val="FFFFFF"/>
      </a:accent6>
      <a:hlink>
        <a:srgbClr val="27F3C0"/>
      </a:hlink>
      <a:folHlink>
        <a:srgbClr val="FFFFFF"/>
      </a:folHlink>
    </a:clrScheme>
    <a:fontScheme name="Nye vei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V2.potx" id="{4F7B6B74-54EF-431B-AF43-28E0002696B2}" vid="{6081C520-7E75-42AC-BCB1-2E6A3C61D18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Presmal</Template>
  <TotalTime>2769</TotalTime>
  <Words>1123</Words>
  <Application>Microsoft Office PowerPoint</Application>
  <PresentationFormat>Egendefinert</PresentationFormat>
  <Paragraphs>275</Paragraphs>
  <Slides>19</Slides>
  <Notes>18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Open Sans</vt:lpstr>
      <vt:lpstr>Open Sans Light</vt:lpstr>
      <vt:lpstr>Wingdings</vt:lpstr>
      <vt:lpstr>Office-tema</vt:lpstr>
      <vt:lpstr>think-cell Slide</vt:lpstr>
      <vt:lpstr>Nye Veier- ønsker heldigitale prosesser i sine prosjekter. Hva med driftsfasen? </vt:lpstr>
      <vt:lpstr>Agenda</vt:lpstr>
      <vt:lpstr>PowerPoint-presentasjon</vt:lpstr>
      <vt:lpstr>PowerPoint-presentasjon</vt:lpstr>
      <vt:lpstr>Klima og teknologi</vt:lpstr>
      <vt:lpstr>PowerPoint-presentasjon</vt:lpstr>
      <vt:lpstr>Agenda</vt:lpstr>
      <vt:lpstr>Digitalisering som verktøy for å nå målene</vt:lpstr>
      <vt:lpstr>PowerPoint-presentasjon</vt:lpstr>
      <vt:lpstr>BIM for Samferdsel, Infra-BIM</vt:lpstr>
      <vt:lpstr>Digitalisering i samferdselsoppdrag</vt:lpstr>
      <vt:lpstr>Med våre krav til BIM ønsker vi å forbedre:</vt:lpstr>
      <vt:lpstr>Digitalisering som virkemiddel, eksempel </vt:lpstr>
      <vt:lpstr>Agenda</vt:lpstr>
      <vt:lpstr>Utfordring ved ferdigstillelse: </vt:lpstr>
      <vt:lpstr>Nye veier’s veidata  Samle, Systemere, Dele </vt:lpstr>
      <vt:lpstr>Aktuelle krav til Informasjonsmodell i drift og vedlikehold (AIM, EBIM, ..) </vt:lpstr>
      <vt:lpstr>Arenaer for digitaliseringssamarbeid der Nye Veier deltar:</vt:lpstr>
      <vt:lpstr>Åpning av firefelts motorvei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Per Qvalben</dc:creator>
  <cp:lastModifiedBy>Per Qvalben</cp:lastModifiedBy>
  <cp:revision>1</cp:revision>
  <cp:lastPrinted>2016-06-09T13:24:48Z</cp:lastPrinted>
  <dcterms:created xsi:type="dcterms:W3CDTF">2017-10-10T10:43:25Z</dcterms:created>
  <dcterms:modified xsi:type="dcterms:W3CDTF">2018-04-16T10:13:11Z</dcterms:modified>
</cp:coreProperties>
</file>