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1"/>
  </p:sldMasterIdLst>
  <p:notesMasterIdLst>
    <p:notesMasterId r:id="rId39"/>
  </p:notesMasterIdLst>
  <p:handoutMasterIdLst>
    <p:handoutMasterId r:id="rId40"/>
  </p:handoutMasterIdLst>
  <p:sldIdLst>
    <p:sldId id="332" r:id="rId2"/>
    <p:sldId id="367" r:id="rId3"/>
    <p:sldId id="306" r:id="rId4"/>
    <p:sldId id="339" r:id="rId5"/>
    <p:sldId id="348" r:id="rId6"/>
    <p:sldId id="301" r:id="rId7"/>
    <p:sldId id="310" r:id="rId8"/>
    <p:sldId id="302" r:id="rId9"/>
    <p:sldId id="361" r:id="rId10"/>
    <p:sldId id="295" r:id="rId11"/>
    <p:sldId id="303" r:id="rId12"/>
    <p:sldId id="260" r:id="rId13"/>
    <p:sldId id="340" r:id="rId14"/>
    <p:sldId id="298" r:id="rId15"/>
    <p:sldId id="322" r:id="rId16"/>
    <p:sldId id="299" r:id="rId17"/>
    <p:sldId id="343" r:id="rId18"/>
    <p:sldId id="329" r:id="rId19"/>
    <p:sldId id="308" r:id="rId20"/>
    <p:sldId id="317" r:id="rId21"/>
    <p:sldId id="346" r:id="rId22"/>
    <p:sldId id="368" r:id="rId23"/>
    <p:sldId id="369" r:id="rId24"/>
    <p:sldId id="370" r:id="rId25"/>
    <p:sldId id="371" r:id="rId26"/>
    <p:sldId id="372" r:id="rId27"/>
    <p:sldId id="373" r:id="rId28"/>
    <p:sldId id="374" r:id="rId29"/>
    <p:sldId id="375" r:id="rId30"/>
    <p:sldId id="376" r:id="rId31"/>
    <p:sldId id="365" r:id="rId32"/>
    <p:sldId id="357" r:id="rId33"/>
    <p:sldId id="353" r:id="rId34"/>
    <p:sldId id="366" r:id="rId35"/>
    <p:sldId id="314" r:id="rId36"/>
    <p:sldId id="362" r:id="rId37"/>
    <p:sldId id="349" r:id="rId38"/>
  </p:sldIdLst>
  <p:sldSz cx="12190413" cy="6859588"/>
  <p:notesSz cx="6858000" cy="9144000"/>
  <p:custDataLst>
    <p:tags r:id="rId41"/>
  </p:custDataLst>
  <p:defaultTextStyle>
    <a:defPPr>
      <a:defRPr lang="en-US"/>
    </a:defPPr>
    <a:lvl1pPr algn="l" defTabSz="457189" rtl="0" fontAlgn="base">
      <a:spcBef>
        <a:spcPct val="0"/>
      </a:spcBef>
      <a:spcAft>
        <a:spcPct val="0"/>
      </a:spcAft>
      <a:defRPr kern="1200">
        <a:solidFill>
          <a:schemeClr val="tx1"/>
        </a:solidFill>
        <a:latin typeface="Verdana" pitchFamily="34" charset="0"/>
        <a:ea typeface="ＭＳ Ｐゴシック" pitchFamily="-111" charset="-128"/>
        <a:cs typeface="+mn-cs"/>
      </a:defRPr>
    </a:lvl1pPr>
    <a:lvl2pPr marL="457189" algn="l" defTabSz="457189" rtl="0" fontAlgn="base">
      <a:spcBef>
        <a:spcPct val="0"/>
      </a:spcBef>
      <a:spcAft>
        <a:spcPct val="0"/>
      </a:spcAft>
      <a:defRPr kern="1200">
        <a:solidFill>
          <a:schemeClr val="tx1"/>
        </a:solidFill>
        <a:latin typeface="Verdana" pitchFamily="34" charset="0"/>
        <a:ea typeface="ＭＳ Ｐゴシック" pitchFamily="-111" charset="-128"/>
        <a:cs typeface="+mn-cs"/>
      </a:defRPr>
    </a:lvl2pPr>
    <a:lvl3pPr marL="914377" algn="l" defTabSz="457189" rtl="0" fontAlgn="base">
      <a:spcBef>
        <a:spcPct val="0"/>
      </a:spcBef>
      <a:spcAft>
        <a:spcPct val="0"/>
      </a:spcAft>
      <a:defRPr kern="1200">
        <a:solidFill>
          <a:schemeClr val="tx1"/>
        </a:solidFill>
        <a:latin typeface="Verdana" pitchFamily="34" charset="0"/>
        <a:ea typeface="ＭＳ Ｐゴシック" pitchFamily="-111" charset="-128"/>
        <a:cs typeface="+mn-cs"/>
      </a:defRPr>
    </a:lvl3pPr>
    <a:lvl4pPr marL="1371566" algn="l" defTabSz="457189" rtl="0" fontAlgn="base">
      <a:spcBef>
        <a:spcPct val="0"/>
      </a:spcBef>
      <a:spcAft>
        <a:spcPct val="0"/>
      </a:spcAft>
      <a:defRPr kern="1200">
        <a:solidFill>
          <a:schemeClr val="tx1"/>
        </a:solidFill>
        <a:latin typeface="Verdana" pitchFamily="34" charset="0"/>
        <a:ea typeface="ＭＳ Ｐゴシック" pitchFamily="-111" charset="-128"/>
        <a:cs typeface="+mn-cs"/>
      </a:defRPr>
    </a:lvl4pPr>
    <a:lvl5pPr marL="1828754" algn="l" defTabSz="457189" rtl="0" fontAlgn="base">
      <a:spcBef>
        <a:spcPct val="0"/>
      </a:spcBef>
      <a:spcAft>
        <a:spcPct val="0"/>
      </a:spcAft>
      <a:defRPr kern="1200">
        <a:solidFill>
          <a:schemeClr val="tx1"/>
        </a:solidFill>
        <a:latin typeface="Verdana" pitchFamily="34" charset="0"/>
        <a:ea typeface="ＭＳ Ｐゴシック" pitchFamily="-111" charset="-128"/>
        <a:cs typeface="+mn-cs"/>
      </a:defRPr>
    </a:lvl5pPr>
    <a:lvl6pPr marL="2285943" algn="l" defTabSz="914377" rtl="0" eaLnBrk="1" latinLnBrk="0" hangingPunct="1">
      <a:defRPr kern="1200">
        <a:solidFill>
          <a:schemeClr val="tx1"/>
        </a:solidFill>
        <a:latin typeface="Verdana" pitchFamily="34" charset="0"/>
        <a:ea typeface="ＭＳ Ｐゴシック" pitchFamily="-111" charset="-128"/>
        <a:cs typeface="+mn-cs"/>
      </a:defRPr>
    </a:lvl6pPr>
    <a:lvl7pPr marL="2743131" algn="l" defTabSz="914377" rtl="0" eaLnBrk="1" latinLnBrk="0" hangingPunct="1">
      <a:defRPr kern="1200">
        <a:solidFill>
          <a:schemeClr val="tx1"/>
        </a:solidFill>
        <a:latin typeface="Verdana" pitchFamily="34" charset="0"/>
        <a:ea typeface="ＭＳ Ｐゴシック" pitchFamily="-111" charset="-128"/>
        <a:cs typeface="+mn-cs"/>
      </a:defRPr>
    </a:lvl7pPr>
    <a:lvl8pPr marL="3200320" algn="l" defTabSz="914377" rtl="0" eaLnBrk="1" latinLnBrk="0" hangingPunct="1">
      <a:defRPr kern="1200">
        <a:solidFill>
          <a:schemeClr val="tx1"/>
        </a:solidFill>
        <a:latin typeface="Verdana" pitchFamily="34" charset="0"/>
        <a:ea typeface="ＭＳ Ｐゴシック" pitchFamily="-111" charset="-128"/>
        <a:cs typeface="+mn-cs"/>
      </a:defRPr>
    </a:lvl8pPr>
    <a:lvl9pPr marL="3657509" algn="l" defTabSz="914377" rtl="0" eaLnBrk="1" latinLnBrk="0" hangingPunct="1">
      <a:defRPr kern="1200">
        <a:solidFill>
          <a:schemeClr val="tx1"/>
        </a:solidFill>
        <a:latin typeface="Verdana" pitchFamily="34" charset="0"/>
        <a:ea typeface="ＭＳ Ｐゴシック" pitchFamily="-111" charset="-128"/>
        <a:cs typeface="+mn-cs"/>
      </a:defRPr>
    </a:lvl9pPr>
  </p:defaultTextStyle>
  <p:extLst>
    <p:ext uri="{EFAFB233-063F-42B5-8137-9DF3F51BA10A}">
      <p15:sldGuideLst xmlns:p15="http://schemas.microsoft.com/office/powerpoint/2012/main">
        <p15:guide id="1" orient="horz" pos="779">
          <p15:clr>
            <a:srgbClr val="A4A3A4"/>
          </p15:clr>
        </p15:guide>
        <p15:guide id="2" orient="horz" pos="2696">
          <p15:clr>
            <a:srgbClr val="A4A3A4"/>
          </p15:clr>
        </p15:guide>
        <p15:guide id="3" orient="horz" pos="1682">
          <p15:clr>
            <a:srgbClr val="A4A3A4"/>
          </p15:clr>
        </p15:guide>
        <p15:guide id="4" orient="horz" pos="1790">
          <p15:clr>
            <a:srgbClr val="A4A3A4"/>
          </p15:clr>
        </p15:guide>
        <p15:guide id="5" orient="horz" pos="1360">
          <p15:clr>
            <a:srgbClr val="A4A3A4"/>
          </p15:clr>
        </p15:guide>
        <p15:guide id="6" pos="2934">
          <p15:clr>
            <a:srgbClr val="A4A3A4"/>
          </p15:clr>
        </p15:guide>
        <p15:guide id="7" pos="5375">
          <p15:clr>
            <a:srgbClr val="A4A3A4"/>
          </p15:clr>
        </p15:guide>
        <p15:guide id="8" pos="4099">
          <p15:clr>
            <a:srgbClr val="A4A3A4"/>
          </p15:clr>
        </p15:guide>
        <p15:guide id="9" pos="4208">
          <p15:clr>
            <a:srgbClr val="A4A3A4"/>
          </p15:clr>
        </p15:guide>
        <p15:guide id="10" pos="2826">
          <p15:clr>
            <a:srgbClr val="A4A3A4"/>
          </p15:clr>
        </p15:guide>
        <p15:guide id="11" pos="386">
          <p15:clr>
            <a:srgbClr val="A4A3A4"/>
          </p15:clr>
        </p15:guide>
        <p15:guide id="12" orient="horz" pos="1039">
          <p15:clr>
            <a:srgbClr val="A4A3A4"/>
          </p15:clr>
        </p15:guide>
        <p15:guide id="13" orient="horz" pos="3595">
          <p15:clr>
            <a:srgbClr val="A4A3A4"/>
          </p15:clr>
        </p15:guide>
        <p15:guide id="14" orient="horz" pos="2243">
          <p15:clr>
            <a:srgbClr val="A4A3A4"/>
          </p15:clr>
        </p15:guide>
        <p15:guide id="15" orient="horz" pos="2387">
          <p15:clr>
            <a:srgbClr val="A4A3A4"/>
          </p15:clr>
        </p15:guide>
        <p15:guide id="16" orient="horz" pos="1814">
          <p15:clr>
            <a:srgbClr val="A4A3A4"/>
          </p15:clr>
        </p15:guide>
        <p15:guide id="17" pos="3911">
          <p15:clr>
            <a:srgbClr val="A4A3A4"/>
          </p15:clr>
        </p15:guide>
        <p15:guide id="18" pos="7166">
          <p15:clr>
            <a:srgbClr val="A4A3A4"/>
          </p15:clr>
        </p15:guide>
        <p15:guide id="19" pos="5465">
          <p15:clr>
            <a:srgbClr val="A4A3A4"/>
          </p15:clr>
        </p15:guide>
        <p15:guide id="20" pos="5610">
          <p15:clr>
            <a:srgbClr val="A4A3A4"/>
          </p15:clr>
        </p15:guide>
        <p15:guide id="21" pos="3768">
          <p15:clr>
            <a:srgbClr val="A4A3A4"/>
          </p15:clr>
        </p15:guide>
        <p15:guide id="22" pos="51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4271" autoAdjust="0"/>
  </p:normalViewPr>
  <p:slideViewPr>
    <p:cSldViewPr>
      <p:cViewPr varScale="1">
        <p:scale>
          <a:sx n="82" d="100"/>
          <a:sy n="82" d="100"/>
        </p:scale>
        <p:origin x="84" y="90"/>
      </p:cViewPr>
      <p:guideLst>
        <p:guide orient="horz" pos="779"/>
        <p:guide orient="horz" pos="2696"/>
        <p:guide orient="horz" pos="1682"/>
        <p:guide orient="horz" pos="1790"/>
        <p:guide orient="horz" pos="1360"/>
        <p:guide pos="2934"/>
        <p:guide pos="5375"/>
        <p:guide pos="4099"/>
        <p:guide pos="4208"/>
        <p:guide pos="2826"/>
        <p:guide pos="386"/>
        <p:guide orient="horz" pos="1039"/>
        <p:guide orient="horz" pos="3595"/>
        <p:guide orient="horz" pos="2243"/>
        <p:guide orient="horz" pos="2387"/>
        <p:guide orient="horz" pos="1814"/>
        <p:guide pos="3911"/>
        <p:guide pos="7166"/>
        <p:guide pos="5465"/>
        <p:guide pos="5610"/>
        <p:guide pos="3768"/>
        <p:guide pos="515"/>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310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88B1B-1F51-49D1-B4B8-B94FEC10D10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917D2AA-BD3C-4B29-A5B5-94E67937044F}">
      <dgm:prSet phldrT="[Text]"/>
      <dgm:spPr/>
      <dgm:t>
        <a:bodyPr/>
        <a:lstStyle/>
        <a:p>
          <a:r>
            <a:rPr lang="en-US" dirty="0"/>
            <a:t>Modellering</a:t>
          </a:r>
        </a:p>
      </dgm:t>
    </dgm:pt>
    <dgm:pt modelId="{E594F4E5-A35D-4D52-9BCD-F565E7A82BF3}" type="parTrans" cxnId="{4E9B3975-CEA6-465B-B10A-EDAD3F6A93F1}">
      <dgm:prSet/>
      <dgm:spPr/>
      <dgm:t>
        <a:bodyPr/>
        <a:lstStyle/>
        <a:p>
          <a:endParaRPr lang="en-US"/>
        </a:p>
      </dgm:t>
    </dgm:pt>
    <dgm:pt modelId="{EA1021D1-8127-4474-994F-4C1FECC883EB}" type="sibTrans" cxnId="{4E9B3975-CEA6-465B-B10A-EDAD3F6A93F1}">
      <dgm:prSet/>
      <dgm:spPr/>
      <dgm:t>
        <a:bodyPr/>
        <a:lstStyle/>
        <a:p>
          <a:endParaRPr lang="en-US"/>
        </a:p>
      </dgm:t>
    </dgm:pt>
    <dgm:pt modelId="{22FE11F1-E566-4279-9E46-4D74932CEF7E}">
      <dgm:prSet phldrT="[Text]"/>
      <dgm:spPr/>
      <dgm:t>
        <a:bodyPr/>
        <a:lstStyle/>
        <a:p>
          <a:r>
            <a:rPr lang="en-US" dirty="0" err="1"/>
            <a:t>Eksport</a:t>
          </a:r>
          <a:r>
            <a:rPr lang="en-US" dirty="0"/>
            <a:t> &amp; </a:t>
          </a:r>
          <a:r>
            <a:rPr lang="en-US" dirty="0" err="1"/>
            <a:t>Kontroll</a:t>
          </a:r>
          <a:endParaRPr lang="en-US" dirty="0"/>
        </a:p>
      </dgm:t>
    </dgm:pt>
    <dgm:pt modelId="{08A0E67C-F661-40B1-87CE-62E18A2D3267}" type="parTrans" cxnId="{74894C50-3BCA-4826-9966-542A2BFF777D}">
      <dgm:prSet/>
      <dgm:spPr/>
      <dgm:t>
        <a:bodyPr/>
        <a:lstStyle/>
        <a:p>
          <a:endParaRPr lang="en-US"/>
        </a:p>
      </dgm:t>
    </dgm:pt>
    <dgm:pt modelId="{A0F4D7C5-E5CD-4FFD-BF3A-3DB8DF19DE1E}" type="sibTrans" cxnId="{74894C50-3BCA-4826-9966-542A2BFF777D}">
      <dgm:prSet/>
      <dgm:spPr/>
      <dgm:t>
        <a:bodyPr/>
        <a:lstStyle/>
        <a:p>
          <a:endParaRPr lang="en-US"/>
        </a:p>
      </dgm:t>
    </dgm:pt>
    <dgm:pt modelId="{9479CA95-6BAB-470B-8A5B-413E56C80498}">
      <dgm:prSet phldrT="[Text]"/>
      <dgm:spPr/>
      <dgm:t>
        <a:bodyPr/>
        <a:lstStyle/>
        <a:p>
          <a:r>
            <a:rPr lang="en-US" dirty="0"/>
            <a:t>Utsendelse</a:t>
          </a:r>
        </a:p>
      </dgm:t>
    </dgm:pt>
    <dgm:pt modelId="{147BEB0B-F2CD-4168-B749-6F813C4CBBE0}" type="parTrans" cxnId="{FCB89535-F870-4317-A9EA-4C05F9720D05}">
      <dgm:prSet/>
      <dgm:spPr/>
      <dgm:t>
        <a:bodyPr/>
        <a:lstStyle/>
        <a:p>
          <a:endParaRPr lang="en-US"/>
        </a:p>
      </dgm:t>
    </dgm:pt>
    <dgm:pt modelId="{85358696-3F68-4438-A88A-C8EB14F99D11}" type="sibTrans" cxnId="{FCB89535-F870-4317-A9EA-4C05F9720D05}">
      <dgm:prSet/>
      <dgm:spPr/>
      <dgm:t>
        <a:bodyPr/>
        <a:lstStyle/>
        <a:p>
          <a:endParaRPr lang="en-US"/>
        </a:p>
      </dgm:t>
    </dgm:pt>
    <dgm:pt modelId="{429D22AB-B8C5-4C63-B99D-E789E0AB9D09}">
      <dgm:prSet phldrT="[Text]"/>
      <dgm:spPr/>
      <dgm:t>
        <a:bodyPr/>
        <a:lstStyle/>
        <a:p>
          <a:r>
            <a:rPr lang="en-US" dirty="0"/>
            <a:t>Etterarbeid</a:t>
          </a:r>
        </a:p>
      </dgm:t>
    </dgm:pt>
    <dgm:pt modelId="{6EE9C17C-3FB7-4D3C-A96D-50AAB7153E1C}" type="parTrans" cxnId="{6760D46D-1A4E-443B-AA16-9B6E5579EE0F}">
      <dgm:prSet/>
      <dgm:spPr/>
      <dgm:t>
        <a:bodyPr/>
        <a:lstStyle/>
        <a:p>
          <a:endParaRPr lang="en-US"/>
        </a:p>
      </dgm:t>
    </dgm:pt>
    <dgm:pt modelId="{A246545D-57B1-467C-BED4-FDDFA446E20F}" type="sibTrans" cxnId="{6760D46D-1A4E-443B-AA16-9B6E5579EE0F}">
      <dgm:prSet/>
      <dgm:spPr/>
      <dgm:t>
        <a:bodyPr/>
        <a:lstStyle/>
        <a:p>
          <a:endParaRPr lang="en-US"/>
        </a:p>
      </dgm:t>
    </dgm:pt>
    <dgm:pt modelId="{85D38DF7-D037-4D9E-A38D-41EF13ECABF7}">
      <dgm:prSet phldrT="[Text]"/>
      <dgm:spPr/>
      <dgm:t>
        <a:bodyPr/>
        <a:lstStyle/>
        <a:p>
          <a:r>
            <a:rPr lang="en-US" dirty="0"/>
            <a:t>Byggeplass</a:t>
          </a:r>
        </a:p>
      </dgm:t>
    </dgm:pt>
    <dgm:pt modelId="{C35AAE6E-E4A2-4829-909E-58DC4BF4E0EC}" type="parTrans" cxnId="{2D329332-90FF-48FD-84C2-872FDF4F24EB}">
      <dgm:prSet/>
      <dgm:spPr/>
      <dgm:t>
        <a:bodyPr/>
        <a:lstStyle/>
        <a:p>
          <a:endParaRPr lang="nb-NO"/>
        </a:p>
      </dgm:t>
    </dgm:pt>
    <dgm:pt modelId="{671199DA-F265-4391-8523-7B6AEB1563D4}" type="sibTrans" cxnId="{2D329332-90FF-48FD-84C2-872FDF4F24EB}">
      <dgm:prSet/>
      <dgm:spPr/>
      <dgm:t>
        <a:bodyPr/>
        <a:lstStyle/>
        <a:p>
          <a:endParaRPr lang="nb-NO"/>
        </a:p>
      </dgm:t>
    </dgm:pt>
    <dgm:pt modelId="{BB99E3EC-3091-412C-8AC1-8A118C483723}" type="pres">
      <dgm:prSet presAssocID="{68E88B1B-1F51-49D1-B4B8-B94FEC10D103}" presName="CompostProcess" presStyleCnt="0">
        <dgm:presLayoutVars>
          <dgm:dir/>
          <dgm:resizeHandles val="exact"/>
        </dgm:presLayoutVars>
      </dgm:prSet>
      <dgm:spPr/>
    </dgm:pt>
    <dgm:pt modelId="{5C2F2076-313E-4E20-914B-D48C45DF32C9}" type="pres">
      <dgm:prSet presAssocID="{68E88B1B-1F51-49D1-B4B8-B94FEC10D103}" presName="arrow" presStyleLbl="bgShp" presStyleIdx="0" presStyleCnt="1"/>
      <dgm:spPr/>
    </dgm:pt>
    <dgm:pt modelId="{19D2EBA4-91C4-4C96-894D-42A7931B4E1A}" type="pres">
      <dgm:prSet presAssocID="{68E88B1B-1F51-49D1-B4B8-B94FEC10D103}" presName="linearProcess" presStyleCnt="0"/>
      <dgm:spPr/>
    </dgm:pt>
    <dgm:pt modelId="{A74E6347-BEC2-4C9F-9EA5-A06F310E3FA3}" type="pres">
      <dgm:prSet presAssocID="{2917D2AA-BD3C-4B29-A5B5-94E67937044F}" presName="textNode" presStyleLbl="node1" presStyleIdx="0" presStyleCnt="5">
        <dgm:presLayoutVars>
          <dgm:bulletEnabled val="1"/>
        </dgm:presLayoutVars>
      </dgm:prSet>
      <dgm:spPr/>
    </dgm:pt>
    <dgm:pt modelId="{BBA142AC-9510-4A30-B522-DDE2B5AAB5E8}" type="pres">
      <dgm:prSet presAssocID="{EA1021D1-8127-4474-994F-4C1FECC883EB}" presName="sibTrans" presStyleCnt="0"/>
      <dgm:spPr/>
    </dgm:pt>
    <dgm:pt modelId="{21C1816E-077E-4B38-ABF1-9E2DDA69F37A}" type="pres">
      <dgm:prSet presAssocID="{22FE11F1-E566-4279-9E46-4D74932CEF7E}" presName="textNode" presStyleLbl="node1" presStyleIdx="1" presStyleCnt="5">
        <dgm:presLayoutVars>
          <dgm:bulletEnabled val="1"/>
        </dgm:presLayoutVars>
      </dgm:prSet>
      <dgm:spPr/>
    </dgm:pt>
    <dgm:pt modelId="{9BC6D198-C022-4F7A-A24E-4CBACE8A543D}" type="pres">
      <dgm:prSet presAssocID="{A0F4D7C5-E5CD-4FFD-BF3A-3DB8DF19DE1E}" presName="sibTrans" presStyleCnt="0"/>
      <dgm:spPr/>
    </dgm:pt>
    <dgm:pt modelId="{0D7236C2-FC13-472B-ABF5-701B87F6CD26}" type="pres">
      <dgm:prSet presAssocID="{9479CA95-6BAB-470B-8A5B-413E56C80498}" presName="textNode" presStyleLbl="node1" presStyleIdx="2" presStyleCnt="5">
        <dgm:presLayoutVars>
          <dgm:bulletEnabled val="1"/>
        </dgm:presLayoutVars>
      </dgm:prSet>
      <dgm:spPr/>
    </dgm:pt>
    <dgm:pt modelId="{BCA16D34-7167-4A40-9978-7984D103CFFF}" type="pres">
      <dgm:prSet presAssocID="{85358696-3F68-4438-A88A-C8EB14F99D11}" presName="sibTrans" presStyleCnt="0"/>
      <dgm:spPr/>
    </dgm:pt>
    <dgm:pt modelId="{B8F92D23-FE04-48D6-AAE9-537EF53A04F7}" type="pres">
      <dgm:prSet presAssocID="{429D22AB-B8C5-4C63-B99D-E789E0AB9D09}" presName="textNode" presStyleLbl="node1" presStyleIdx="3" presStyleCnt="5">
        <dgm:presLayoutVars>
          <dgm:bulletEnabled val="1"/>
        </dgm:presLayoutVars>
      </dgm:prSet>
      <dgm:spPr/>
    </dgm:pt>
    <dgm:pt modelId="{3BF6A9DA-67DD-40C7-A7C7-9A607A7552A1}" type="pres">
      <dgm:prSet presAssocID="{A246545D-57B1-467C-BED4-FDDFA446E20F}" presName="sibTrans" presStyleCnt="0"/>
      <dgm:spPr/>
    </dgm:pt>
    <dgm:pt modelId="{9E802D60-C1C9-4358-8021-5A24C0B27CBD}" type="pres">
      <dgm:prSet presAssocID="{85D38DF7-D037-4D9E-A38D-41EF13ECABF7}" presName="textNode" presStyleLbl="node1" presStyleIdx="4" presStyleCnt="5">
        <dgm:presLayoutVars>
          <dgm:bulletEnabled val="1"/>
        </dgm:presLayoutVars>
      </dgm:prSet>
      <dgm:spPr/>
    </dgm:pt>
  </dgm:ptLst>
  <dgm:cxnLst>
    <dgm:cxn modelId="{44EAC120-D5D2-47CF-BC55-312D1C4E3A0E}" type="presOf" srcId="{2917D2AA-BD3C-4B29-A5B5-94E67937044F}" destId="{A74E6347-BEC2-4C9F-9EA5-A06F310E3FA3}" srcOrd="0" destOrd="0" presId="urn:microsoft.com/office/officeart/2005/8/layout/hProcess9"/>
    <dgm:cxn modelId="{2D329332-90FF-48FD-84C2-872FDF4F24EB}" srcId="{68E88B1B-1F51-49D1-B4B8-B94FEC10D103}" destId="{85D38DF7-D037-4D9E-A38D-41EF13ECABF7}" srcOrd="4" destOrd="0" parTransId="{C35AAE6E-E4A2-4829-909E-58DC4BF4E0EC}" sibTransId="{671199DA-F265-4391-8523-7B6AEB1563D4}"/>
    <dgm:cxn modelId="{FCB89535-F870-4317-A9EA-4C05F9720D05}" srcId="{68E88B1B-1F51-49D1-B4B8-B94FEC10D103}" destId="{9479CA95-6BAB-470B-8A5B-413E56C80498}" srcOrd="2" destOrd="0" parTransId="{147BEB0B-F2CD-4168-B749-6F813C4CBBE0}" sibTransId="{85358696-3F68-4438-A88A-C8EB14F99D11}"/>
    <dgm:cxn modelId="{FD881B3D-7608-49AA-8B1D-12AB2ED608B2}" type="presOf" srcId="{9479CA95-6BAB-470B-8A5B-413E56C80498}" destId="{0D7236C2-FC13-472B-ABF5-701B87F6CD26}" srcOrd="0" destOrd="0" presId="urn:microsoft.com/office/officeart/2005/8/layout/hProcess9"/>
    <dgm:cxn modelId="{80528A68-433A-4CF4-ACE5-A10E8164B1D2}" type="presOf" srcId="{85D38DF7-D037-4D9E-A38D-41EF13ECABF7}" destId="{9E802D60-C1C9-4358-8021-5A24C0B27CBD}" srcOrd="0" destOrd="0" presId="urn:microsoft.com/office/officeart/2005/8/layout/hProcess9"/>
    <dgm:cxn modelId="{6760D46D-1A4E-443B-AA16-9B6E5579EE0F}" srcId="{68E88B1B-1F51-49D1-B4B8-B94FEC10D103}" destId="{429D22AB-B8C5-4C63-B99D-E789E0AB9D09}" srcOrd="3" destOrd="0" parTransId="{6EE9C17C-3FB7-4D3C-A96D-50AAB7153E1C}" sibTransId="{A246545D-57B1-467C-BED4-FDDFA446E20F}"/>
    <dgm:cxn modelId="{74894C50-3BCA-4826-9966-542A2BFF777D}" srcId="{68E88B1B-1F51-49D1-B4B8-B94FEC10D103}" destId="{22FE11F1-E566-4279-9E46-4D74932CEF7E}" srcOrd="1" destOrd="0" parTransId="{08A0E67C-F661-40B1-87CE-62E18A2D3267}" sibTransId="{A0F4D7C5-E5CD-4FFD-BF3A-3DB8DF19DE1E}"/>
    <dgm:cxn modelId="{4E9B3975-CEA6-465B-B10A-EDAD3F6A93F1}" srcId="{68E88B1B-1F51-49D1-B4B8-B94FEC10D103}" destId="{2917D2AA-BD3C-4B29-A5B5-94E67937044F}" srcOrd="0" destOrd="0" parTransId="{E594F4E5-A35D-4D52-9BCD-F565E7A82BF3}" sibTransId="{EA1021D1-8127-4474-994F-4C1FECC883EB}"/>
    <dgm:cxn modelId="{BDC7CC8C-74B5-4040-9A49-357FBDCB33AA}" type="presOf" srcId="{68E88B1B-1F51-49D1-B4B8-B94FEC10D103}" destId="{BB99E3EC-3091-412C-8AC1-8A118C483723}" srcOrd="0" destOrd="0" presId="urn:microsoft.com/office/officeart/2005/8/layout/hProcess9"/>
    <dgm:cxn modelId="{08CB0EA3-F81D-49B9-8D09-535E92B3FA82}" type="presOf" srcId="{22FE11F1-E566-4279-9E46-4D74932CEF7E}" destId="{21C1816E-077E-4B38-ABF1-9E2DDA69F37A}" srcOrd="0" destOrd="0" presId="urn:microsoft.com/office/officeart/2005/8/layout/hProcess9"/>
    <dgm:cxn modelId="{F3BC5AEC-3D3B-40CC-BB2C-AD97CC4B3E5D}" type="presOf" srcId="{429D22AB-B8C5-4C63-B99D-E789E0AB9D09}" destId="{B8F92D23-FE04-48D6-AAE9-537EF53A04F7}" srcOrd="0" destOrd="0" presId="urn:microsoft.com/office/officeart/2005/8/layout/hProcess9"/>
    <dgm:cxn modelId="{A9A4C1AC-ABAD-4670-A79F-43C86F2BD01D}" type="presParOf" srcId="{BB99E3EC-3091-412C-8AC1-8A118C483723}" destId="{5C2F2076-313E-4E20-914B-D48C45DF32C9}" srcOrd="0" destOrd="0" presId="urn:microsoft.com/office/officeart/2005/8/layout/hProcess9"/>
    <dgm:cxn modelId="{E08E279E-CCCE-463C-9D16-4F40324246EC}" type="presParOf" srcId="{BB99E3EC-3091-412C-8AC1-8A118C483723}" destId="{19D2EBA4-91C4-4C96-894D-42A7931B4E1A}" srcOrd="1" destOrd="0" presId="urn:microsoft.com/office/officeart/2005/8/layout/hProcess9"/>
    <dgm:cxn modelId="{386E8E7B-838C-4176-B137-DE0B1A90A38A}" type="presParOf" srcId="{19D2EBA4-91C4-4C96-894D-42A7931B4E1A}" destId="{A74E6347-BEC2-4C9F-9EA5-A06F310E3FA3}" srcOrd="0" destOrd="0" presId="urn:microsoft.com/office/officeart/2005/8/layout/hProcess9"/>
    <dgm:cxn modelId="{782E63F1-EE7F-48EF-86AB-F818EF4B5709}" type="presParOf" srcId="{19D2EBA4-91C4-4C96-894D-42A7931B4E1A}" destId="{BBA142AC-9510-4A30-B522-DDE2B5AAB5E8}" srcOrd="1" destOrd="0" presId="urn:microsoft.com/office/officeart/2005/8/layout/hProcess9"/>
    <dgm:cxn modelId="{2AC381C8-FE7F-4BE1-842E-5D707A9BBBDF}" type="presParOf" srcId="{19D2EBA4-91C4-4C96-894D-42A7931B4E1A}" destId="{21C1816E-077E-4B38-ABF1-9E2DDA69F37A}" srcOrd="2" destOrd="0" presId="urn:microsoft.com/office/officeart/2005/8/layout/hProcess9"/>
    <dgm:cxn modelId="{9BE04F77-8791-4952-BF6D-6B5F45C608E9}" type="presParOf" srcId="{19D2EBA4-91C4-4C96-894D-42A7931B4E1A}" destId="{9BC6D198-C022-4F7A-A24E-4CBACE8A543D}" srcOrd="3" destOrd="0" presId="urn:microsoft.com/office/officeart/2005/8/layout/hProcess9"/>
    <dgm:cxn modelId="{36D03963-34FA-4575-B078-18BDFFE7B60A}" type="presParOf" srcId="{19D2EBA4-91C4-4C96-894D-42A7931B4E1A}" destId="{0D7236C2-FC13-472B-ABF5-701B87F6CD26}" srcOrd="4" destOrd="0" presId="urn:microsoft.com/office/officeart/2005/8/layout/hProcess9"/>
    <dgm:cxn modelId="{4E00D6D2-06FC-4688-94FE-C5FA1F81B5E9}" type="presParOf" srcId="{19D2EBA4-91C4-4C96-894D-42A7931B4E1A}" destId="{BCA16D34-7167-4A40-9978-7984D103CFFF}" srcOrd="5" destOrd="0" presId="urn:microsoft.com/office/officeart/2005/8/layout/hProcess9"/>
    <dgm:cxn modelId="{ADDAA3FC-7171-4873-A98C-46C4E76B4A8A}" type="presParOf" srcId="{19D2EBA4-91C4-4C96-894D-42A7931B4E1A}" destId="{B8F92D23-FE04-48D6-AAE9-537EF53A04F7}" srcOrd="6" destOrd="0" presId="urn:microsoft.com/office/officeart/2005/8/layout/hProcess9"/>
    <dgm:cxn modelId="{2D78CC32-1A5D-458B-B0F7-02ED7B23CF98}" type="presParOf" srcId="{19D2EBA4-91C4-4C96-894D-42A7931B4E1A}" destId="{3BF6A9DA-67DD-40C7-A7C7-9A607A7552A1}" srcOrd="7" destOrd="0" presId="urn:microsoft.com/office/officeart/2005/8/layout/hProcess9"/>
    <dgm:cxn modelId="{324AE4F6-4AE1-4457-8C87-7AC87806A37D}" type="presParOf" srcId="{19D2EBA4-91C4-4C96-894D-42A7931B4E1A}" destId="{9E802D60-C1C9-4358-8021-5A24C0B27CBD}"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F2076-313E-4E20-914B-D48C45DF32C9}">
      <dsp:nvSpPr>
        <dsp:cNvPr id="0" name=""/>
        <dsp:cNvSpPr/>
      </dsp:nvSpPr>
      <dsp:spPr>
        <a:xfrm>
          <a:off x="793888" y="0"/>
          <a:ext cx="8997398" cy="544528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E6347-BEC2-4C9F-9EA5-A06F310E3FA3}">
      <dsp:nvSpPr>
        <dsp:cNvPr id="0" name=""/>
        <dsp:cNvSpPr/>
      </dsp:nvSpPr>
      <dsp:spPr>
        <a:xfrm>
          <a:off x="3422" y="1633585"/>
          <a:ext cx="2013638" cy="2178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Modellering</a:t>
          </a:r>
        </a:p>
      </dsp:txBody>
      <dsp:txXfrm>
        <a:off x="101720" y="1731883"/>
        <a:ext cx="1817042" cy="1981518"/>
      </dsp:txXfrm>
    </dsp:sp>
    <dsp:sp modelId="{21C1816E-077E-4B38-ABF1-9E2DDA69F37A}">
      <dsp:nvSpPr>
        <dsp:cNvPr id="0" name=""/>
        <dsp:cNvSpPr/>
      </dsp:nvSpPr>
      <dsp:spPr>
        <a:xfrm>
          <a:off x="2144595" y="1633585"/>
          <a:ext cx="2013638" cy="2178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Eksport</a:t>
          </a:r>
          <a:r>
            <a:rPr lang="en-US" sz="2200" kern="1200" dirty="0"/>
            <a:t> &amp; </a:t>
          </a:r>
          <a:r>
            <a:rPr lang="en-US" sz="2200" kern="1200" dirty="0" err="1"/>
            <a:t>Kontroll</a:t>
          </a:r>
          <a:endParaRPr lang="en-US" sz="2200" kern="1200" dirty="0"/>
        </a:p>
      </dsp:txBody>
      <dsp:txXfrm>
        <a:off x="2242893" y="1731883"/>
        <a:ext cx="1817042" cy="1981518"/>
      </dsp:txXfrm>
    </dsp:sp>
    <dsp:sp modelId="{0D7236C2-FC13-472B-ABF5-701B87F6CD26}">
      <dsp:nvSpPr>
        <dsp:cNvPr id="0" name=""/>
        <dsp:cNvSpPr/>
      </dsp:nvSpPr>
      <dsp:spPr>
        <a:xfrm>
          <a:off x="4285768" y="1633585"/>
          <a:ext cx="2013638" cy="2178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Utsendelse</a:t>
          </a:r>
        </a:p>
      </dsp:txBody>
      <dsp:txXfrm>
        <a:off x="4384066" y="1731883"/>
        <a:ext cx="1817042" cy="1981518"/>
      </dsp:txXfrm>
    </dsp:sp>
    <dsp:sp modelId="{B8F92D23-FE04-48D6-AAE9-537EF53A04F7}">
      <dsp:nvSpPr>
        <dsp:cNvPr id="0" name=""/>
        <dsp:cNvSpPr/>
      </dsp:nvSpPr>
      <dsp:spPr>
        <a:xfrm>
          <a:off x="6426940" y="1633585"/>
          <a:ext cx="2013638" cy="2178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Etterarbeid</a:t>
          </a:r>
        </a:p>
      </dsp:txBody>
      <dsp:txXfrm>
        <a:off x="6525238" y="1731883"/>
        <a:ext cx="1817042" cy="1981518"/>
      </dsp:txXfrm>
    </dsp:sp>
    <dsp:sp modelId="{9E802D60-C1C9-4358-8021-5A24C0B27CBD}">
      <dsp:nvSpPr>
        <dsp:cNvPr id="0" name=""/>
        <dsp:cNvSpPr/>
      </dsp:nvSpPr>
      <dsp:spPr>
        <a:xfrm>
          <a:off x="8568113" y="1633585"/>
          <a:ext cx="2013638" cy="21781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Byggeplass</a:t>
          </a:r>
        </a:p>
      </dsp:txBody>
      <dsp:txXfrm>
        <a:off x="8666411" y="1731883"/>
        <a:ext cx="1817042" cy="19815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nb-NO"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nb-NO"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7588AC-F512-4847-9233-601F4B16DDFE}" type="slidenum">
              <a:rPr lang="nb-NO" smtClean="0"/>
              <a:pPr/>
              <a:t>‹#›</a:t>
            </a:fld>
            <a:endParaRPr lang="nb-NO" dirty="0"/>
          </a:p>
        </p:txBody>
      </p:sp>
    </p:spTree>
    <p:extLst>
      <p:ext uri="{BB962C8B-B14F-4D97-AF65-F5344CB8AC3E}">
        <p14:creationId xmlns:p14="http://schemas.microsoft.com/office/powerpoint/2010/main" val="125414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nb-NO" noProof="0"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F5B7C09-5A60-450F-8B1D-B16CDE8563A2}" type="datetime1">
              <a:rPr lang="nb-NO" noProof="0" smtClean="0"/>
              <a:pPr/>
              <a:t>22.04.2017</a:t>
            </a:fld>
            <a:endParaRPr lang="nb-NO"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nb-NO"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2F6E2-CA2D-40A7-8BE4-C30E5CF2054D}" type="slidenum">
              <a:rPr lang="nb-NO" noProof="0" smtClean="0"/>
              <a:pPr/>
              <a:t>‹#›</a:t>
            </a:fld>
            <a:endParaRPr lang="nb-NO" noProof="0" dirty="0"/>
          </a:p>
        </p:txBody>
      </p:sp>
    </p:spTree>
    <p:extLst>
      <p:ext uri="{BB962C8B-B14F-4D97-AF65-F5344CB8AC3E}">
        <p14:creationId xmlns:p14="http://schemas.microsoft.com/office/powerpoint/2010/main" val="3365346767"/>
      </p:ext>
    </p:extLst>
  </p:cSld>
  <p:clrMap bg1="lt1" tx1="dk1" bg2="lt2" tx2="dk2" accent1="accent1" accent2="accent2" accent3="accent3" accent4="accent4" accent5="accent5" accent6="accent6" hlink="hlink" folHlink="folHlink"/>
  <p:hf hdr="0" ftr="0" dt="0"/>
  <p:notesStyle>
    <a:lvl1pPr algn="l" defTabSz="457189"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ＭＳ Ｐゴシック" pitchFamily="-111" charset="-128"/>
      </a:defRPr>
    </a:lvl1pPr>
    <a:lvl2pPr marL="457189" algn="l" defTabSz="457189"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2pPr>
    <a:lvl3pPr marL="914377" algn="l" defTabSz="457189"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3pPr>
    <a:lvl4pPr marL="1371566" algn="l" defTabSz="457189"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4pPr>
    <a:lvl5pPr marL="1828754" algn="l" defTabSz="457189"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nb-NO" dirty="0"/>
              <a:t>«River</a:t>
            </a:r>
            <a:r>
              <a:rPr lang="nb-NO" baseline="0" dirty="0"/>
              <a:t> en A0 </a:t>
            </a:r>
            <a:r>
              <a:rPr lang="nb-NO" baseline="0" dirty="0" err="1"/>
              <a:t>Armeringstegning</a:t>
            </a:r>
            <a:r>
              <a:rPr lang="nb-NO" baseline="0" dirty="0"/>
              <a:t> synd»</a:t>
            </a:r>
          </a:p>
          <a:p>
            <a:r>
              <a:rPr lang="nb-NO" baseline="0" dirty="0"/>
              <a:t>Dette har vi gjort på Asker Tek, som er et pilotprosjekt innenfor tegningsløs armering. </a:t>
            </a:r>
          </a:p>
          <a:p>
            <a:endParaRPr lang="nb-NO" baseline="0" dirty="0"/>
          </a:p>
          <a:p>
            <a:endParaRPr lang="nb-NO" baseline="0" dirty="0"/>
          </a:p>
          <a:p>
            <a:r>
              <a:rPr lang="nb-NO" baseline="0" dirty="0" err="1"/>
              <a:t>Kommenterarer</a:t>
            </a:r>
            <a:r>
              <a:rPr lang="nb-NO" baseline="0" dirty="0"/>
              <a:t>:</a:t>
            </a:r>
          </a:p>
          <a:p>
            <a:r>
              <a:rPr lang="nb-NO" baseline="0" dirty="0"/>
              <a:t>Snakk rolig , men flytende</a:t>
            </a:r>
          </a:p>
          <a:p>
            <a:r>
              <a:rPr lang="nb-NO" baseline="0" dirty="0"/>
              <a:t>Full kontroll på første </a:t>
            </a:r>
            <a:r>
              <a:rPr lang="nb-NO" baseline="0" dirty="0" err="1"/>
              <a:t>slidene</a:t>
            </a:r>
            <a:endParaRPr lang="nb-NO" baseline="0" dirty="0"/>
          </a:p>
          <a:p>
            <a:endParaRPr lang="nb-NO" baseline="0" dirty="0"/>
          </a:p>
          <a:p>
            <a:endParaRPr lang="nb-NO" baseline="0" dirty="0"/>
          </a:p>
          <a:p>
            <a:endParaRPr lang="nb-NO" dirty="0"/>
          </a:p>
        </p:txBody>
      </p:sp>
      <p:sp>
        <p:nvSpPr>
          <p:cNvPr id="4" name="Slide Number Placeholder 3"/>
          <p:cNvSpPr>
            <a:spLocks noGrp="1"/>
          </p:cNvSpPr>
          <p:nvPr>
            <p:ph type="sldNum" sz="quarter" idx="10"/>
          </p:nvPr>
        </p:nvSpPr>
        <p:spPr/>
        <p:txBody>
          <a:bodyPr/>
          <a:lstStyle/>
          <a:p>
            <a:fld id="{A1F2F6E2-CA2D-40A7-8BE4-C30E5CF2054D}" type="slidenum">
              <a:rPr lang="nb-NO" noProof="0" smtClean="0"/>
              <a:pPr/>
              <a:t>1</a:t>
            </a:fld>
            <a:endParaRPr lang="nb-NO" noProof="0" dirty="0"/>
          </a:p>
        </p:txBody>
      </p:sp>
    </p:spTree>
    <p:extLst>
      <p:ext uri="{BB962C8B-B14F-4D97-AF65-F5344CB8AC3E}">
        <p14:creationId xmlns:p14="http://schemas.microsoft.com/office/powerpoint/2010/main" val="238341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Fikk tildelt prosjektet i november 2015 og presenterte vår visjon «tegningsløs armering» til Skanska i januar 2016</a:t>
            </a:r>
          </a:p>
          <a:p>
            <a:pPr lvl="1"/>
            <a:r>
              <a:rPr lang="nb-NO" dirty="0"/>
              <a:t>Skanska var entusiastisk</a:t>
            </a:r>
          </a:p>
          <a:p>
            <a:pPr lvl="1"/>
            <a:r>
              <a:rPr lang="nb-NO" dirty="0"/>
              <a:t>Skanska var glad at </a:t>
            </a:r>
            <a:r>
              <a:rPr lang="nb-NO" dirty="0" err="1"/>
              <a:t>RIBen</a:t>
            </a:r>
            <a:r>
              <a:rPr lang="nb-NO" dirty="0"/>
              <a:t> selv foreslå et fremtidsrettet pilotprosjekt</a:t>
            </a:r>
          </a:p>
          <a:p>
            <a:pPr lvl="1"/>
            <a:r>
              <a:rPr lang="nb-NO" dirty="0"/>
              <a:t>Viktig med tett samarbeid for å få det til å fungere</a:t>
            </a:r>
          </a:p>
          <a:p>
            <a:pPr lvl="1"/>
            <a:r>
              <a:rPr lang="nb-NO" dirty="0"/>
              <a:t>Fikk grønt lys til å teste dette ut til og med bunnplate, ny vurdering etterpå (men det var ikke</a:t>
            </a:r>
            <a:r>
              <a:rPr lang="nb-NO" baseline="0" dirty="0"/>
              <a:t> nødvendig)</a:t>
            </a:r>
            <a:endParaRPr lang="nb-NO" dirty="0"/>
          </a:p>
          <a:p>
            <a:endParaRPr lang="nb-NO" noProof="0" dirty="0"/>
          </a:p>
        </p:txBody>
      </p:sp>
    </p:spTree>
    <p:extLst>
      <p:ext uri="{BB962C8B-B14F-4D97-AF65-F5344CB8AC3E}">
        <p14:creationId xmlns:p14="http://schemas.microsoft.com/office/powerpoint/2010/main" val="3166919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Vi har varslet</a:t>
            </a:r>
            <a:r>
              <a:rPr lang="nb-NO" baseline="0" dirty="0"/>
              <a:t> at det trenges en del forberedelser:</a:t>
            </a:r>
            <a:endParaRPr lang="nb-NO" dirty="0"/>
          </a:p>
          <a:p>
            <a:r>
              <a:rPr lang="nb-NO" dirty="0"/>
              <a:t>- Det</a:t>
            </a:r>
            <a:r>
              <a:rPr lang="nb-NO" baseline="0" dirty="0"/>
              <a:t> trenges en BIM koordinator fra konsulentfirma og entreprenør som jobber tett sammen</a:t>
            </a:r>
            <a:endParaRPr lang="nb-NO" dirty="0"/>
          </a:p>
          <a:p>
            <a:pPr marL="0" marR="0" indent="0" algn="l" defTabSz="457189" rtl="0" eaLnBrk="0" fontAlgn="base" latinLnBrk="0" hangingPunct="0">
              <a:lnSpc>
                <a:spcPct val="100000"/>
              </a:lnSpc>
              <a:spcBef>
                <a:spcPct val="30000"/>
              </a:spcBef>
              <a:spcAft>
                <a:spcPct val="0"/>
              </a:spcAft>
              <a:buClrTx/>
              <a:buSzTx/>
              <a:buFontTx/>
              <a:buNone/>
              <a:tabLst/>
              <a:defRPr/>
            </a:pPr>
            <a:endParaRPr lang="nb-NO" dirty="0"/>
          </a:p>
          <a:p>
            <a:pPr marL="0" marR="0" indent="0" algn="l" defTabSz="457189" rtl="0" eaLnBrk="0" fontAlgn="base" latinLnBrk="0" hangingPunct="0">
              <a:lnSpc>
                <a:spcPct val="100000"/>
              </a:lnSpc>
              <a:spcBef>
                <a:spcPct val="30000"/>
              </a:spcBef>
              <a:spcAft>
                <a:spcPct val="0"/>
              </a:spcAft>
              <a:buClrTx/>
              <a:buSzTx/>
              <a:buFontTx/>
              <a:buNone/>
              <a:tabLst/>
              <a:defRPr/>
            </a:pPr>
            <a:r>
              <a:rPr lang="nb-NO" dirty="0"/>
              <a:t>- Av</a:t>
            </a:r>
            <a:r>
              <a:rPr lang="nb-NO" baseline="0" dirty="0"/>
              <a:t> hardware og software trenges det l</a:t>
            </a:r>
            <a:r>
              <a:rPr lang="nb-NO" dirty="0"/>
              <a:t>isenser på valgte</a:t>
            </a:r>
            <a:r>
              <a:rPr lang="nb-NO" baseline="0" dirty="0"/>
              <a:t> programvarer som </a:t>
            </a:r>
            <a:r>
              <a:rPr lang="nb-NO" dirty="0"/>
              <a:t>Solibri Model Checker, nettbrett + PC med A3 skriver på brakke til arbeider, samt</a:t>
            </a:r>
            <a:r>
              <a:rPr lang="nb-NO" baseline="0" dirty="0"/>
              <a:t> BIM kiosk</a:t>
            </a:r>
          </a:p>
          <a:p>
            <a:endParaRPr lang="nb-NO" dirty="0"/>
          </a:p>
          <a:p>
            <a:r>
              <a:rPr lang="nb-NO" dirty="0"/>
              <a:t>- Alle involverte</a:t>
            </a:r>
            <a:r>
              <a:rPr lang="nb-NO" baseline="0" dirty="0"/>
              <a:t> som skal delta i prossessen må læres opp, både hos konsulentfirma og entreprenør</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Kontorbygg på </a:t>
            </a:r>
            <a:r>
              <a:rPr lang="nb-NO" dirty="0" err="1"/>
              <a:t>ca</a:t>
            </a:r>
            <a:r>
              <a:rPr lang="nb-NO" dirty="0"/>
              <a:t> 20.000m²</a:t>
            </a:r>
          </a:p>
          <a:p>
            <a:r>
              <a:rPr lang="nb-NO" dirty="0"/>
              <a:t>9 etasjer, hvorav 2 med parkering</a:t>
            </a:r>
          </a:p>
          <a:p>
            <a:r>
              <a:rPr lang="nb-NO" dirty="0"/>
              <a:t>Prefab</a:t>
            </a:r>
            <a:r>
              <a:rPr lang="nb-NO" baseline="0" dirty="0"/>
              <a:t> overbygg</a:t>
            </a:r>
          </a:p>
          <a:p>
            <a:r>
              <a:rPr lang="nb-NO" dirty="0"/>
              <a:t>ca 470 tonn med 3D armering</a:t>
            </a:r>
          </a:p>
        </p:txBody>
      </p:sp>
    </p:spTree>
    <p:extLst>
      <p:ext uri="{BB962C8B-B14F-4D97-AF65-F5344CB8AC3E}">
        <p14:creationId xmlns:p14="http://schemas.microsoft.com/office/powerpoint/2010/main" val="3166919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2. Gjennomføring</a:t>
            </a:r>
          </a:p>
        </p:txBody>
      </p:sp>
    </p:spTree>
    <p:extLst>
      <p:ext uri="{BB962C8B-B14F-4D97-AF65-F5344CB8AC3E}">
        <p14:creationId xmlns:p14="http://schemas.microsoft.com/office/powerpoint/2010/main" val="3166919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Disse</a:t>
            </a:r>
            <a:r>
              <a:rPr lang="nb-NO" baseline="0" noProof="0" dirty="0"/>
              <a:t> er prosessene som vi skal se litt nærmere på</a:t>
            </a:r>
            <a:endParaRPr lang="nb-NO" noProof="0" dirty="0"/>
          </a:p>
        </p:txBody>
      </p:sp>
    </p:spTree>
    <p:extLst>
      <p:ext uri="{BB962C8B-B14F-4D97-AF65-F5344CB8AC3E}">
        <p14:creationId xmlns:p14="http://schemas.microsoft.com/office/powerpoint/2010/main" val="3166919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Gikk prosessen Smertefritt?</a:t>
            </a:r>
          </a:p>
        </p:txBody>
      </p:sp>
    </p:spTree>
    <p:extLst>
      <p:ext uri="{BB962C8B-B14F-4D97-AF65-F5344CB8AC3E}">
        <p14:creationId xmlns:p14="http://schemas.microsoft.com/office/powerpoint/2010/main" val="316691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Ingen tegninger: modellere 3D armering «100% riktig»</a:t>
            </a:r>
          </a:p>
          <a:p>
            <a:r>
              <a:rPr lang="nb-NO" dirty="0"/>
              <a:t>Kun en 2D prinsippdetalj: jern i bøylehjørne (merknad på formtegning)</a:t>
            </a:r>
          </a:p>
        </p:txBody>
      </p:sp>
    </p:spTree>
    <p:extLst>
      <p:ext uri="{BB962C8B-B14F-4D97-AF65-F5344CB8AC3E}">
        <p14:creationId xmlns:p14="http://schemas.microsoft.com/office/powerpoint/2010/main" val="316691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endParaRPr lang="nb-NO" baseline="0" dirty="0"/>
          </a:p>
        </p:txBody>
      </p:sp>
    </p:spTree>
    <p:extLst>
      <p:ext uri="{BB962C8B-B14F-4D97-AF65-F5344CB8AC3E}">
        <p14:creationId xmlns:p14="http://schemas.microsoft.com/office/powerpoint/2010/main" val="3276539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r>
              <a:rPr lang="nb-NO" noProof="0" dirty="0"/>
              <a:t>I</a:t>
            </a:r>
            <a:r>
              <a:rPr lang="nb-NO" baseline="0" noProof="0" dirty="0"/>
              <a:t> samarbeid med Skanska, har vi delt opp vegger og dekker i forksjellige partitions, tilpasset støpe-etapper.</a:t>
            </a:r>
            <a:endParaRPr lang="nb-NO" noProof="0" dirty="0"/>
          </a:p>
        </p:txBody>
      </p:sp>
    </p:spTree>
    <p:extLst>
      <p:ext uri="{BB962C8B-B14F-4D97-AF65-F5344CB8AC3E}">
        <p14:creationId xmlns:p14="http://schemas.microsoft.com/office/powerpoint/2010/main" val="1209195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pPr fontAlgn="ctr"/>
            <a:r>
              <a:rPr lang="nb-NO" dirty="0"/>
              <a:t>Når</a:t>
            </a:r>
            <a:r>
              <a:rPr lang="nb-NO" baseline="0" dirty="0"/>
              <a:t> alt er ferdig, eksporteres filen til IFC </a:t>
            </a:r>
          </a:p>
          <a:p>
            <a:pPr fontAlgn="ctr"/>
            <a:r>
              <a:rPr lang="nb-NO" baseline="0" dirty="0"/>
              <a:t>Og kontrolleres ved hjelp av Solibri.</a:t>
            </a:r>
          </a:p>
          <a:p>
            <a:pPr fontAlgn="ctr"/>
            <a:r>
              <a:rPr lang="nb-NO" baseline="0" dirty="0"/>
              <a:t>	Vi hadde ingen rutines for dette, og vi har heller ingen kontrollkopier denne gangen.</a:t>
            </a:r>
          </a:p>
          <a:p>
            <a:pPr fontAlgn="ctr"/>
            <a:r>
              <a:rPr lang="nb-NO" baseline="0" dirty="0"/>
              <a:t>	Rambøll  har laget noen regelsett for sjekk av form og armering. Det kan samtidig dokumenteres at EK er utført</a:t>
            </a:r>
          </a:p>
          <a:p>
            <a:pPr fontAlgn="ctr"/>
            <a:r>
              <a:rPr lang="nb-NO" baseline="0" dirty="0"/>
              <a:t>	I tillegg har vi har som rutine å utføre en visuell sjekk i Solibri </a:t>
            </a:r>
          </a:p>
          <a:p>
            <a:pPr fontAlgn="ctr"/>
            <a:r>
              <a:rPr lang="nb-NO" baseline="0" dirty="0"/>
              <a:t>		Ved hjelp av classifictions kan det vises en partition om gangen</a:t>
            </a:r>
          </a:p>
          <a:p>
            <a:pPr fontAlgn="ctr"/>
            <a:r>
              <a:rPr lang="nb-NO" baseline="0" dirty="0"/>
              <a:t>		ITO’s er i tillegg et fantastisk hjelpemiddel å se informasjonen du trenger, som f.eks. delt opp som en bøyeliste, eller delt opp per gruppe jern som skal legges ut</a:t>
            </a:r>
          </a:p>
          <a:p>
            <a:pPr fontAlgn="ctr"/>
            <a:endParaRPr lang="nb-NO" baseline="0" dirty="0"/>
          </a:p>
          <a:p>
            <a:pPr fontAlgn="ct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r>
              <a:rPr lang="nb-NO" noProof="0" dirty="0"/>
              <a:t>Patrick</a:t>
            </a:r>
            <a:r>
              <a:rPr lang="nb-NO" baseline="0" noProof="0" dirty="0"/>
              <a:t> Mahieu heter jeg, er gift og har et gjennomsnitt antall barn i følge statistikken.</a:t>
            </a:r>
          </a:p>
          <a:p>
            <a:r>
              <a:rPr lang="nb-NO" baseline="0" noProof="0" dirty="0"/>
              <a:t>Jeg er utdannet Sivilingeniør Byggeteknikk og Arktitektur, og har over 10 år erfaring i byggebransjen.</a:t>
            </a:r>
          </a:p>
          <a:p>
            <a:r>
              <a:rPr lang="nb-NO" baseline="0" noProof="0" dirty="0"/>
              <a:t>OG jeg elsker tegningsløs, bildet er forresten definisjonen på tegningsløs i følge Google Bilder.</a:t>
            </a:r>
          </a:p>
          <a:p>
            <a:endParaRPr lang="nb-NO" baseline="0" noProof="0" dirty="0"/>
          </a:p>
          <a:p>
            <a:pPr marL="0" marR="0" indent="0" algn="l" defTabSz="457189" rtl="0" eaLnBrk="0" fontAlgn="base" latinLnBrk="0" hangingPunct="0">
              <a:lnSpc>
                <a:spcPct val="100000"/>
              </a:lnSpc>
              <a:spcBef>
                <a:spcPct val="30000"/>
              </a:spcBef>
              <a:spcAft>
                <a:spcPct val="0"/>
              </a:spcAft>
              <a:buClrTx/>
              <a:buSzTx/>
              <a:buFontTx/>
              <a:buNone/>
              <a:tabLst/>
              <a:defRPr/>
            </a:pPr>
            <a:r>
              <a:rPr lang="nb-NO" noProof="0" dirty="0"/>
              <a:t>Tegningsløs stængelborer</a:t>
            </a:r>
          </a:p>
          <a:p>
            <a:endParaRPr lang="nb-NO" baseline="0" noProof="0" dirty="0"/>
          </a:p>
        </p:txBody>
      </p:sp>
    </p:spTree>
    <p:extLst>
      <p:ext uri="{BB962C8B-B14F-4D97-AF65-F5344CB8AC3E}">
        <p14:creationId xmlns:p14="http://schemas.microsoft.com/office/powerpoint/2010/main" val="253634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Rett fra </a:t>
            </a:r>
            <a:r>
              <a:rPr lang="nb-NO" dirty="0" err="1"/>
              <a:t>Solibri</a:t>
            </a:r>
            <a:endParaRPr lang="nb-NO" dirty="0"/>
          </a:p>
          <a:p>
            <a:pPr lvl="1"/>
            <a:r>
              <a:rPr lang="nb-NO" dirty="0"/>
              <a:t>Velg en hel </a:t>
            </a:r>
            <a:r>
              <a:rPr lang="nb-NO" dirty="0" err="1"/>
              <a:t>partition</a:t>
            </a:r>
            <a:r>
              <a:rPr lang="nb-NO" dirty="0"/>
              <a:t>, eller kun noen få jern</a:t>
            </a:r>
          </a:p>
          <a:p>
            <a:pPr lvl="1"/>
            <a:r>
              <a:rPr lang="nb-NO" dirty="0"/>
              <a:t>Report (med RNO template.xlsx)</a:t>
            </a:r>
          </a:p>
          <a:p>
            <a:pPr lvl="2"/>
            <a:r>
              <a:rPr lang="nb-NO" dirty="0"/>
              <a:t>Lagt inn faktor for overlapp og kapp løpemeter</a:t>
            </a:r>
          </a:p>
          <a:p>
            <a:pPr lvl="2"/>
            <a:r>
              <a:rPr lang="nb-NO" dirty="0"/>
              <a:t>Regner ut antall tonn per </a:t>
            </a:r>
            <a:r>
              <a:rPr lang="nb-NO" dirty="0" err="1"/>
              <a:t>bøyeliste</a:t>
            </a:r>
            <a:endParaRPr lang="nb-NO" dirty="0"/>
          </a:p>
          <a:p>
            <a:pPr lvl="2"/>
            <a:r>
              <a:rPr lang="nb-NO" dirty="0"/>
              <a:t>Er laget i samarbeid med Celsa, kan sendes rett til bøyemaskin</a:t>
            </a:r>
          </a:p>
        </p:txBody>
      </p:sp>
    </p:spTree>
    <p:extLst>
      <p:ext uri="{BB962C8B-B14F-4D97-AF65-F5344CB8AC3E}">
        <p14:creationId xmlns:p14="http://schemas.microsoft.com/office/powerpoint/2010/main" val="316691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dirty="0"/>
              <a:t>I tillegg kan</a:t>
            </a:r>
            <a:r>
              <a:rPr lang="nb-NO" baseline="0" dirty="0"/>
              <a:t> skjøtejernskassettene bestilles rett fra Solibri. Alle parametere som trenges er listet opp i en tilpasset Information Take Off.</a:t>
            </a:r>
          </a:p>
          <a:p>
            <a:r>
              <a:rPr lang="nb-NO" baseline="0" dirty="0"/>
              <a:t>Peri har aldri fått så mye informasjon fra en RIB før.</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Jeg heter Jan Malyszko og er utdannet ingeniør innen byggeteknikk</a:t>
            </a:r>
            <a:r>
              <a:rPr lang="nb-NO" baseline="0" noProof="0" dirty="0"/>
              <a:t> og har vært i Celsa i et år nå.</a:t>
            </a:r>
          </a:p>
          <a:p>
            <a:r>
              <a:rPr lang="nb-NO" baseline="0" noProof="0" dirty="0"/>
              <a:t>Videre har jeg jobbet med BIM og alle produkter innen armering som er tilgjengelige hos Celsa.</a:t>
            </a:r>
          </a:p>
          <a:p>
            <a:r>
              <a:rPr lang="nb-NO" baseline="0" noProof="0" dirty="0"/>
              <a:t>____</a:t>
            </a:r>
          </a:p>
          <a:p>
            <a:endParaRPr lang="nb-NO" baseline="0" noProof="0" dirty="0"/>
          </a:p>
          <a:p>
            <a:r>
              <a:rPr lang="nb-NO" baseline="0" noProof="0" dirty="0"/>
              <a:t>Etter studier fikk jeg en jobb på Hålogalandsbrua i Narvik hvor jeg jobbet mye med armering i praksis. Dette har stor betydning når man jobber</a:t>
            </a:r>
          </a:p>
          <a:p>
            <a:r>
              <a:rPr lang="nb-NO" baseline="0" noProof="0" dirty="0"/>
              <a:t>i et firma som leverer tidsbesparende løsninger for byggeplasser.</a:t>
            </a:r>
          </a:p>
        </p:txBody>
      </p:sp>
    </p:spTree>
    <p:extLst>
      <p:ext uri="{BB962C8B-B14F-4D97-AF65-F5344CB8AC3E}">
        <p14:creationId xmlns:p14="http://schemas.microsoft.com/office/powerpoint/2010/main" val="316691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I oppstartsmøte med Skanska</a:t>
            </a:r>
            <a:r>
              <a:rPr lang="nb-NO" baseline="0" noProof="0" dirty="0"/>
              <a:t> har vi avtalt at i bunnplaten kan vi bruke </a:t>
            </a:r>
            <a:r>
              <a:rPr lang="nb-NO" baseline="0" noProof="0" dirty="0" err="1"/>
              <a:t>bamtec</a:t>
            </a:r>
            <a:r>
              <a:rPr lang="nb-NO" baseline="0" noProof="0" dirty="0"/>
              <a:t> og resten skulle armeres tradisjonelt. </a:t>
            </a:r>
          </a:p>
        </p:txBody>
      </p:sp>
    </p:spTree>
    <p:extLst>
      <p:ext uri="{BB962C8B-B14F-4D97-AF65-F5344CB8AC3E}">
        <p14:creationId xmlns:p14="http://schemas.microsoft.com/office/powerpoint/2010/main" val="316691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r>
              <a:rPr lang="nb-NO" dirty="0"/>
              <a:t>Armering</a:t>
            </a:r>
            <a:r>
              <a:rPr lang="nb-NO" baseline="0" dirty="0"/>
              <a:t> er nokså komplisert når det gjelder automatisert produksjon. Den største utfordringen er de spesielle formene som vi kaller  </a:t>
            </a:r>
            <a:r>
              <a:rPr lang="nb-NO" baseline="0" dirty="0" err="1"/>
              <a:t>formkode</a:t>
            </a:r>
            <a:r>
              <a:rPr lang="nb-NO" baseline="0" dirty="0"/>
              <a:t> 99 i Norsk standard. For eksempel stengene som inneholder polar lengden må ofte sirkles først før de skal bøyes. Dette viser at produksjonsprosessen er mer kompleks. Man bør ikke glemme om alle typer koblinger og forankringer som kan i tillegg variere i lengden. </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r>
              <a:rPr lang="nb-NO" dirty="0"/>
              <a:t>På dette bildet kan vi se veien mellom</a:t>
            </a:r>
            <a:r>
              <a:rPr lang="nb-NO" baseline="0" dirty="0"/>
              <a:t> IFC fil og maskin. Celsa har gjort stor innsats for å levere et system som vi kan kalle </a:t>
            </a:r>
            <a:r>
              <a:rPr lang="nb-NO" baseline="0" dirty="0" err="1"/>
              <a:t>netsky</a:t>
            </a:r>
            <a:r>
              <a:rPr lang="nb-NO" baseline="0" dirty="0"/>
              <a:t> og som blir koblet til et programvare som styrer alle produksjonslinjer. Dette gir mulighet til at eksternt bruker kan laste opp sin fil og kan observere hva er status av leveransen. I 2015 min kollega Brage fikk presentert QR nærmere så jeg vil bare presentere hvordan tar vi opp alt informasjon som ligger i </a:t>
            </a:r>
            <a:r>
              <a:rPr lang="nb-NO" baseline="0" dirty="0" err="1"/>
              <a:t>xml</a:t>
            </a:r>
            <a:r>
              <a:rPr lang="nb-NO" baseline="0" dirty="0"/>
              <a:t> fila. (Bildene skal endres)</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r>
              <a:rPr lang="nb-NO" dirty="0"/>
              <a:t>Til</a:t>
            </a:r>
            <a:r>
              <a:rPr lang="nb-NO" baseline="0" dirty="0"/>
              <a:t> venstre ser vi en opprettelse av malen til prosjektet. Vi rett og slett viser til QR hvor informasjon fins i </a:t>
            </a:r>
            <a:r>
              <a:rPr lang="nb-NO" baseline="0" dirty="0" err="1"/>
              <a:t>excelarket</a:t>
            </a:r>
            <a:r>
              <a:rPr lang="nb-NO" baseline="0" dirty="0"/>
              <a:t>.  Når malen er ferdig velger vi den ved import. Det betyr at vi er uavhengige av dataplassering i de digitale listene som vi får fra forskjellige kunder.  </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r>
              <a:rPr lang="nb-NO" baseline="0" dirty="0"/>
              <a:t>Asker tek var første prosjekt hvor vi prøvde </a:t>
            </a:r>
            <a:r>
              <a:rPr lang="nb-NO" baseline="0" dirty="0" err="1"/>
              <a:t>excel</a:t>
            </a:r>
            <a:r>
              <a:rPr lang="nb-NO" baseline="0" dirty="0"/>
              <a:t> lister sammen med Skanska. Det viste seg fort at det var noen ting som ikke funket. Her kan vi se noen av dem.</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r>
              <a:rPr lang="nb-NO" dirty="0"/>
              <a:t>Det er slitsomt å jobbe på to skjermer</a:t>
            </a:r>
            <a:r>
              <a:rPr lang="nb-NO" baseline="0" dirty="0"/>
              <a:t> samtidig spesielt når armering varierer så mye som på Asker tek. For å øke kvaliteten og for å begrense menneskelig feil hadde jeg tatt kontakt med Rambøll og foreslo at det hadde vært mye lettere hvis jeg kunne få tilgang til </a:t>
            </a:r>
            <a:r>
              <a:rPr lang="nb-NO" baseline="0" dirty="0" err="1"/>
              <a:t>Revit</a:t>
            </a:r>
            <a:r>
              <a:rPr lang="nb-NO" baseline="0" dirty="0"/>
              <a:t> fil. </a:t>
            </a: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Vi skal snakke litt om hvorfor</a:t>
            </a:r>
            <a:r>
              <a:rPr lang="nb-NO" baseline="0" noProof="0" dirty="0"/>
              <a:t> vi har prøvd oss på tegningsløs armering og litt om Asker Tek.</a:t>
            </a:r>
          </a:p>
          <a:p>
            <a:r>
              <a:rPr lang="nb-NO" baseline="0" noProof="0" dirty="0"/>
              <a:t>Så går vi gjennom prosessen og avslutter med lærdom, forbedringspotensialer og veien videre.</a:t>
            </a:r>
            <a:endParaRPr lang="nb-NO" noProof="0" dirty="0"/>
          </a:p>
        </p:txBody>
      </p:sp>
    </p:spTree>
    <p:extLst>
      <p:ext uri="{BB962C8B-B14F-4D97-AF65-F5344CB8AC3E}">
        <p14:creationId xmlns:p14="http://schemas.microsoft.com/office/powerpoint/2010/main" val="3166919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A1F2F6E2-CA2D-40A7-8BE4-C30E5CF2054D}" type="slidenum">
              <a:rPr lang="nb-NO" noProof="0" smtClean="0"/>
              <a:pPr/>
              <a:t>31</a:t>
            </a:fld>
            <a:endParaRPr lang="nb-NO" noProof="0" dirty="0"/>
          </a:p>
        </p:txBody>
      </p:sp>
    </p:spTree>
    <p:extLst>
      <p:ext uri="{BB962C8B-B14F-4D97-AF65-F5344CB8AC3E}">
        <p14:creationId xmlns:p14="http://schemas.microsoft.com/office/powerpoint/2010/main" val="3801150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r>
              <a:rPr lang="nb-NO" noProof="0" dirty="0"/>
              <a:t>Og</a:t>
            </a:r>
            <a:r>
              <a:rPr lang="nb-NO" baseline="0" noProof="0" dirty="0"/>
              <a:t> selv om de ikke har tegninger blir det bygget!</a:t>
            </a:r>
            <a:endParaRPr lang="nb-NO" noProof="0" dirty="0"/>
          </a:p>
        </p:txBody>
      </p:sp>
    </p:spTree>
    <p:extLst>
      <p:ext uri="{BB962C8B-B14F-4D97-AF65-F5344CB8AC3E}">
        <p14:creationId xmlns:p14="http://schemas.microsoft.com/office/powerpoint/2010/main" val="1209195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Noen avsluttende ord</a:t>
            </a:r>
          </a:p>
        </p:txBody>
      </p:sp>
    </p:spTree>
    <p:extLst>
      <p:ext uri="{BB962C8B-B14F-4D97-AF65-F5344CB8AC3E}">
        <p14:creationId xmlns:p14="http://schemas.microsoft.com/office/powerpoint/2010/main" val="1549443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1F2F6E2-CA2D-40A7-8BE4-C30E5CF2054D}" type="slidenum">
              <a:rPr lang="nb-NO" noProof="0" smtClean="0"/>
              <a:pPr/>
              <a:t>34</a:t>
            </a:fld>
            <a:endParaRPr lang="nb-NO" noProof="0" dirty="0"/>
          </a:p>
        </p:txBody>
      </p:sp>
    </p:spTree>
    <p:extLst>
      <p:ext uri="{BB962C8B-B14F-4D97-AF65-F5344CB8AC3E}">
        <p14:creationId xmlns:p14="http://schemas.microsoft.com/office/powerpoint/2010/main" val="951636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pPr lvl="1"/>
            <a:endParaRPr lang="nb-NO" baseline="0" dirty="0"/>
          </a:p>
        </p:txBody>
      </p:sp>
    </p:spTree>
    <p:extLst>
      <p:ext uri="{BB962C8B-B14F-4D97-AF65-F5344CB8AC3E}">
        <p14:creationId xmlns:p14="http://schemas.microsoft.com/office/powerpoint/2010/main" val="3166919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104451" name="Rectangle 3"/>
          <p:cNvSpPr>
            <a:spLocks noGrp="1"/>
          </p:cNvSpPr>
          <p:nvPr>
            <p:ph type="body" idx="1"/>
          </p:nvPr>
        </p:nvSpPr>
        <p:spPr bwMode="auto">
          <a:noFill/>
        </p:spPr>
        <p:txBody>
          <a:bodyPr/>
          <a:lstStyle/>
          <a:p>
            <a:r>
              <a:rPr lang="nb-NO" noProof="0" dirty="0"/>
              <a:t>Endslide</a:t>
            </a:r>
          </a:p>
        </p:txBody>
      </p:sp>
    </p:spTree>
    <p:extLst>
      <p:ext uri="{BB962C8B-B14F-4D97-AF65-F5344CB8AC3E}">
        <p14:creationId xmlns:p14="http://schemas.microsoft.com/office/powerpoint/2010/main" val="2265211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r>
              <a:rPr lang="nb-NO" noProof="0" dirty="0"/>
              <a:t>Noen</a:t>
            </a:r>
            <a:r>
              <a:rPr lang="nb-NO" baseline="0" noProof="0" dirty="0"/>
              <a:t> uker etter oppstart byggeplass, snakket jeg med betongbasen og han mente at 3D armering er mye bedre enn </a:t>
            </a:r>
            <a:r>
              <a:rPr lang="nb-NO" u="sng" baseline="0" noProof="0" dirty="0"/>
              <a:t>2D tegninger som i gamle dager</a:t>
            </a:r>
            <a:r>
              <a:rPr lang="nb-NO" baseline="0" noProof="0" dirty="0"/>
              <a:t>.</a:t>
            </a:r>
            <a:endParaRPr lang="nb-NO" noProof="0" dirty="0"/>
          </a:p>
        </p:txBody>
      </p:sp>
    </p:spTree>
    <p:extLst>
      <p:ext uri="{BB962C8B-B14F-4D97-AF65-F5344CB8AC3E}">
        <p14:creationId xmlns:p14="http://schemas.microsoft.com/office/powerpoint/2010/main" val="316691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endParaRPr lang="nb-NO" noProof="0" dirty="0"/>
          </a:p>
        </p:txBody>
      </p:sp>
    </p:spTree>
    <p:extLst>
      <p:ext uri="{BB962C8B-B14F-4D97-AF65-F5344CB8AC3E}">
        <p14:creationId xmlns:p14="http://schemas.microsoft.com/office/powerpoint/2010/main" val="316691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r>
              <a:rPr lang="nb-NO" noProof="0" dirty="0"/>
              <a:t>Og han har helt rett, fordi</a:t>
            </a:r>
            <a:r>
              <a:rPr lang="nb-NO" baseline="0" noProof="0" dirty="0"/>
              <a:t> h</a:t>
            </a:r>
            <a:r>
              <a:rPr lang="nb-NO" noProof="0" dirty="0"/>
              <a:t>vorfor</a:t>
            </a:r>
            <a:r>
              <a:rPr lang="nb-NO" baseline="0" noProof="0" dirty="0"/>
              <a:t> skal vi bruke masse energi og tid i å lage 2D tegninger,</a:t>
            </a:r>
          </a:p>
          <a:p>
            <a:r>
              <a:rPr lang="nb-NO" baseline="0" noProof="0" dirty="0"/>
              <a:t>Hvis det holder med en armeringsmodell som inneholder alt av informasjon en byggeplass trenger</a:t>
            </a:r>
          </a:p>
          <a:p>
            <a:r>
              <a:rPr lang="nb-NO" baseline="0" noProof="0" dirty="0"/>
              <a:t>Utfordringen er å gjøre den brukervennlig til byggeplassen</a:t>
            </a:r>
          </a:p>
          <a:p>
            <a:endParaRPr lang="nb-NO" baseline="0" noProof="0" dirty="0"/>
          </a:p>
          <a:p>
            <a:endParaRPr lang="nb-NO" noProof="0" dirty="0"/>
          </a:p>
        </p:txBody>
      </p:sp>
    </p:spTree>
    <p:extLst>
      <p:ext uri="{BB962C8B-B14F-4D97-AF65-F5344CB8AC3E}">
        <p14:creationId xmlns:p14="http://schemas.microsoft.com/office/powerpoint/2010/main" val="120919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r>
              <a:rPr lang="nb-NO" noProof="0" dirty="0"/>
              <a:t>Hvor</a:t>
            </a:r>
            <a:r>
              <a:rPr lang="nb-NO" baseline="0" noProof="0" dirty="0"/>
              <a:t>for trenger entreprenøren et tegningsarkiv og bruke mye tid og penger til å bytte ut papirkopi med papirkopi </a:t>
            </a:r>
            <a:endParaRPr lang="nb-NO" noProof="0" dirty="0"/>
          </a:p>
          <a:p>
            <a:r>
              <a:rPr lang="nb-NO" noProof="0" dirty="0"/>
              <a:t>Hvis det</a:t>
            </a:r>
            <a:r>
              <a:rPr lang="nb-NO" baseline="0" noProof="0" dirty="0"/>
              <a:t> holder med 1 modellfil på serveren?</a:t>
            </a:r>
            <a:endParaRPr lang="nb-NO" noProof="0" dirty="0"/>
          </a:p>
        </p:txBody>
      </p:sp>
    </p:spTree>
    <p:extLst>
      <p:ext uri="{BB962C8B-B14F-4D97-AF65-F5344CB8AC3E}">
        <p14:creationId xmlns:p14="http://schemas.microsoft.com/office/powerpoint/2010/main" val="120919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pPr marL="0" marR="0" indent="0" algn="l" defTabSz="457189" rtl="0" eaLnBrk="0" fontAlgn="base" latinLnBrk="0" hangingPunct="0">
              <a:lnSpc>
                <a:spcPct val="100000"/>
              </a:lnSpc>
              <a:spcBef>
                <a:spcPct val="30000"/>
              </a:spcBef>
              <a:spcAft>
                <a:spcPct val="0"/>
              </a:spcAft>
              <a:buClrTx/>
              <a:buSzTx/>
              <a:buFontTx/>
              <a:buNone/>
              <a:tabLst/>
              <a:defRPr/>
            </a:pPr>
            <a:endParaRPr lang="nb-NO" dirty="0"/>
          </a:p>
        </p:txBody>
      </p:sp>
    </p:spTree>
    <p:extLst>
      <p:ext uri="{BB962C8B-B14F-4D97-AF65-F5344CB8AC3E}">
        <p14:creationId xmlns:p14="http://schemas.microsoft.com/office/powerpoint/2010/main" val="316691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pPr marL="0" marR="0" indent="0" algn="l" defTabSz="457189" rtl="0" eaLnBrk="0" fontAlgn="base" latinLnBrk="0" hangingPunct="0">
              <a:lnSpc>
                <a:spcPct val="100000"/>
              </a:lnSpc>
              <a:spcBef>
                <a:spcPct val="30000"/>
              </a:spcBef>
              <a:spcAft>
                <a:spcPct val="0"/>
              </a:spcAft>
              <a:buClrTx/>
              <a:buSzTx/>
              <a:buFontTx/>
              <a:buNone/>
              <a:tabLst/>
              <a:defRPr/>
            </a:pPr>
            <a:endParaRPr lang="nb-NO" dirty="0"/>
          </a:p>
        </p:txBody>
      </p:sp>
    </p:spTree>
    <p:extLst>
      <p:ext uri="{BB962C8B-B14F-4D97-AF65-F5344CB8AC3E}">
        <p14:creationId xmlns:p14="http://schemas.microsoft.com/office/powerpoint/2010/main" val="3166919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ogo_ramboll"/>
          <p:cNvSpPr>
            <a:spLocks noChangeAspect="1"/>
          </p:cNvSpPr>
          <p:nvPr userDrawn="1"/>
        </p:nvSpPr>
        <p:spPr>
          <a:xfrm>
            <a:off x="849490" y="6159826"/>
            <a:ext cx="1127971"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14" name="Logo_ramboll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490" y="6159826"/>
            <a:ext cx="1220064" cy="255600"/>
          </a:xfrm>
          <a:prstGeom prst="rect">
            <a:avLst/>
          </a:prstGeom>
        </p:spPr>
      </p:pic>
      <p:pic>
        <p:nvPicPr>
          <p:cNvPr id="12" name="Logo_ramboll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490" y="6159826"/>
            <a:ext cx="1220064" cy="255600"/>
          </a:xfrm>
          <a:prstGeom prst="rect">
            <a:avLst/>
          </a:prstGeom>
        </p:spPr>
      </p:pic>
      <p:sp>
        <p:nvSpPr>
          <p:cNvPr id="2" name="Title Placeholder 1"/>
          <p:cNvSpPr>
            <a:spLocks noGrp="1"/>
          </p:cNvSpPr>
          <p:nvPr>
            <p:ph type="ctrTitle"/>
          </p:nvPr>
        </p:nvSpPr>
        <p:spPr>
          <a:xfrm>
            <a:off x="815308" y="257164"/>
            <a:ext cx="10560296" cy="681548"/>
          </a:xfrm>
        </p:spPr>
        <p:txBody>
          <a:bodyPr tIns="0" anchor="b" anchorCtr="0"/>
          <a:lstStyle>
            <a:lvl1pPr>
              <a:defRPr sz="4300" cap="all" baseline="0" smtClean="0">
                <a:solidFill>
                  <a:schemeClr val="bg2"/>
                </a:solidFill>
                <a:latin typeface="Verdana" pitchFamily="34" charset="0"/>
              </a:defRPr>
            </a:lvl1pPr>
          </a:lstStyle>
          <a:p>
            <a:r>
              <a:rPr lang="nb-NO" noProof="0" dirty="0"/>
              <a:t>Click to edit Master title style</a:t>
            </a:r>
          </a:p>
        </p:txBody>
      </p:sp>
      <p:sp>
        <p:nvSpPr>
          <p:cNvPr id="27655" name="Subtitle 2"/>
          <p:cNvSpPr>
            <a:spLocks noGrp="1" noChangeArrowheads="1"/>
          </p:cNvSpPr>
          <p:nvPr>
            <p:ph type="subTitle" sz="quarter" idx="1"/>
          </p:nvPr>
        </p:nvSpPr>
        <p:spPr>
          <a:xfrm>
            <a:off x="815308" y="943418"/>
            <a:ext cx="10559797" cy="1753006"/>
          </a:xfrm>
        </p:spPr>
        <p:txBody>
          <a:bodyPr lIns="0"/>
          <a:lstStyle>
            <a:lvl1pPr marL="0" indent="0">
              <a:lnSpc>
                <a:spcPct val="100000"/>
              </a:lnSpc>
              <a:spcAft>
                <a:spcPts val="0"/>
              </a:spcAft>
              <a:buFontTx/>
              <a:buNone/>
              <a:defRPr sz="4300" b="1" cap="all" baseline="0" smtClean="0">
                <a:solidFill>
                  <a:schemeClr val="tx2"/>
                </a:solidFill>
                <a:latin typeface="Verdana" pitchFamily="34" charset="0"/>
              </a:defRPr>
            </a:lvl1pPr>
          </a:lstStyle>
          <a:p>
            <a:r>
              <a:rPr lang="nb-NO" noProof="0" dirty="0"/>
              <a:t>Click to edit Master subtitle style</a:t>
            </a:r>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BuildingSMART 25.04.2017</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Tegningsløs armering</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9" name="Slide Number Placeholder 5"/>
          <p:cNvSpPr>
            <a:spLocks noGrp="1"/>
          </p:cNvSpPr>
          <p:nvPr>
            <p:ph type="sldNum" sz="quarter" idx="4"/>
          </p:nvPr>
        </p:nvSpPr>
        <p:spPr>
          <a:xfrm>
            <a:off x="11364395"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bg1"/>
                </a:solidFill>
              </a:defRPr>
            </a:lvl1pPr>
          </a:lstStyle>
          <a:p>
            <a:fld id="{31421AFA-3AE7-4CEA-BC9B-447859BED57B}" type="slidenum">
              <a:rPr lang="nb-NO" smtClean="0"/>
              <a:pPr/>
              <a:t>‹#›</a:t>
            </a:fld>
            <a:endParaRPr lang="nb-NO" dirty="0"/>
          </a:p>
        </p:txBody>
      </p:sp>
      <p:pic>
        <p:nvPicPr>
          <p:cNvPr id="13" name="Picture 2" descr="C:\Users\PAMA\Google Drive\Documents Patrick\Work\Rambøll\Asker Tek\_BuildingSMART\celsa-logo-we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11310" y="5998057"/>
            <a:ext cx="961597" cy="442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9" name="Picture Placeholder 3"/>
          <p:cNvSpPr>
            <a:spLocks noGrp="1"/>
          </p:cNvSpPr>
          <p:nvPr>
            <p:ph type="pic" sz="quarter" idx="11"/>
          </p:nvPr>
        </p:nvSpPr>
        <p:spPr>
          <a:xfrm>
            <a:off x="6210299" y="1645583"/>
            <a:ext cx="5165304" cy="1914418"/>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0" name="Picture Placeholder 4"/>
          <p:cNvSpPr>
            <a:spLocks noGrp="1"/>
          </p:cNvSpPr>
          <p:nvPr>
            <p:ph type="pic" sz="quarter" idx="12"/>
          </p:nvPr>
        </p:nvSpPr>
        <p:spPr>
          <a:xfrm>
            <a:off x="6210299" y="3791828"/>
            <a:ext cx="5165304"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3"/>
          </p:nvPr>
        </p:nvSpPr>
        <p:spPr/>
        <p:txBody>
          <a:bodyPr/>
          <a:lstStyle/>
          <a:p>
            <a:fld id="{31421AFA-3AE7-4CEA-BC9B-447859BED57B}" type="slidenum">
              <a:rPr lang="nb-NO" smtClean="0"/>
              <a:pPr/>
              <a:t>‹#›</a:t>
            </a:fld>
            <a:endParaRPr lang="nb-NO" dirty="0"/>
          </a:p>
        </p:txBody>
      </p:sp>
    </p:spTree>
    <p:extLst>
      <p:ext uri="{BB962C8B-B14F-4D97-AF65-F5344CB8AC3E}">
        <p14:creationId xmlns:p14="http://schemas.microsoft.com/office/powerpoint/2010/main" val="339448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9" name="Picture Placeholder 3"/>
          <p:cNvSpPr>
            <a:spLocks noGrp="1"/>
          </p:cNvSpPr>
          <p:nvPr>
            <p:ph type="pic" sz="quarter" idx="11"/>
          </p:nvPr>
        </p:nvSpPr>
        <p:spPr>
          <a:xfrm>
            <a:off x="6210299" y="1645583"/>
            <a:ext cx="5165304" cy="1914418"/>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0" name="Picture Placeholder 4"/>
          <p:cNvSpPr>
            <a:spLocks noGrp="1"/>
          </p:cNvSpPr>
          <p:nvPr>
            <p:ph type="pic" sz="quarter" idx="12"/>
          </p:nvPr>
        </p:nvSpPr>
        <p:spPr>
          <a:xfrm>
            <a:off x="6210300" y="3791828"/>
            <a:ext cx="2465388"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1" name="Picture Placeholder 5"/>
          <p:cNvSpPr>
            <a:spLocks noGrp="1"/>
          </p:cNvSpPr>
          <p:nvPr>
            <p:ph type="pic" sz="quarter" idx="13"/>
          </p:nvPr>
        </p:nvSpPr>
        <p:spPr>
          <a:xfrm>
            <a:off x="8905774" y="3791828"/>
            <a:ext cx="2465490"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4"/>
          </p:nvPr>
        </p:nvSpPr>
        <p:spPr/>
        <p:txBody>
          <a:bodyPr/>
          <a:lstStyle/>
          <a:p>
            <a:fld id="{31421AFA-3AE7-4CEA-BC9B-447859BED57B}" type="slidenum">
              <a:rPr lang="nb-NO" smtClean="0"/>
              <a:pPr/>
              <a:t>‹#›</a:t>
            </a:fld>
            <a:endParaRPr lang="nb-NO" dirty="0"/>
          </a:p>
        </p:txBody>
      </p:sp>
    </p:spTree>
    <p:extLst>
      <p:ext uri="{BB962C8B-B14F-4D97-AF65-F5344CB8AC3E}">
        <p14:creationId xmlns:p14="http://schemas.microsoft.com/office/powerpoint/2010/main" val="2398167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13" name="Picture Placeholder 9"/>
          <p:cNvSpPr>
            <a:spLocks noGrp="1"/>
          </p:cNvSpPr>
          <p:nvPr>
            <p:ph type="pic" sz="quarter" idx="15"/>
          </p:nvPr>
        </p:nvSpPr>
        <p:spPr>
          <a:xfrm>
            <a:off x="8905875" y="1645031"/>
            <a:ext cx="2465388" cy="1914969"/>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2" name="Picture Placeholder 9"/>
          <p:cNvSpPr>
            <a:spLocks noGrp="1"/>
          </p:cNvSpPr>
          <p:nvPr>
            <p:ph type="pic" sz="quarter" idx="14"/>
          </p:nvPr>
        </p:nvSpPr>
        <p:spPr>
          <a:xfrm>
            <a:off x="6210300" y="1645031"/>
            <a:ext cx="2465388" cy="1914969"/>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0" name="Picture Placeholder 9"/>
          <p:cNvSpPr>
            <a:spLocks noGrp="1"/>
          </p:cNvSpPr>
          <p:nvPr>
            <p:ph type="pic" sz="quarter" idx="12"/>
          </p:nvPr>
        </p:nvSpPr>
        <p:spPr>
          <a:xfrm>
            <a:off x="6210300" y="3791828"/>
            <a:ext cx="2465388"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1" name="Picture Placeholder 9"/>
          <p:cNvSpPr>
            <a:spLocks noGrp="1"/>
          </p:cNvSpPr>
          <p:nvPr>
            <p:ph type="pic" sz="quarter" idx="13"/>
          </p:nvPr>
        </p:nvSpPr>
        <p:spPr>
          <a:xfrm>
            <a:off x="8905875" y="3791828"/>
            <a:ext cx="2465388"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6"/>
          </p:nvPr>
        </p:nvSpPr>
        <p:spPr/>
        <p:txBody>
          <a:bodyPr/>
          <a:lstStyle/>
          <a:p>
            <a:fld id="{31421AFA-3AE7-4CEA-BC9B-447859BED57B}" type="slidenum">
              <a:rPr lang="nb-NO" smtClean="0"/>
              <a:pPr/>
              <a:t>‹#›</a:t>
            </a:fld>
            <a:endParaRPr lang="nb-NO" dirty="0"/>
          </a:p>
        </p:txBody>
      </p:sp>
    </p:spTree>
    <p:extLst>
      <p:ext uri="{BB962C8B-B14F-4D97-AF65-F5344CB8AC3E}">
        <p14:creationId xmlns:p14="http://schemas.microsoft.com/office/powerpoint/2010/main" val="1589044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images and caption">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5" name="Text Placeholder 3"/>
          <p:cNvSpPr>
            <a:spLocks noGrp="1"/>
          </p:cNvSpPr>
          <p:nvPr>
            <p:ph type="body" sz="quarter" idx="16"/>
          </p:nvPr>
        </p:nvSpPr>
        <p:spPr>
          <a:xfrm>
            <a:off x="6210300" y="3791828"/>
            <a:ext cx="2465388" cy="1006436"/>
          </a:xfrm>
        </p:spPr>
        <p:txBody>
          <a:bodyPr lIns="0"/>
          <a:lstStyle>
            <a:lvl1pPr marL="0" indent="0">
              <a:lnSpc>
                <a:spcPct val="100000"/>
              </a:lnSpc>
              <a:spcAft>
                <a:spcPts val="300"/>
              </a:spcAft>
              <a:buFontTx/>
              <a:buNone/>
              <a:defRPr sz="1400" b="1" cap="all" baseline="0">
                <a:solidFill>
                  <a:schemeClr val="tx2"/>
                </a:solidFill>
              </a:defRPr>
            </a:lvl1pPr>
            <a:lvl2pPr marL="1588" indent="0">
              <a:lnSpc>
                <a:spcPct val="100000"/>
              </a:lnSpc>
              <a:spcAft>
                <a:spcPts val="0"/>
              </a:spcAft>
              <a:buNone/>
              <a:defRPr sz="1400" b="0"/>
            </a:lvl2pPr>
          </a:lstStyle>
          <a:p>
            <a:pPr lvl="0"/>
            <a:r>
              <a:rPr lang="nb-NO" noProof="0" dirty="0"/>
              <a:t>Click to edit Master text styles</a:t>
            </a:r>
          </a:p>
          <a:p>
            <a:pPr lvl="1"/>
            <a:r>
              <a:rPr lang="nb-NO" noProof="0" dirty="0"/>
              <a:t>Second level</a:t>
            </a:r>
          </a:p>
        </p:txBody>
      </p:sp>
      <p:sp>
        <p:nvSpPr>
          <p:cNvPr id="9" name="Text Placeholder 4"/>
          <p:cNvSpPr>
            <a:spLocks noGrp="1"/>
          </p:cNvSpPr>
          <p:nvPr>
            <p:ph type="body" sz="quarter" idx="17"/>
          </p:nvPr>
        </p:nvSpPr>
        <p:spPr>
          <a:xfrm>
            <a:off x="6210300" y="4798264"/>
            <a:ext cx="2465388" cy="908533"/>
          </a:xfrm>
        </p:spPr>
        <p:txBody>
          <a:bodyPr lIns="0" anchor="b" anchorCtr="0"/>
          <a:lstStyle>
            <a:lvl1pPr marL="0" indent="0" algn="r">
              <a:lnSpc>
                <a:spcPct val="100000"/>
              </a:lnSpc>
              <a:spcAft>
                <a:spcPts val="300"/>
              </a:spcAft>
              <a:buFontTx/>
              <a:buNone/>
              <a:defRPr sz="1400" b="1" cap="all" baseline="0">
                <a:solidFill>
                  <a:schemeClr val="tx2"/>
                </a:solidFill>
              </a:defRPr>
            </a:lvl1pPr>
            <a:lvl2pPr marL="1588" indent="0" algn="r">
              <a:lnSpc>
                <a:spcPct val="100000"/>
              </a:lnSpc>
              <a:spcAft>
                <a:spcPts val="0"/>
              </a:spcAft>
              <a:buNone/>
              <a:defRPr sz="1400" b="0"/>
            </a:lvl2pPr>
          </a:lstStyle>
          <a:p>
            <a:pPr lvl="0"/>
            <a:r>
              <a:rPr lang="nb-NO" noProof="0" dirty="0"/>
              <a:t>Click to edit Master text styles</a:t>
            </a:r>
          </a:p>
          <a:p>
            <a:pPr lvl="1"/>
            <a:r>
              <a:rPr lang="nb-NO" noProof="0" dirty="0"/>
              <a:t>Second level</a:t>
            </a:r>
          </a:p>
        </p:txBody>
      </p:sp>
      <p:sp>
        <p:nvSpPr>
          <p:cNvPr id="13" name="Picture Placeholder 9"/>
          <p:cNvSpPr>
            <a:spLocks noGrp="1"/>
          </p:cNvSpPr>
          <p:nvPr>
            <p:ph type="pic" sz="quarter" idx="15"/>
          </p:nvPr>
        </p:nvSpPr>
        <p:spPr>
          <a:xfrm>
            <a:off x="8905875" y="1645031"/>
            <a:ext cx="2465388" cy="1914969"/>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2" name="Picture Placeholder 9"/>
          <p:cNvSpPr>
            <a:spLocks noGrp="1"/>
          </p:cNvSpPr>
          <p:nvPr>
            <p:ph type="pic" sz="quarter" idx="14"/>
          </p:nvPr>
        </p:nvSpPr>
        <p:spPr>
          <a:xfrm>
            <a:off x="6210300" y="1645031"/>
            <a:ext cx="2465388" cy="1914969"/>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11" name="Picture Placeholder 9"/>
          <p:cNvSpPr>
            <a:spLocks noGrp="1"/>
          </p:cNvSpPr>
          <p:nvPr>
            <p:ph type="pic" sz="quarter" idx="13"/>
          </p:nvPr>
        </p:nvSpPr>
        <p:spPr>
          <a:xfrm>
            <a:off x="8905875" y="3791828"/>
            <a:ext cx="2465388" cy="1916557"/>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8"/>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images and caption">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9" name="Text Placeholder 3"/>
          <p:cNvSpPr>
            <a:spLocks noGrp="1"/>
          </p:cNvSpPr>
          <p:nvPr>
            <p:ph type="body" sz="quarter" idx="16"/>
          </p:nvPr>
        </p:nvSpPr>
        <p:spPr>
          <a:xfrm>
            <a:off x="6210300" y="1648208"/>
            <a:ext cx="2465388" cy="1911793"/>
          </a:xfrm>
        </p:spPr>
        <p:txBody>
          <a:bodyPr lIns="0"/>
          <a:lstStyle>
            <a:lvl1pPr marL="0" indent="0" algn="r">
              <a:lnSpc>
                <a:spcPct val="100000"/>
              </a:lnSpc>
              <a:spcAft>
                <a:spcPts val="300"/>
              </a:spcAft>
              <a:buFontTx/>
              <a:buNone/>
              <a:defRPr sz="1400" b="1" cap="all" baseline="0">
                <a:solidFill>
                  <a:schemeClr val="tx2"/>
                </a:solidFill>
              </a:defRPr>
            </a:lvl1pPr>
            <a:lvl2pPr marL="1588" indent="0" algn="r">
              <a:lnSpc>
                <a:spcPct val="100000"/>
              </a:lnSpc>
              <a:spcAft>
                <a:spcPts val="0"/>
              </a:spcAft>
              <a:buNone/>
              <a:defRPr sz="1400" b="0"/>
            </a:lvl2pPr>
          </a:lstStyle>
          <a:p>
            <a:pPr lvl="0"/>
            <a:r>
              <a:rPr lang="nb-NO" dirty="0"/>
              <a:t>Click to edit Master text styles</a:t>
            </a:r>
          </a:p>
          <a:p>
            <a:pPr lvl="1"/>
            <a:r>
              <a:rPr lang="nb-NO" dirty="0"/>
              <a:t>Second level</a:t>
            </a:r>
          </a:p>
        </p:txBody>
      </p:sp>
      <p:sp>
        <p:nvSpPr>
          <p:cNvPr id="14" name="Text Placeholder 4"/>
          <p:cNvSpPr>
            <a:spLocks noGrp="1"/>
          </p:cNvSpPr>
          <p:nvPr>
            <p:ph type="body" sz="quarter" idx="17"/>
          </p:nvPr>
        </p:nvSpPr>
        <p:spPr>
          <a:xfrm>
            <a:off x="6210300" y="3791828"/>
            <a:ext cx="2465388" cy="1914969"/>
          </a:xfrm>
        </p:spPr>
        <p:txBody>
          <a:bodyPr lIns="0"/>
          <a:lstStyle>
            <a:lvl1pPr marL="0" indent="0" algn="r">
              <a:lnSpc>
                <a:spcPct val="100000"/>
              </a:lnSpc>
              <a:spcAft>
                <a:spcPts val="300"/>
              </a:spcAft>
              <a:buFontTx/>
              <a:buNone/>
              <a:defRPr sz="1400" b="1" cap="all" baseline="0">
                <a:solidFill>
                  <a:schemeClr val="tx2"/>
                </a:solidFill>
              </a:defRPr>
            </a:lvl1pPr>
            <a:lvl2pPr marL="1588" indent="0" algn="r">
              <a:lnSpc>
                <a:spcPct val="100000"/>
              </a:lnSpc>
              <a:spcAft>
                <a:spcPts val="0"/>
              </a:spcAft>
              <a:buNone/>
              <a:defRPr sz="1400" b="0"/>
            </a:lvl2pPr>
          </a:lstStyle>
          <a:p>
            <a:pPr lvl="0"/>
            <a:r>
              <a:rPr lang="nb-NO" dirty="0"/>
              <a:t>Click to edit Master text styles</a:t>
            </a:r>
          </a:p>
          <a:p>
            <a:pPr lvl="1"/>
            <a:r>
              <a:rPr lang="nb-NO" dirty="0"/>
              <a:t>Second level</a:t>
            </a:r>
          </a:p>
        </p:txBody>
      </p:sp>
      <p:sp>
        <p:nvSpPr>
          <p:cNvPr id="11" name="Picture Placeholder 9"/>
          <p:cNvSpPr>
            <a:spLocks noGrp="1"/>
          </p:cNvSpPr>
          <p:nvPr>
            <p:ph type="pic" sz="quarter" idx="13"/>
          </p:nvPr>
        </p:nvSpPr>
        <p:spPr>
          <a:xfrm>
            <a:off x="8905875" y="3791827"/>
            <a:ext cx="2465388" cy="1914969"/>
          </a:xfrm>
          <a:noFill/>
          <a:ln>
            <a:noFill/>
          </a:ln>
        </p:spPr>
        <p:txBody>
          <a:bodyPr tIns="0" anchor="t" anchorCtr="0"/>
          <a:lstStyle>
            <a:lvl1pPr marL="0" indent="0">
              <a:buNone/>
              <a:defRPr sz="1800">
                <a:solidFill>
                  <a:sysClr val="windowText" lastClr="000000"/>
                </a:solidFill>
              </a:defRPr>
            </a:lvl1pPr>
          </a:lstStyle>
          <a:p>
            <a:r>
              <a:rPr lang="en-US" noProof="0" dirty="0"/>
              <a:t>Click icon to add picture</a:t>
            </a:r>
            <a:endParaRPr lang="en-GB" noProof="0" dirty="0"/>
          </a:p>
        </p:txBody>
      </p:sp>
      <p:sp>
        <p:nvSpPr>
          <p:cNvPr id="10" name="Picture Placeholder 9"/>
          <p:cNvSpPr>
            <a:spLocks noGrp="1"/>
          </p:cNvSpPr>
          <p:nvPr>
            <p:ph type="pic" sz="quarter" idx="15"/>
          </p:nvPr>
        </p:nvSpPr>
        <p:spPr>
          <a:xfrm>
            <a:off x="8905875" y="1645031"/>
            <a:ext cx="2465388" cy="1914969"/>
          </a:xfrm>
          <a:noFill/>
          <a:ln>
            <a:noFill/>
          </a:ln>
        </p:spPr>
        <p:txBody>
          <a:bodyPr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8"/>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wor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5" name="Text Placeholder 2"/>
          <p:cNvSpPr>
            <a:spLocks noGrp="1"/>
          </p:cNvSpPr>
          <p:nvPr>
            <p:ph type="body" sz="quarter" idx="11"/>
          </p:nvPr>
        </p:nvSpPr>
        <p:spPr>
          <a:xfrm>
            <a:off x="816927" y="1648207"/>
            <a:ext cx="10554335" cy="4058590"/>
          </a:xfrm>
        </p:spPr>
        <p:txBody>
          <a:bodyPr lIns="0"/>
          <a:lstStyle>
            <a:lvl1pPr marL="0" indent="0" algn="ctr">
              <a:lnSpc>
                <a:spcPct val="100000"/>
              </a:lnSpc>
              <a:spcAft>
                <a:spcPts val="0"/>
              </a:spcAft>
              <a:buNone/>
              <a:defRPr sz="16000" b="1">
                <a:solidFill>
                  <a:schemeClr val="bg2"/>
                </a:solidFill>
              </a:defRPr>
            </a:lvl1pPr>
          </a:lstStyle>
          <a:p>
            <a:pPr lvl="0"/>
            <a:r>
              <a:rPr lang="nb-NO" dirty="0"/>
              <a:t>Click to edit Master text styles</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98349" y="0"/>
            <a:ext cx="6078853" cy="342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2"/>
          <p:cNvSpPr txBox="1">
            <a:spLocks noChangeArrowheads="1"/>
          </p:cNvSpPr>
          <p:nvPr userDrawn="1"/>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Keyword slide</a:t>
            </a:r>
          </a:p>
        </p:txBody>
      </p:sp>
      <p:sp>
        <p:nvSpPr>
          <p:cNvPr id="2" name="Slide Number Placeholder 1"/>
          <p:cNvSpPr>
            <a:spLocks noGrp="1"/>
          </p:cNvSpPr>
          <p:nvPr>
            <p:ph type="sldNum" sz="quarter" idx="12"/>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Rectangle 3"/>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icture Placeholder 5"/>
          <p:cNvSpPr>
            <a:spLocks noGrp="1"/>
          </p:cNvSpPr>
          <p:nvPr>
            <p:ph type="pic" sz="quarter" idx="10"/>
          </p:nvPr>
        </p:nvSpPr>
        <p:spPr>
          <a:xfrm>
            <a:off x="0" y="0"/>
            <a:ext cx="12190413" cy="6859588"/>
          </a:xfrm>
          <a:noFill/>
        </p:spPr>
        <p:txBody>
          <a:bodyPr tIns="0" anchor="t" anchorCtr="0"/>
          <a:lstStyle>
            <a:lvl1pPr algn="ctr">
              <a:buNone/>
              <a:defRPr>
                <a:solidFill>
                  <a:schemeClr val="tx1"/>
                </a:solidFill>
              </a:defRPr>
            </a:lvl1pPr>
          </a:lstStyle>
          <a:p>
            <a:r>
              <a:rPr lang="en-US" noProof="0" dirty="0"/>
              <a:t>Click icon to add picture</a:t>
            </a:r>
            <a:endParaRPr lang="en-GB" noProof="0" dirty="0"/>
          </a:p>
        </p:txBody>
      </p:sp>
      <p:sp>
        <p:nvSpPr>
          <p:cNvPr id="2" name="Title 1"/>
          <p:cNvSpPr>
            <a:spLocks noGrp="1"/>
          </p:cNvSpPr>
          <p:nvPr>
            <p:ph type="title"/>
          </p:nvPr>
        </p:nvSpPr>
        <p:spPr>
          <a:xfrm>
            <a:off x="816928" y="452543"/>
            <a:ext cx="10558675" cy="1056245"/>
          </a:xfrm>
        </p:spPr>
        <p:txBody>
          <a:bodyPr/>
          <a:lstStyle>
            <a:lvl1pPr>
              <a:defRPr>
                <a:solidFill>
                  <a:schemeClr val="bg1"/>
                </a:solidFill>
              </a:defRPr>
            </a:lvl1pPr>
          </a:lstStyle>
          <a:p>
            <a:r>
              <a:rPr lang="nb-NO" noProof="0" dirty="0"/>
              <a:t>Click to edit Master title style</a:t>
            </a:r>
          </a:p>
        </p:txBody>
      </p:sp>
      <p:sp>
        <p:nvSpPr>
          <p:cNvPr id="3" name="Slide Number Placeholder 2"/>
          <p:cNvSpPr>
            <a:spLocks noGrp="1"/>
          </p:cNvSpPr>
          <p:nvPr>
            <p:ph type="sldNum" sz="quarter" idx="11"/>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lide image, Title and 3 transparent fact boxes">
    <p:spTree>
      <p:nvGrpSpPr>
        <p:cNvPr id="1" name=""/>
        <p:cNvGrpSpPr/>
        <p:nvPr/>
      </p:nvGrpSpPr>
      <p:grpSpPr>
        <a:xfrm>
          <a:off x="0" y="0"/>
          <a:ext cx="0" cy="0"/>
          <a:chOff x="0" y="0"/>
          <a:chExt cx="0" cy="0"/>
        </a:xfrm>
      </p:grpSpPr>
      <p:sp>
        <p:nvSpPr>
          <p:cNvPr id="4" name="Rectangle 3"/>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noProof="0" dirty="0"/>
          </a:p>
        </p:txBody>
      </p:sp>
      <p:sp>
        <p:nvSpPr>
          <p:cNvPr id="7" name="Picture Placeholder 5"/>
          <p:cNvSpPr>
            <a:spLocks noGrp="1"/>
          </p:cNvSpPr>
          <p:nvPr>
            <p:ph type="pic" sz="quarter" idx="10" hasCustomPrompt="1"/>
          </p:nvPr>
        </p:nvSpPr>
        <p:spPr>
          <a:xfrm>
            <a:off x="0" y="0"/>
            <a:ext cx="12190413" cy="6859588"/>
          </a:xfrm>
          <a:noFill/>
        </p:spPr>
        <p:txBody>
          <a:bodyPr tIns="36000" anchor="t" anchorCtr="0"/>
          <a:lstStyle>
            <a:lvl1pPr algn="ctr">
              <a:buNone/>
              <a:defRPr baseline="0">
                <a:solidFill>
                  <a:schemeClr val="tx1"/>
                </a:solidFill>
              </a:defRPr>
            </a:lvl1pPr>
          </a:lstStyle>
          <a:p>
            <a:r>
              <a:rPr lang="en-GB" noProof="0" dirty="0"/>
              <a:t>Insert picture: Click ‘Insert’ tab in Top Ribbon, Click ‘Picture’, Select the picture</a:t>
            </a:r>
          </a:p>
        </p:txBody>
      </p:sp>
      <p:sp>
        <p:nvSpPr>
          <p:cNvPr id="2" name="Title 1"/>
          <p:cNvSpPr>
            <a:spLocks noGrp="1"/>
          </p:cNvSpPr>
          <p:nvPr>
            <p:ph type="title"/>
          </p:nvPr>
        </p:nvSpPr>
        <p:spPr>
          <a:xfrm>
            <a:off x="816928" y="452543"/>
            <a:ext cx="10558675" cy="1056245"/>
          </a:xfrm>
        </p:spPr>
        <p:txBody>
          <a:bodyPr/>
          <a:lstStyle>
            <a:lvl1pPr>
              <a:defRPr>
                <a:solidFill>
                  <a:schemeClr val="bg1"/>
                </a:solidFill>
              </a:defRPr>
            </a:lvl1pPr>
          </a:lstStyle>
          <a:p>
            <a:r>
              <a:rPr lang="nb-NO" noProof="0" dirty="0"/>
              <a:t>Click to edit Master title style</a:t>
            </a:r>
          </a:p>
        </p:txBody>
      </p:sp>
      <p:sp>
        <p:nvSpPr>
          <p:cNvPr id="8" name="Text Placeholder 2"/>
          <p:cNvSpPr>
            <a:spLocks noGrp="1"/>
          </p:cNvSpPr>
          <p:nvPr>
            <p:ph type="body" sz="quarter" idx="12"/>
          </p:nvPr>
        </p:nvSpPr>
        <p:spPr>
          <a:xfrm>
            <a:off x="817562" y="2320796"/>
            <a:ext cx="3402000" cy="2160000"/>
          </a:xfrm>
          <a:prstGeom prst="roundRect">
            <a:avLst>
              <a:gd name="adj" fmla="val 7802"/>
            </a:avLst>
          </a:prstGeom>
          <a:blipFill>
            <a:blip r:embed="rId2"/>
            <a:stretch>
              <a:fillRect/>
            </a:stretch>
          </a:blipFill>
        </p:spPr>
        <p:txBody>
          <a:bodyPr lIns="144000" tIns="90000" rIns="144000" bIns="90000"/>
          <a:lstStyle>
            <a:lvl1pPr marL="0" indent="0">
              <a:buFont typeface="Arial" panose="020B0604020202020204" pitchFamily="34" charset="0"/>
              <a:buChar char="​"/>
              <a:defRPr sz="1600" b="1">
                <a:solidFill>
                  <a:schemeClr val="bg1"/>
                </a:solidFill>
              </a:defRPr>
            </a:lvl1pPr>
            <a:lvl2pPr marL="0" indent="0">
              <a:buFont typeface="Arial" panose="020B0604020202020204" pitchFamily="34" charset="0"/>
              <a:buChar char="​"/>
              <a:defRPr>
                <a:solidFill>
                  <a:schemeClr val="bg1"/>
                </a:solidFill>
              </a:defRPr>
            </a:lvl2pPr>
            <a:lvl3pPr marL="252000">
              <a:defRPr sz="1600">
                <a:solidFill>
                  <a:schemeClr val="bg1"/>
                </a:solidFill>
              </a:defRPr>
            </a:lvl3pPr>
            <a:lvl4pPr marL="630000" indent="-252000">
              <a:defRPr>
                <a:solidFill>
                  <a:schemeClr val="bg1"/>
                </a:solidFill>
              </a:defRPr>
            </a:lvl4pPr>
            <a:lvl5pPr marL="990000">
              <a:defRPr>
                <a:solidFill>
                  <a:schemeClr val="bg1"/>
                </a:solidFill>
              </a:defRPr>
            </a:lvl5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3" name="Slide Number Placeholder 2" hidden="1"/>
          <p:cNvSpPr>
            <a:spLocks noGrp="1"/>
          </p:cNvSpPr>
          <p:nvPr>
            <p:ph type="sldNum" sz="quarter" idx="11"/>
          </p:nvPr>
        </p:nvSpPr>
        <p:spPr>
          <a:xfrm>
            <a:off x="11364395" y="7018599"/>
            <a:ext cx="59403" cy="45719"/>
          </a:xfrm>
        </p:spPr>
        <p:txBody>
          <a:bodyPr/>
          <a:lstStyle>
            <a:lvl1pPr>
              <a:defRPr sz="100">
                <a:solidFill>
                  <a:schemeClr val="bg1">
                    <a:lumMod val="75000"/>
                  </a:schemeClr>
                </a:solidFill>
              </a:defRPr>
            </a:lvl1pPr>
          </a:lstStyle>
          <a:p>
            <a:fld id="{31421AFA-3AE7-4CEA-BC9B-447859BED57B}" type="slidenum">
              <a:rPr lang="nb-NO" smtClean="0"/>
              <a:pPr/>
              <a:t>‹#›</a:t>
            </a:fld>
            <a:endParaRPr lang="nb-NO" dirty="0"/>
          </a:p>
        </p:txBody>
      </p:sp>
      <p:sp>
        <p:nvSpPr>
          <p:cNvPr id="28" name="Text Placeholder 3"/>
          <p:cNvSpPr>
            <a:spLocks noGrp="1"/>
          </p:cNvSpPr>
          <p:nvPr>
            <p:ph type="body" sz="quarter" idx="13"/>
          </p:nvPr>
        </p:nvSpPr>
        <p:spPr>
          <a:xfrm>
            <a:off x="4395794" y="2320796"/>
            <a:ext cx="3402000" cy="2160000"/>
          </a:xfrm>
          <a:prstGeom prst="roundRect">
            <a:avLst>
              <a:gd name="adj" fmla="val 7802"/>
            </a:avLst>
          </a:prstGeom>
          <a:blipFill>
            <a:blip r:embed="rId2"/>
            <a:stretch>
              <a:fillRect/>
            </a:stretch>
          </a:blipFill>
        </p:spPr>
        <p:txBody>
          <a:bodyPr lIns="144000" tIns="90000" rIns="144000" bIns="90000"/>
          <a:lstStyle>
            <a:lvl1pPr marL="0" indent="0">
              <a:buFont typeface="Arial" panose="020B0604020202020204" pitchFamily="34" charset="0"/>
              <a:buChar char="​"/>
              <a:defRPr sz="1600" b="1">
                <a:solidFill>
                  <a:schemeClr val="bg1"/>
                </a:solidFill>
              </a:defRPr>
            </a:lvl1pPr>
            <a:lvl2pPr marL="0" indent="0">
              <a:buFont typeface="Arial" panose="020B0604020202020204" pitchFamily="34" charset="0"/>
              <a:buChar char="​"/>
              <a:defRPr>
                <a:solidFill>
                  <a:schemeClr val="bg1"/>
                </a:solidFill>
              </a:defRPr>
            </a:lvl2pPr>
            <a:lvl3pPr marL="252000">
              <a:defRPr sz="1600">
                <a:solidFill>
                  <a:schemeClr val="bg1"/>
                </a:solidFill>
              </a:defRPr>
            </a:lvl3pPr>
            <a:lvl4pPr marL="630000" indent="-252000">
              <a:defRPr>
                <a:solidFill>
                  <a:schemeClr val="bg1"/>
                </a:solidFill>
              </a:defRPr>
            </a:lvl4pPr>
            <a:lvl5pPr marL="990000">
              <a:defRPr>
                <a:solidFill>
                  <a:schemeClr val="bg1"/>
                </a:solidFill>
              </a:defRPr>
            </a:lvl5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29" name="Text Placeholder 4"/>
          <p:cNvSpPr>
            <a:spLocks noGrp="1"/>
          </p:cNvSpPr>
          <p:nvPr>
            <p:ph type="body" sz="quarter" idx="14"/>
          </p:nvPr>
        </p:nvSpPr>
        <p:spPr>
          <a:xfrm>
            <a:off x="7974025" y="2320796"/>
            <a:ext cx="3402000" cy="2160000"/>
          </a:xfrm>
          <a:prstGeom prst="roundRect">
            <a:avLst>
              <a:gd name="adj" fmla="val 7802"/>
            </a:avLst>
          </a:prstGeom>
          <a:blipFill>
            <a:blip r:embed="rId2"/>
            <a:stretch>
              <a:fillRect/>
            </a:stretch>
          </a:blipFill>
        </p:spPr>
        <p:txBody>
          <a:bodyPr lIns="144000" tIns="90000" rIns="144000" bIns="90000"/>
          <a:lstStyle>
            <a:lvl1pPr marL="0" indent="0">
              <a:buFont typeface="Arial" panose="020B0604020202020204" pitchFamily="34" charset="0"/>
              <a:buChar char="​"/>
              <a:defRPr sz="1600" b="1">
                <a:solidFill>
                  <a:schemeClr val="bg1"/>
                </a:solidFill>
              </a:defRPr>
            </a:lvl1pPr>
            <a:lvl2pPr marL="0" indent="0">
              <a:buFont typeface="Arial" panose="020B0604020202020204" pitchFamily="34" charset="0"/>
              <a:buChar char="​"/>
              <a:defRPr>
                <a:solidFill>
                  <a:schemeClr val="bg1"/>
                </a:solidFill>
              </a:defRPr>
            </a:lvl2pPr>
            <a:lvl3pPr marL="252000">
              <a:defRPr sz="1600">
                <a:solidFill>
                  <a:schemeClr val="bg1"/>
                </a:solidFill>
              </a:defRPr>
            </a:lvl3pPr>
            <a:lvl4pPr marL="630000" indent="-252000">
              <a:defRPr>
                <a:solidFill>
                  <a:schemeClr val="bg1"/>
                </a:solidFill>
              </a:defRPr>
            </a:lvl4pPr>
            <a:lvl5pPr marL="990000">
              <a:defRPr>
                <a:solidFill>
                  <a:schemeClr val="bg1"/>
                </a:solidFill>
              </a:defRPr>
            </a:lvl5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Tree>
    <p:extLst>
      <p:ext uri="{BB962C8B-B14F-4D97-AF65-F5344CB8AC3E}">
        <p14:creationId xmlns:p14="http://schemas.microsoft.com/office/powerpoint/2010/main" val="24089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28" grpId="0" uiExpand="1" build="p" animBg="1">
        <p:tmplLst>
          <p:tmpl>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uiExpand="1" build="p" animBg="1">
        <p:tmplLst>
          <p:tmpl>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Rectangle 2"/>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6" name="Picture Placeholder 5"/>
          <p:cNvSpPr>
            <a:spLocks noGrp="1"/>
          </p:cNvSpPr>
          <p:nvPr>
            <p:ph type="pic" sz="quarter" idx="10" hasCustomPrompt="1"/>
          </p:nvPr>
        </p:nvSpPr>
        <p:spPr>
          <a:xfrm>
            <a:off x="0" y="0"/>
            <a:ext cx="12190413" cy="6859588"/>
          </a:xfrm>
          <a:noFill/>
        </p:spPr>
        <p:txBody>
          <a:bodyPr tIns="0" anchor="t" anchorCtr="0"/>
          <a:lstStyle>
            <a:lvl1pPr marL="0" indent="0" algn="ctr">
              <a:buNone/>
              <a:defRPr baseline="0">
                <a:solidFill>
                  <a:schemeClr val="tx1"/>
                </a:solidFill>
              </a:defRPr>
            </a:lvl1pPr>
          </a:lstStyle>
          <a:p>
            <a:r>
              <a:rPr lang="en-GB" noProof="0" dirty="0"/>
              <a:t>Insert picture: Click ‘Insert’ tab in Top Ribbon, Click ‘Picture’, Select the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3" name="Logo_ramboll"/>
          <p:cNvSpPr>
            <a:spLocks noChangeAspect="1"/>
          </p:cNvSpPr>
          <p:nvPr userDrawn="1"/>
        </p:nvSpPr>
        <p:spPr>
          <a:xfrm>
            <a:off x="817201" y="6159600"/>
            <a:ext cx="1128381"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6" name="Logo_ramboll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01" y="6159600"/>
            <a:ext cx="1220064" cy="255600"/>
          </a:xfrm>
          <a:prstGeom prst="rect">
            <a:avLst/>
          </a:prstGeom>
        </p:spPr>
      </p:pic>
      <p:sp>
        <p:nvSpPr>
          <p:cNvPr id="10" name="Picture Placeholder 9"/>
          <p:cNvSpPr>
            <a:spLocks noGrp="1"/>
          </p:cNvSpPr>
          <p:nvPr>
            <p:ph type="pic" sz="quarter" idx="10"/>
          </p:nvPr>
        </p:nvSpPr>
        <p:spPr>
          <a:xfrm>
            <a:off x="0" y="0"/>
            <a:ext cx="12190413" cy="2878805"/>
          </a:xfrm>
          <a:noFill/>
          <a:ln>
            <a:noFill/>
          </a:ln>
        </p:spPr>
        <p:txBody>
          <a:bodyPr tIns="0" anchor="t" anchorCtr="0"/>
          <a:lstStyle>
            <a:lvl1pPr algn="ctr">
              <a:buNone/>
              <a:defRPr>
                <a:solidFill>
                  <a:schemeClr val="tx1"/>
                </a:solidFill>
              </a:defRPr>
            </a:lvl1pPr>
          </a:lstStyle>
          <a:p>
            <a:r>
              <a:rPr lang="en-US" noProof="0" dirty="0"/>
              <a:t>Click icon to add picture</a:t>
            </a:r>
            <a:endParaRPr lang="en-GB" noProof="0" dirty="0"/>
          </a:p>
        </p:txBody>
      </p:sp>
      <p:sp>
        <p:nvSpPr>
          <p:cNvPr id="2" name="Title Placeholder 1"/>
          <p:cNvSpPr>
            <a:spLocks noGrp="1"/>
          </p:cNvSpPr>
          <p:nvPr>
            <p:ph type="ctrTitle"/>
          </p:nvPr>
        </p:nvSpPr>
        <p:spPr>
          <a:xfrm>
            <a:off x="815308" y="3141695"/>
            <a:ext cx="10560295" cy="658454"/>
          </a:xfrm>
        </p:spPr>
        <p:txBody>
          <a:bodyPr tIns="0" anchor="b" anchorCtr="0"/>
          <a:lstStyle>
            <a:lvl1pPr>
              <a:defRPr sz="4300" cap="all" baseline="0" smtClean="0">
                <a:solidFill>
                  <a:schemeClr val="bg2"/>
                </a:solidFill>
                <a:latin typeface="Verdana" pitchFamily="34" charset="0"/>
              </a:defRPr>
            </a:lvl1pPr>
          </a:lstStyle>
          <a:p>
            <a:r>
              <a:rPr lang="nb-NO" noProof="0" dirty="0"/>
              <a:t>Click to edit Master title style</a:t>
            </a:r>
          </a:p>
        </p:txBody>
      </p:sp>
      <p:sp>
        <p:nvSpPr>
          <p:cNvPr id="27655" name="Subtitle 2"/>
          <p:cNvSpPr>
            <a:spLocks noGrp="1" noChangeArrowheads="1"/>
          </p:cNvSpPr>
          <p:nvPr>
            <p:ph type="subTitle" sz="quarter" idx="1"/>
          </p:nvPr>
        </p:nvSpPr>
        <p:spPr>
          <a:xfrm>
            <a:off x="815308" y="3798879"/>
            <a:ext cx="10560296" cy="1753006"/>
          </a:xfrm>
        </p:spPr>
        <p:txBody>
          <a:bodyPr lIns="0"/>
          <a:lstStyle>
            <a:lvl1pPr marL="0" indent="0">
              <a:lnSpc>
                <a:spcPct val="100000"/>
              </a:lnSpc>
              <a:spcAft>
                <a:spcPts val="0"/>
              </a:spcAft>
              <a:buFontTx/>
              <a:buNone/>
              <a:defRPr sz="4300" b="1" cap="all" baseline="0" smtClean="0">
                <a:solidFill>
                  <a:schemeClr val="tx2"/>
                </a:solidFill>
                <a:latin typeface="Verdana" pitchFamily="34" charset="0"/>
              </a:defRPr>
            </a:lvl1pPr>
          </a:lstStyle>
          <a:p>
            <a:r>
              <a:rPr lang="nb-NO" noProof="0" dirty="0"/>
              <a:t>Click to edit Master subtitle style</a:t>
            </a:r>
          </a:p>
        </p:txBody>
      </p:sp>
      <p:sp>
        <p:nvSpPr>
          <p:cNvPr id="9"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BuildingSMART 25.04.2017</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11"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Tegningsløs armering</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12" name="Slide Number Placeholder 5"/>
          <p:cNvSpPr>
            <a:spLocks noGrp="1"/>
          </p:cNvSpPr>
          <p:nvPr>
            <p:ph type="sldNum" sz="quarter" idx="4"/>
          </p:nvPr>
        </p:nvSpPr>
        <p:spPr>
          <a:xfrm>
            <a:off x="11364395"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bg1"/>
                </a:solidFill>
              </a:defRPr>
            </a:lvl1pPr>
          </a:lstStyle>
          <a:p>
            <a:fld id="{31421AFA-3AE7-4CEA-BC9B-447859BED57B}" type="slidenum">
              <a:rPr lang="nb-NO" smtClean="0"/>
              <a:pPr/>
              <a:t>‹#›</a:t>
            </a:fld>
            <a:endParaRPr lang="nb-NO" dirty="0"/>
          </a:p>
        </p:txBody>
      </p:sp>
      <p:pic>
        <p:nvPicPr>
          <p:cNvPr id="1026" name="Picture 2" descr="C:\Users\PAMA\Google Drive\Documents Patrick\Work\Rambøll\Asker Tek\_BuildingSMART\celsa-logo-we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11310" y="5998057"/>
            <a:ext cx="961597" cy="442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12190413" cy="685958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nb-NO" noProof="0" dirty="0"/>
          </a:p>
        </p:txBody>
      </p:sp>
      <p:sp>
        <p:nvSpPr>
          <p:cNvPr id="2" name="Title Placeholder 1"/>
          <p:cNvSpPr>
            <a:spLocks noGrp="1"/>
          </p:cNvSpPr>
          <p:nvPr>
            <p:ph type="ctrTitle"/>
          </p:nvPr>
        </p:nvSpPr>
        <p:spPr>
          <a:xfrm>
            <a:off x="816927" y="452544"/>
            <a:ext cx="10558676" cy="1196721"/>
          </a:xfrm>
        </p:spPr>
        <p:txBody>
          <a:bodyPr tIns="0"/>
          <a:lstStyle>
            <a:lvl1pPr>
              <a:defRPr sz="3200" cap="all" baseline="0" smtClean="0">
                <a:solidFill>
                  <a:schemeClr val="bg1"/>
                </a:solidFill>
                <a:latin typeface="Verdana" pitchFamily="34" charset="0"/>
              </a:defRPr>
            </a:lvl1pPr>
          </a:lstStyle>
          <a:p>
            <a:r>
              <a:rPr lang="nb-NO" noProof="0" dirty="0"/>
              <a:t>Click to edit Master title style</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bg1"/>
                </a:solidFill>
                <a:effectLst/>
                <a:uLnTx/>
                <a:uFillTx/>
                <a:latin typeface="Verdana"/>
                <a:ea typeface="ＭＳ Ｐゴシック" pitchFamily="-111" charset="-128"/>
                <a:cs typeface="ＭＳ Ｐゴシック" pitchFamily="-111" charset="-128"/>
              </a:rPr>
              <a:t>BuildingSMART 25.04.2017</a:t>
            </a:r>
            <a:endParaRPr kumimoji="0" lang="nb-NO" sz="800" b="0" i="0" u="none" strike="noStrike" kern="1200" cap="all" spc="0" normalizeH="0" baseline="0" noProof="0" dirty="0">
              <a:ln>
                <a:noFill/>
              </a:ln>
              <a:solidFill>
                <a:schemeClr val="bg1"/>
              </a:solidFill>
              <a:effectLst/>
              <a:uLnTx/>
              <a:uFillTx/>
              <a:latin typeface="Verdana"/>
              <a:ea typeface="ＭＳ Ｐゴシック" pitchFamily="-111" charset="-128"/>
              <a:cs typeface="ＭＳ Ｐゴシック" pitchFamily="-111" charset="-128"/>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bg1"/>
                </a:solidFill>
                <a:effectLst/>
                <a:uLnTx/>
                <a:uFillTx/>
                <a:latin typeface="Verdana"/>
                <a:ea typeface="ＭＳ Ｐゴシック" pitchFamily="-111" charset="-128"/>
                <a:cs typeface="ＭＳ Ｐゴシック" pitchFamily="-111" charset="-128"/>
              </a:rPr>
              <a:t>Tegningsløs armering</a:t>
            </a:r>
            <a:endParaRPr kumimoji="0" lang="nb-NO" sz="800" b="0" i="0" u="none" strike="noStrike" kern="1200" cap="all" spc="0" normalizeH="0" baseline="0" noProof="0" dirty="0">
              <a:ln>
                <a:noFill/>
              </a:ln>
              <a:solidFill>
                <a:schemeClr val="bg1"/>
              </a:solidFill>
              <a:effectLst/>
              <a:uLnTx/>
              <a:uFillTx/>
              <a:latin typeface="Verdana"/>
              <a:ea typeface="ＭＳ Ｐゴシック" pitchFamily="-111" charset="-128"/>
              <a:cs typeface="ＭＳ Ｐゴシック" pitchFamily="-111" charset="-128"/>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nb-NO" smtClean="0"/>
              <a:pPr/>
              <a:t>‹#›</a:t>
            </a:fld>
            <a:endParaRPr lang="nb-NO" dirty="0"/>
          </a:p>
        </p:txBody>
      </p:sp>
      <p:sp>
        <p:nvSpPr>
          <p:cNvPr id="4" name="Logo_ramboll_white"/>
          <p:cNvSpPr>
            <a:spLocks noChangeAspect="1"/>
          </p:cNvSpPr>
          <p:nvPr userDrawn="1"/>
        </p:nvSpPr>
        <p:spPr>
          <a:xfrm>
            <a:off x="817200" y="6159600"/>
            <a:ext cx="1130538"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8" name="Logo_ramboll_white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00" y="6159600"/>
            <a:ext cx="1220064" cy="255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idx="1"/>
          </p:nvPr>
        </p:nvSpPr>
        <p:spPr>
          <a:xfrm>
            <a:off x="816927" y="1645033"/>
            <a:ext cx="10558676" cy="4063354"/>
          </a:xfrm>
        </p:spPr>
        <p:txBody>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5308" y="1645033"/>
            <a:ext cx="5165613"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10" name="Picture Placeholder 3"/>
          <p:cNvSpPr>
            <a:spLocks noGrp="1"/>
          </p:cNvSpPr>
          <p:nvPr>
            <p:ph type="pic" sz="quarter" idx="10"/>
          </p:nvPr>
        </p:nvSpPr>
        <p:spPr>
          <a:xfrm>
            <a:off x="6209492" y="1645581"/>
            <a:ext cx="5166111" cy="4061740"/>
          </a:xfrm>
          <a:noFill/>
        </p:spPr>
        <p:txBody>
          <a:bodyPr tIns="0" anchor="t" anchorCtr="0"/>
          <a:lstStyle>
            <a:lvl1pPr>
              <a:buNone/>
              <a:defRPr/>
            </a:lvl1pPr>
          </a:lstStyle>
          <a:p>
            <a:r>
              <a:rPr lang="en-US" noProof="0" dirty="0"/>
              <a:t>Click icon to add picture</a:t>
            </a:r>
            <a:endParaRPr lang="en-GB" noProof="0" dirty="0"/>
          </a:p>
        </p:txBody>
      </p:sp>
      <p:sp>
        <p:nvSpPr>
          <p:cNvPr id="2" name="Slide Number Placeholder 1"/>
          <p:cNvSpPr>
            <a:spLocks noGrp="1"/>
          </p:cNvSpPr>
          <p:nvPr>
            <p:ph type="sldNum" sz="quarter" idx="11"/>
          </p:nvPr>
        </p:nvSpPr>
        <p:spPr/>
        <p:txBody>
          <a:bodyPr/>
          <a:lstStyle/>
          <a:p>
            <a:fld id="{31421AFA-3AE7-4CEA-BC9B-447859BED57B}" type="slidenum">
              <a:rPr lang="nb-NO" smtClean="0"/>
              <a:pPr/>
              <a:t>‹#›</a:t>
            </a:fld>
            <a:endParaRPr lang="nb-NO" dirty="0"/>
          </a:p>
        </p:txBody>
      </p:sp>
    </p:spTree>
    <p:extLst>
      <p:ext uri="{BB962C8B-B14F-4D97-AF65-F5344CB8AC3E}">
        <p14:creationId xmlns:p14="http://schemas.microsoft.com/office/powerpoint/2010/main" val="185963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816927" y="3317933"/>
            <a:ext cx="4887316" cy="1072190"/>
          </a:xfrm>
        </p:spPr>
        <p:txBody>
          <a:bodyPr/>
          <a:lstStyle/>
          <a:p>
            <a:r>
              <a:rPr lang="nb-NO" noProof="0" dirty="0"/>
              <a:t>Click to edit Master title style</a:t>
            </a:r>
          </a:p>
        </p:txBody>
      </p:sp>
      <p:sp>
        <p:nvSpPr>
          <p:cNvPr id="4" name="Content Placeholder 2"/>
          <p:cNvSpPr>
            <a:spLocks noGrp="1"/>
          </p:cNvSpPr>
          <p:nvPr>
            <p:ph sz="quarter" idx="2"/>
          </p:nvPr>
        </p:nvSpPr>
        <p:spPr>
          <a:xfrm>
            <a:off x="6210299" y="3377581"/>
            <a:ext cx="5165304" cy="2333340"/>
          </a:xfrm>
        </p:spPr>
        <p:txBody>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11" name="Picture Placeholder3"/>
          <p:cNvSpPr>
            <a:spLocks noGrp="1"/>
          </p:cNvSpPr>
          <p:nvPr>
            <p:ph type="pic" sz="quarter" idx="10"/>
          </p:nvPr>
        </p:nvSpPr>
        <p:spPr>
          <a:xfrm>
            <a:off x="0" y="-1"/>
            <a:ext cx="12190413" cy="2878805"/>
          </a:xfrm>
          <a:noFill/>
          <a:ln>
            <a:noFill/>
          </a:ln>
        </p:spPr>
        <p:txBody>
          <a:bodyPr tIns="936000" anchor="ctr" anchorCtr="1"/>
          <a:lstStyle>
            <a:lvl1pPr>
              <a:buNone/>
              <a:defRPr>
                <a:solidFill>
                  <a:schemeClr val="tx1"/>
                </a:solidFill>
              </a:defRPr>
            </a:lvl1pPr>
          </a:lstStyle>
          <a:p>
            <a:r>
              <a:rPr lang="en-US" noProof="0" dirty="0"/>
              <a:t>Click icon to add picture</a:t>
            </a:r>
            <a:endParaRPr lang="en-GB" noProof="0" dirty="0"/>
          </a:p>
        </p:txBody>
      </p:sp>
      <p:sp>
        <p:nvSpPr>
          <p:cNvPr id="3" name="Slide Number Placeholder 2"/>
          <p:cNvSpPr>
            <a:spLocks noGrp="1"/>
          </p:cNvSpPr>
          <p:nvPr>
            <p:ph type="sldNum" sz="quarter" idx="11"/>
          </p:nvPr>
        </p:nvSpPr>
        <p:spPr/>
        <p:txBody>
          <a:bodyPr/>
          <a:lstStyle/>
          <a:p>
            <a:fld id="{31421AFA-3AE7-4CEA-BC9B-447859BED57B}" type="slidenum">
              <a:rPr lang="nb-NO" smtClean="0"/>
              <a:pPr/>
              <a:t>‹#›</a:t>
            </a:fld>
            <a:endParaRPr lang="nb-NO" dirty="0"/>
          </a:p>
        </p:txBody>
      </p:sp>
    </p:spTree>
    <p:extLst>
      <p:ext uri="{BB962C8B-B14F-4D97-AF65-F5344CB8AC3E}">
        <p14:creationId xmlns:p14="http://schemas.microsoft.com/office/powerpoint/2010/main" val="3450795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nb-NO" dirty="0"/>
              <a:t>Click to edit Master title style</a:t>
            </a:r>
          </a:p>
        </p:txBody>
      </p:sp>
      <p:sp>
        <p:nvSpPr>
          <p:cNvPr id="2" name="Slide Number Placeholder 1"/>
          <p:cNvSpPr>
            <a:spLocks noGrp="1"/>
          </p:cNvSpPr>
          <p:nvPr>
            <p:ph type="sldNum" sz="quarter" idx="10"/>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4" name="Content Placeholder 3"/>
          <p:cNvSpPr>
            <a:spLocks noGrp="1"/>
          </p:cNvSpPr>
          <p:nvPr>
            <p:ph sz="half" idx="2"/>
          </p:nvPr>
        </p:nvSpPr>
        <p:spPr>
          <a:xfrm>
            <a:off x="6210299" y="1645033"/>
            <a:ext cx="516530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nb-NO" dirty="0"/>
              <a:t>Click to edit Master title style</a:t>
            </a:r>
          </a:p>
        </p:txBody>
      </p:sp>
      <p:sp>
        <p:nvSpPr>
          <p:cNvPr id="3" name="Text Placeholder 2"/>
          <p:cNvSpPr>
            <a:spLocks noGrp="1"/>
          </p:cNvSpPr>
          <p:nvPr>
            <p:ph type="body" sz="half" idx="1"/>
          </p:nvPr>
        </p:nvSpPr>
        <p:spPr>
          <a:xfrm>
            <a:off x="816928" y="1645033"/>
            <a:ext cx="5164774" cy="4063354"/>
          </a:xfrm>
        </p:spPr>
        <p:txBody>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4" name="Content Placeholder 3"/>
          <p:cNvSpPr>
            <a:spLocks noGrp="1"/>
          </p:cNvSpPr>
          <p:nvPr>
            <p:ph sz="quarter" idx="2"/>
          </p:nvPr>
        </p:nvSpPr>
        <p:spPr>
          <a:xfrm>
            <a:off x="6210300" y="1645034"/>
            <a:ext cx="5165302" cy="1914966"/>
          </a:xfrm>
        </p:spPr>
        <p:txBody>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5" name="Content Placeholder 4"/>
          <p:cNvSpPr>
            <a:spLocks noGrp="1"/>
          </p:cNvSpPr>
          <p:nvPr>
            <p:ph sz="quarter" idx="3"/>
          </p:nvPr>
        </p:nvSpPr>
        <p:spPr>
          <a:xfrm>
            <a:off x="6210299" y="3791827"/>
            <a:ext cx="5165304" cy="1914969"/>
          </a:xfrm>
        </p:spPr>
        <p:txBody>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nb-NO" smtClean="0"/>
              <a:pPr/>
              <a:t>‹#›</a:t>
            </a:fld>
            <a:endParaRPr lang="nb-N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small image">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nb-NO" dirty="0"/>
              <a:t>Click to edit Master title style</a:t>
            </a:r>
          </a:p>
        </p:txBody>
      </p:sp>
      <p:sp>
        <p:nvSpPr>
          <p:cNvPr id="3" name="Content Placeholder 2"/>
          <p:cNvSpPr>
            <a:spLocks noGrp="1"/>
          </p:cNvSpPr>
          <p:nvPr>
            <p:ph sz="half" idx="1"/>
          </p:nvPr>
        </p:nvSpPr>
        <p:spPr>
          <a:xfrm>
            <a:off x="816928" y="1645033"/>
            <a:ext cx="5164774"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9" name="Picture Placeholder 3"/>
          <p:cNvSpPr>
            <a:spLocks noGrp="1"/>
          </p:cNvSpPr>
          <p:nvPr>
            <p:ph type="pic" sz="quarter" idx="11"/>
          </p:nvPr>
        </p:nvSpPr>
        <p:spPr>
          <a:xfrm>
            <a:off x="6210299" y="1645583"/>
            <a:ext cx="5165304" cy="1914418"/>
          </a:xfrm>
          <a:noFill/>
          <a:ln>
            <a:noFill/>
          </a:ln>
        </p:spPr>
        <p:txBody>
          <a:bodyPr lIns="38399" tIns="0" anchor="t" anchorCtr="0"/>
          <a:lstStyle>
            <a:lvl1pPr marL="0" indent="0">
              <a:buNone/>
              <a:defRPr sz="1800">
                <a:solidFill>
                  <a:schemeClr val="tx1"/>
                </a:solidFill>
              </a:defRPr>
            </a:lvl1pPr>
          </a:lstStyle>
          <a:p>
            <a:r>
              <a:rPr lang="en-US" noProof="0" dirty="0"/>
              <a:t>Click icon to add picture</a:t>
            </a:r>
            <a:endParaRPr lang="en-GB" noProof="0" dirty="0"/>
          </a:p>
        </p:txBody>
      </p:sp>
      <p:sp>
        <p:nvSpPr>
          <p:cNvPr id="2" name="Slide Number Placeholder 1"/>
          <p:cNvSpPr>
            <a:spLocks noGrp="1"/>
          </p:cNvSpPr>
          <p:nvPr>
            <p:ph type="sldNum" sz="quarter" idx="12"/>
          </p:nvPr>
        </p:nvSpPr>
        <p:spPr/>
        <p:txBody>
          <a:bodyPr/>
          <a:lstStyle/>
          <a:p>
            <a:fld id="{31421AFA-3AE7-4CEA-BC9B-447859BED57B}" type="slidenum">
              <a:rPr lang="nb-NO" smtClean="0"/>
              <a:pPr/>
              <a:t>‹#›</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Logo_ramboll"/>
          <p:cNvSpPr>
            <a:spLocks noChangeAspect="1"/>
          </p:cNvSpPr>
          <p:nvPr/>
        </p:nvSpPr>
        <p:spPr>
          <a:xfrm>
            <a:off x="817201" y="6159600"/>
            <a:ext cx="1128381"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9" name="Logo_ramboll_bmkArt"/>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17201" y="6159600"/>
            <a:ext cx="1220064" cy="255600"/>
          </a:xfrm>
          <a:prstGeom prst="rect">
            <a:avLst/>
          </a:prstGeom>
        </p:spPr>
      </p:pic>
      <p:sp>
        <p:nvSpPr>
          <p:cNvPr id="2" name="Title Placeholder 1"/>
          <p:cNvSpPr>
            <a:spLocks noGrp="1"/>
          </p:cNvSpPr>
          <p:nvPr>
            <p:ph type="title"/>
          </p:nvPr>
        </p:nvSpPr>
        <p:spPr bwMode="auto">
          <a:xfrm>
            <a:off x="816927" y="452543"/>
            <a:ext cx="10559098"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nb-NO" noProof="0" dirty="0"/>
              <a:t>Presentation title</a:t>
            </a:r>
            <a:br>
              <a:rPr lang="nb-NO" noProof="0" dirty="0"/>
            </a:br>
            <a:r>
              <a:rPr lang="nb-NO" noProof="0" dirty="0"/>
              <a:t>(in cyan)</a:t>
            </a:r>
          </a:p>
        </p:txBody>
      </p:sp>
      <p:sp>
        <p:nvSpPr>
          <p:cNvPr id="6" name="Slide Number Placeholder 5"/>
          <p:cNvSpPr>
            <a:spLocks noGrp="1"/>
          </p:cNvSpPr>
          <p:nvPr>
            <p:ph type="sldNum" sz="quarter" idx="4"/>
          </p:nvPr>
        </p:nvSpPr>
        <p:spPr>
          <a:xfrm>
            <a:off x="11364395" y="6282000"/>
            <a:ext cx="479938" cy="155611"/>
          </a:xfrm>
          <a:prstGeom prst="rect">
            <a:avLst/>
          </a:prstGeom>
        </p:spPr>
        <p:txBody>
          <a:bodyPr vert="horz" wrap="square" lIns="0" tIns="0" rIns="0" bIns="0" numCol="1" anchor="ctr" anchorCtr="0" compatLnSpc="1">
            <a:prstTxWarp prst="textNoShape">
              <a:avLst/>
            </a:prstTxWarp>
          </a:bodyPr>
          <a:lstStyle>
            <a:lvl1pPr algn="r">
              <a:defRPr sz="800"/>
            </a:lvl1pPr>
          </a:lstStyle>
          <a:p>
            <a:fld id="{31421AFA-3AE7-4CEA-BC9B-447859BED57B}" type="slidenum">
              <a:rPr lang="nb-NO" smtClean="0"/>
              <a:pPr/>
              <a:t>‹#›</a:t>
            </a:fld>
            <a:endParaRPr lang="nb-NO" dirty="0"/>
          </a:p>
        </p:txBody>
      </p:sp>
      <p:sp>
        <p:nvSpPr>
          <p:cNvPr id="1031" name="Rectangle 7"/>
          <p:cNvSpPr>
            <a:spLocks noGrp="1" noChangeArrowheads="1"/>
          </p:cNvSpPr>
          <p:nvPr>
            <p:ph type="body" idx="1"/>
          </p:nvPr>
        </p:nvSpPr>
        <p:spPr bwMode="auto">
          <a:xfrm>
            <a:off x="816927" y="1648207"/>
            <a:ext cx="10558676" cy="4060179"/>
          </a:xfrm>
          <a:prstGeom prst="rect">
            <a:avLst/>
          </a:prstGeom>
          <a:noFill/>
          <a:ln w="9525">
            <a:noFill/>
            <a:miter lim="800000"/>
            <a:headEnd/>
            <a:tailEnd/>
          </a:ln>
          <a:effectLst/>
        </p:spPr>
        <p:txBody>
          <a:bodyPr vert="horz" wrap="square" lIns="35999" tIns="0" rIns="0" bIns="0" numCol="1" anchor="t" anchorCtr="0" compatLnSpc="1">
            <a:prstTxWarp prst="textNoShape">
              <a:avLst/>
            </a:prstTxWarp>
          </a:bodyPr>
          <a:lstStyle/>
          <a:p>
            <a:pPr lvl="0"/>
            <a:r>
              <a:rPr lang="nb-NO" noProof="0" dirty="0"/>
              <a:t>Click to edit Master text styles</a:t>
            </a:r>
          </a:p>
          <a:p>
            <a:pPr lvl="1"/>
            <a:r>
              <a:rPr lang="nb-NO" noProof="0" dirty="0"/>
              <a:t>Second level</a:t>
            </a:r>
          </a:p>
          <a:p>
            <a:pPr lvl="2"/>
            <a:r>
              <a:rPr lang="nb-NO" noProof="0" dirty="0"/>
              <a:t>Third level</a:t>
            </a:r>
          </a:p>
          <a:p>
            <a:pPr lvl="3"/>
            <a:r>
              <a:rPr lang="nb-NO" noProof="0" dirty="0"/>
              <a:t>Fourth level</a:t>
            </a:r>
          </a:p>
          <a:p>
            <a:pPr lvl="4"/>
            <a:r>
              <a:rPr lang="nb-NO" noProof="0" dirty="0"/>
              <a:t>Fifth level</a:t>
            </a:r>
          </a:p>
        </p:txBody>
      </p:sp>
      <p:sp>
        <p:nvSpPr>
          <p:cNvPr id="7" name="SD_FLD_DocumentDate"/>
          <p:cNvSpPr txBox="1"/>
          <p:nvPr/>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BuildingSMART 25.04.2017</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8" name="SD_FLD_Name"/>
          <p:cNvSpPr txBox="1"/>
          <p:nvPr/>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r>
              <a:rPr kumimoji="0" lang="nb-NO" sz="800" b="0" i="0" u="none" strike="noStrike" kern="1200" cap="all" spc="0" normalizeH="0" baseline="0" noProof="0">
                <a:ln>
                  <a:noFill/>
                </a:ln>
                <a:solidFill>
                  <a:schemeClr val="tx1"/>
                </a:solidFill>
                <a:effectLst/>
                <a:uLnTx/>
                <a:uFillTx/>
                <a:latin typeface="Verdana"/>
                <a:ea typeface="ＭＳ Ｐゴシック" pitchFamily="-111" charset="-128"/>
                <a:cs typeface="ＭＳ Ｐゴシック" pitchFamily="-111" charset="-128"/>
              </a:rPr>
              <a:t>Tegningsløs armering</a:t>
            </a:r>
            <a:endParaRPr kumimoji="0" lang="nb-NO" sz="800" b="0" i="0" u="none" strike="noStrike" kern="1200" cap="all"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pic>
        <p:nvPicPr>
          <p:cNvPr id="12" name="Picture 2" descr="C:\Users\PAMA\Google Drive\Documents Patrick\Work\Rambøll\Asker Tek\_BuildingSMART\celsa-logo-web.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511310" y="5998057"/>
            <a:ext cx="961597" cy="4423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7" r:id="rId3"/>
    <p:sldLayoutId id="2147483761" r:id="rId4"/>
    <p:sldLayoutId id="2147483762" r:id="rId5"/>
    <p:sldLayoutId id="2147483738" r:id="rId6"/>
    <p:sldLayoutId id="2147483739" r:id="rId7"/>
    <p:sldLayoutId id="2147483741" r:id="rId8"/>
    <p:sldLayoutId id="2147483742" r:id="rId9"/>
    <p:sldLayoutId id="2147483763" r:id="rId10"/>
    <p:sldLayoutId id="2147483764" r:id="rId11"/>
    <p:sldLayoutId id="2147483765" r:id="rId12"/>
    <p:sldLayoutId id="2147483757" r:id="rId13"/>
    <p:sldLayoutId id="2147483758" r:id="rId14"/>
    <p:sldLayoutId id="2147483759" r:id="rId15"/>
    <p:sldLayoutId id="2147483749" r:id="rId16"/>
    <p:sldLayoutId id="2147483760" r:id="rId17"/>
    <p:sldLayoutId id="2147483746" r:id="rId18"/>
    <p:sldLayoutId id="2147483747" r:id="rId19"/>
    <p:sldLayoutId id="2147483748" r:id="rId20"/>
  </p:sldLayoutIdLst>
  <p:hf sldNum="0" hdr="0" ftr="0" dt="0"/>
  <p:txStyles>
    <p:titleStyle>
      <a:lvl1pPr algn="l" defTabSz="457189" rtl="0" eaLnBrk="1" fontAlgn="base" hangingPunct="1">
        <a:spcBef>
          <a:spcPct val="0"/>
        </a:spcBef>
        <a:spcAft>
          <a:spcPct val="0"/>
        </a:spcAft>
        <a:defRPr sz="2400" b="1" kern="1200" cap="all">
          <a:solidFill>
            <a:schemeClr val="tx2"/>
          </a:solidFill>
          <a:latin typeface="Verdana"/>
          <a:ea typeface="ＭＳ Ｐゴシック" pitchFamily="-111" charset="-128"/>
          <a:cs typeface="ＭＳ Ｐゴシック" pitchFamily="-111" charset="-128"/>
        </a:defRPr>
      </a:lvl1pPr>
      <a:lvl2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2pPr>
      <a:lvl3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3pPr>
      <a:lvl4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4pPr>
      <a:lvl5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5pPr>
      <a:lvl6pPr marL="457189"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6pPr>
      <a:lvl7pPr marL="914377"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7pPr>
      <a:lvl8pPr marL="1371566"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8pPr>
      <a:lvl9pPr marL="1828754"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9pPr>
    </p:titleStyle>
    <p:body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2.xml"/><Relationship Id="rId7"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6.JP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27.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9.JP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8.JPG"/><Relationship Id="rId5" Type="http://schemas.openxmlformats.org/officeDocument/2006/relationships/image" Target="../media/image8.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9.xml"/><Relationship Id="rId7"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5.JP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JP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7.JP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b-NO" dirty="0"/>
              <a:t>Asker tek</a:t>
            </a:r>
          </a:p>
        </p:txBody>
      </p:sp>
      <p:sp>
        <p:nvSpPr>
          <p:cNvPr id="6" name="Subtitle 5"/>
          <p:cNvSpPr>
            <a:spLocks noGrp="1"/>
          </p:cNvSpPr>
          <p:nvPr>
            <p:ph type="subTitle" sz="quarter" idx="1"/>
          </p:nvPr>
        </p:nvSpPr>
        <p:spPr/>
        <p:txBody>
          <a:bodyPr/>
          <a:lstStyle/>
          <a:p>
            <a:r>
              <a:rPr lang="nb-NO" dirty="0"/>
              <a:t>Tegningsløs armering</a:t>
            </a:r>
          </a:p>
          <a:p>
            <a:endParaRPr lang="nb-NO" sz="2000" dirty="0"/>
          </a:p>
          <a:p>
            <a:endParaRPr lang="nb-NO" sz="2000" dirty="0"/>
          </a:p>
          <a:p>
            <a:r>
              <a:rPr lang="nb-NO" sz="2000" dirty="0">
                <a:solidFill>
                  <a:schemeClr val="bg2"/>
                </a:solidFill>
              </a:rPr>
              <a:t>Patrick Mahieu  </a:t>
            </a:r>
            <a:r>
              <a:rPr lang="nb-NO" sz="2000" dirty="0"/>
              <a:t>	Rambøll norge</a:t>
            </a:r>
          </a:p>
          <a:p>
            <a:r>
              <a:rPr lang="nb-NO" sz="2000" dirty="0">
                <a:solidFill>
                  <a:schemeClr val="bg2"/>
                </a:solidFill>
              </a:rPr>
              <a:t>Jan MALYSZKO </a:t>
            </a:r>
            <a:r>
              <a:rPr lang="nb-NO" sz="2000" dirty="0"/>
              <a:t>		Celsa Steelservice</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2293" b="32293"/>
          <a:stretch>
            <a:fillRect/>
          </a:stretch>
        </p:blipFill>
        <p:spPr/>
      </p:pic>
    </p:spTree>
    <p:extLst>
      <p:ext uri="{BB962C8B-B14F-4D97-AF65-F5344CB8AC3E}">
        <p14:creationId xmlns:p14="http://schemas.microsoft.com/office/powerpoint/2010/main" val="798077538"/>
      </p:ext>
    </p:extLst>
  </p:cSld>
  <p:clrMapOvr>
    <a:masterClrMapping/>
  </p:clrMapOvr>
  <mc:AlternateContent xmlns:mc="http://schemas.openxmlformats.org/markup-compatibility/2006" xmlns:p14="http://schemas.microsoft.com/office/powerpoint/2010/main">
    <mc:Choice Requires="p14">
      <p:transition p14:dur="0" advTm="5518"/>
    </mc:Choice>
    <mc:Fallback xmlns="">
      <p:transition advTm="55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006974" y="3424411"/>
            <a:ext cx="3672408" cy="2754306"/>
          </a:xfrm>
          <a:prstGeom prst="rect">
            <a:avLst/>
          </a:prstGeom>
        </p:spPr>
      </p:pic>
      <p:sp>
        <p:nvSpPr>
          <p:cNvPr id="4" name="Content Placeholder 3"/>
          <p:cNvSpPr>
            <a:spLocks noGrp="1"/>
          </p:cNvSpPr>
          <p:nvPr>
            <p:ph idx="1"/>
          </p:nvPr>
        </p:nvSpPr>
        <p:spPr>
          <a:xfrm>
            <a:off x="816927" y="1645033"/>
            <a:ext cx="10558676" cy="2576849"/>
          </a:xfrm>
        </p:spPr>
        <p:txBody>
          <a:bodyPr/>
          <a:lstStyle/>
          <a:p>
            <a:r>
              <a:rPr lang="nb-NO" dirty="0"/>
              <a:t>Presenterte visjonen «tegningsløs armering» januar 2016</a:t>
            </a:r>
          </a:p>
          <a:p>
            <a:r>
              <a:rPr lang="nb-NO" dirty="0"/>
              <a:t>Skanska var entusiastisk</a:t>
            </a:r>
          </a:p>
          <a:p>
            <a:r>
              <a:rPr lang="nb-NO" dirty="0"/>
              <a:t>Var glad at RIBen selv foreslå et pilotprosjekt</a:t>
            </a:r>
          </a:p>
        </p:txBody>
      </p:sp>
      <p:sp>
        <p:nvSpPr>
          <p:cNvPr id="3" name="Title 2"/>
          <p:cNvSpPr>
            <a:spLocks noGrp="1"/>
          </p:cNvSpPr>
          <p:nvPr>
            <p:ph type="title"/>
          </p:nvPr>
        </p:nvSpPr>
        <p:spPr/>
        <p:txBody>
          <a:bodyPr/>
          <a:lstStyle/>
          <a:p>
            <a:r>
              <a:rPr lang="nb-NO" dirty="0"/>
              <a:t>Oppstart Asker TEk</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9887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BIM koordinatorer</a:t>
            </a:r>
          </a:p>
          <a:p>
            <a:r>
              <a:rPr lang="nb-NO" dirty="0"/>
              <a:t>Hardware &amp; Software</a:t>
            </a:r>
          </a:p>
          <a:p>
            <a:pPr lvl="1"/>
            <a:r>
              <a:rPr lang="nb-NO" dirty="0"/>
              <a:t>Lisenser</a:t>
            </a:r>
          </a:p>
          <a:p>
            <a:pPr lvl="1"/>
            <a:r>
              <a:rPr lang="nb-NO" dirty="0"/>
              <a:t>Nettbrett / PC</a:t>
            </a:r>
          </a:p>
          <a:p>
            <a:pPr lvl="1"/>
            <a:r>
              <a:rPr lang="nb-NO" dirty="0"/>
              <a:t>BIM kiosk</a:t>
            </a:r>
          </a:p>
          <a:p>
            <a:r>
              <a:rPr lang="nb-NO" dirty="0"/>
              <a:t>Opplæring</a:t>
            </a:r>
          </a:p>
        </p:txBody>
      </p:sp>
      <p:sp>
        <p:nvSpPr>
          <p:cNvPr id="3" name="Title 2"/>
          <p:cNvSpPr>
            <a:spLocks noGrp="1"/>
          </p:cNvSpPr>
          <p:nvPr>
            <p:ph type="title"/>
          </p:nvPr>
        </p:nvSpPr>
        <p:spPr/>
        <p:txBody>
          <a:bodyPr/>
          <a:lstStyle/>
          <a:p>
            <a:r>
              <a:rPr lang="nb-NO" dirty="0"/>
              <a:t>Nødvendige forberedelser	</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bim-forum.no/wp-content/uploads/2016/05/Skanska-BIM-Kios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221" y="1372183"/>
            <a:ext cx="5057961"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6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Kontorbygg på ca 20.000m²</a:t>
            </a:r>
          </a:p>
          <a:p>
            <a:r>
              <a:rPr lang="nb-NO" dirty="0"/>
              <a:t>9 etasjer, hvorav 2 med parkering</a:t>
            </a:r>
          </a:p>
          <a:p>
            <a:r>
              <a:rPr lang="nb-NO" dirty="0"/>
              <a:t>Prefab overbygg</a:t>
            </a:r>
          </a:p>
          <a:p>
            <a:r>
              <a:rPr lang="nb-NO" dirty="0"/>
              <a:t>Ca 470 tonn 3D armering</a:t>
            </a:r>
          </a:p>
        </p:txBody>
      </p:sp>
      <p:sp>
        <p:nvSpPr>
          <p:cNvPr id="3" name="Title 2"/>
          <p:cNvSpPr>
            <a:spLocks noGrp="1"/>
          </p:cNvSpPr>
          <p:nvPr>
            <p:ph type="title"/>
          </p:nvPr>
        </p:nvSpPr>
        <p:spPr/>
        <p:txBody>
          <a:bodyPr/>
          <a:lstStyle/>
          <a:p>
            <a:r>
              <a:rPr lang="nb-NO" dirty="0"/>
              <a:t>litt info om Asker Tek</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Placeholder 2"/>
          <p:cNvPicPr>
            <a:picLocks noChangeAspect="1"/>
          </p:cNvPicPr>
          <p:nvPr/>
        </p:nvPicPr>
        <p:blipFill>
          <a:blip r:embed="rId5">
            <a:extLst>
              <a:ext uri="{28A0092B-C50C-407E-A947-70E740481C1C}">
                <a14:useLocalDpi xmlns:a14="http://schemas.microsoft.com/office/drawing/2010/main" val="0"/>
              </a:ext>
            </a:extLst>
          </a:blip>
          <a:srcRect l="12090" r="12090"/>
          <a:stretch>
            <a:fillRect/>
          </a:stretch>
        </p:blipFill>
        <p:spPr>
          <a:xfrm>
            <a:off x="6498842" y="1989634"/>
            <a:ext cx="4561268" cy="3586195"/>
          </a:xfrm>
          <a:prstGeom prst="rect">
            <a:avLst/>
          </a:prstGeom>
        </p:spPr>
      </p:pic>
      <p:pic>
        <p:nvPicPr>
          <p:cNvPr id="9" name="Content Placeholder 1"/>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440428" y="1630363"/>
            <a:ext cx="4619681" cy="4062412"/>
          </a:xfrm>
          <a:prstGeom prst="rect">
            <a:avLst/>
          </a:prstGeom>
          <a:noFill/>
          <a:ln w="9525">
            <a:noFill/>
            <a:miter lim="800000"/>
            <a:headEnd/>
            <a:tailEnd/>
          </a:ln>
          <a:effectLst/>
        </p:spPr>
      </p:pic>
      <p:pic>
        <p:nvPicPr>
          <p:cNvPr id="10" name="Picture Placeholder 2"/>
          <p:cNvPicPr>
            <a:picLocks noChangeAspect="1"/>
          </p:cNvPicPr>
          <p:nvPr/>
        </p:nvPicPr>
        <p:blipFill>
          <a:blip r:embed="rId7">
            <a:extLst>
              <a:ext uri="{28A0092B-C50C-407E-A947-70E740481C1C}">
                <a14:useLocalDpi xmlns:a14="http://schemas.microsoft.com/office/drawing/2010/main" val="0"/>
              </a:ext>
            </a:extLst>
          </a:blip>
          <a:srcRect t="4575" b="4575"/>
          <a:stretch>
            <a:fillRect/>
          </a:stretch>
        </p:blipFill>
        <p:spPr>
          <a:xfrm>
            <a:off x="6167214" y="1631035"/>
            <a:ext cx="5166111" cy="4061740"/>
          </a:xfrm>
          <a:prstGeom prst="rect">
            <a:avLst/>
          </a:prstGeom>
        </p:spPr>
      </p:pic>
      <p:pic>
        <p:nvPicPr>
          <p:cNvPr id="11" name="Picture Placeholder 10"/>
          <p:cNvPicPr>
            <a:picLocks noChangeAspect="1"/>
          </p:cNvPicPr>
          <p:nvPr/>
        </p:nvPicPr>
        <p:blipFill>
          <a:blip r:embed="rId8">
            <a:extLst>
              <a:ext uri="{28A0092B-C50C-407E-A947-70E740481C1C}">
                <a14:useLocalDpi xmlns:a14="http://schemas.microsoft.com/office/drawing/2010/main" val="0"/>
              </a:ext>
            </a:extLst>
          </a:blip>
          <a:srcRect l="601" r="601"/>
          <a:stretch>
            <a:fillRect/>
          </a:stretch>
        </p:blipFill>
        <p:spPr>
          <a:xfrm>
            <a:off x="6167214" y="1610363"/>
            <a:ext cx="5191549" cy="40817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sz="4400" dirty="0"/>
              <a:t>2. Gjennomføring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PAMA\Google Drive\Documents Patrick\Work\Rambøll\Asker Tek\Bilder\Varia\Impl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870" y="1589622"/>
            <a:ext cx="5544616" cy="404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859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Prosess</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2058041377"/>
              </p:ext>
            </p:extLst>
          </p:nvPr>
        </p:nvGraphicFramePr>
        <p:xfrm>
          <a:off x="838622" y="720813"/>
          <a:ext cx="10585175" cy="5445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898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Prosess</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txBox="1">
            <a:spLocks/>
          </p:cNvSpPr>
          <p:nvPr/>
        </p:nvSpPr>
        <p:spPr bwMode="auto">
          <a:xfrm rot="20086517">
            <a:off x="2823340" y="1706526"/>
            <a:ext cx="6065446" cy="2223095"/>
          </a:xfrm>
          <a:prstGeom prst="rect">
            <a:avLst/>
          </a:prstGeom>
          <a:noFill/>
          <a:ln w="9525">
            <a:noFill/>
            <a:miter lim="800000"/>
            <a:headEnd/>
            <a:tailEnd/>
          </a:ln>
          <a:effectLst/>
        </p:spPr>
        <p:txBody>
          <a:bodyPr vert="horz" wrap="square" lIns="35999"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19600" b="1" dirty="0">
                <a:solidFill>
                  <a:srgbClr val="FF0000"/>
                </a:solidFill>
              </a:rPr>
              <a:t>NEI</a:t>
            </a:r>
          </a:p>
          <a:p>
            <a:pPr marL="0" indent="0">
              <a:buNone/>
            </a:pPr>
            <a:r>
              <a:rPr lang="nb-NO" sz="2000" b="1" dirty="0">
                <a:solidFill>
                  <a:srgbClr val="FF0000"/>
                </a:solidFill>
              </a:rPr>
              <a:t>Men det var utfordrende og lærerikt!</a:t>
            </a:r>
          </a:p>
        </p:txBody>
      </p:sp>
      <p:pic>
        <p:nvPicPr>
          <p:cNvPr id="2" name="Picture 1"/>
          <p:cNvPicPr>
            <a:picLocks noChangeAspect="1"/>
          </p:cNvPicPr>
          <p:nvPr/>
        </p:nvPicPr>
        <p:blipFill>
          <a:blip r:embed="rId5"/>
          <a:stretch>
            <a:fillRect/>
          </a:stretch>
        </p:blipFill>
        <p:spPr>
          <a:xfrm>
            <a:off x="1126654" y="1194909"/>
            <a:ext cx="2086292" cy="2781722"/>
          </a:xfrm>
          <a:prstGeom prst="rect">
            <a:avLst/>
          </a:prstGeom>
        </p:spPr>
      </p:pic>
      <p:sp>
        <p:nvSpPr>
          <p:cNvPr id="9" name="Title 2"/>
          <p:cNvSpPr txBox="1">
            <a:spLocks/>
          </p:cNvSpPr>
          <p:nvPr/>
        </p:nvSpPr>
        <p:spPr bwMode="auto">
          <a:xfrm>
            <a:off x="2782838" y="1150694"/>
            <a:ext cx="10559098"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lvl1pPr algn="l" defTabSz="457189" rtl="0" eaLnBrk="1" fontAlgn="base" hangingPunct="1">
              <a:spcBef>
                <a:spcPct val="0"/>
              </a:spcBef>
              <a:spcAft>
                <a:spcPct val="0"/>
              </a:spcAft>
              <a:defRPr sz="2400" b="1" kern="1200" cap="all">
                <a:solidFill>
                  <a:schemeClr val="tx2"/>
                </a:solidFill>
                <a:latin typeface="Verdana"/>
                <a:ea typeface="ＭＳ Ｐゴシック" pitchFamily="-111" charset="-128"/>
                <a:cs typeface="ＭＳ Ｐゴシック" pitchFamily="-111" charset="-128"/>
              </a:defRPr>
            </a:lvl1pPr>
            <a:lvl2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2pPr>
            <a:lvl3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3pPr>
            <a:lvl4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4pPr>
            <a:lvl5pPr algn="l" defTabSz="457189" rtl="0" eaLnBrk="1" fontAlgn="base" hangingPunct="1">
              <a:spcBef>
                <a:spcPct val="0"/>
              </a:spcBef>
              <a:spcAft>
                <a:spcPct val="0"/>
              </a:spcAft>
              <a:defRPr sz="2400" b="1">
                <a:solidFill>
                  <a:schemeClr val="tx2"/>
                </a:solidFill>
                <a:latin typeface="Verdana" pitchFamily="-111" charset="0"/>
                <a:ea typeface="ＭＳ Ｐゴシック" pitchFamily="-111" charset="-128"/>
                <a:cs typeface="ＭＳ Ｐゴシック" pitchFamily="-111" charset="-128"/>
              </a:defRPr>
            </a:lvl5pPr>
            <a:lvl6pPr marL="457189"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6pPr>
            <a:lvl7pPr marL="914377"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7pPr>
            <a:lvl8pPr marL="1371566"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8pPr>
            <a:lvl9pPr marL="1828754" algn="l" defTabSz="457189" rtl="0" eaLnBrk="1" fontAlgn="base" hangingPunct="1">
              <a:spcBef>
                <a:spcPct val="0"/>
              </a:spcBef>
              <a:spcAft>
                <a:spcPct val="0"/>
              </a:spcAft>
              <a:defRPr sz="3200" b="1">
                <a:solidFill>
                  <a:schemeClr val="bg1"/>
                </a:solidFill>
                <a:latin typeface="Verdana" pitchFamily="-111" charset="0"/>
                <a:ea typeface="ＭＳ Ｐゴシック" pitchFamily="-111" charset="-128"/>
                <a:cs typeface="ＭＳ Ｐゴシック" pitchFamily="-111" charset="-128"/>
              </a:defRPr>
            </a:lvl9pPr>
          </a:lstStyle>
          <a:p>
            <a:r>
              <a:rPr lang="nb-NO" sz="9600" dirty="0"/>
              <a:t>?</a:t>
            </a:r>
          </a:p>
        </p:txBody>
      </p:sp>
    </p:spTree>
    <p:custDataLst>
      <p:tags r:id="rId1"/>
    </p:custDataLst>
    <p:extLst>
      <p:ext uri="{BB962C8B-B14F-4D97-AF65-F5344CB8AC3E}">
        <p14:creationId xmlns:p14="http://schemas.microsoft.com/office/powerpoint/2010/main" val="66979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Ingen tegninger: «100% riktig»</a:t>
            </a:r>
          </a:p>
          <a:p>
            <a:r>
              <a:rPr lang="nb-NO" dirty="0"/>
              <a:t>2D prinsippdetalj (merknad på formtegning)</a:t>
            </a:r>
          </a:p>
        </p:txBody>
      </p:sp>
      <p:sp>
        <p:nvSpPr>
          <p:cNvPr id="3" name="Title 2"/>
          <p:cNvSpPr>
            <a:spLocks noGrp="1"/>
          </p:cNvSpPr>
          <p:nvPr>
            <p:ph type="title"/>
          </p:nvPr>
        </p:nvSpPr>
        <p:spPr/>
        <p:txBody>
          <a:bodyPr/>
          <a:lstStyle/>
          <a:p>
            <a:r>
              <a:rPr lang="nb-NO" dirty="0"/>
              <a:t>Modellering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846" y="2637706"/>
            <a:ext cx="6120680" cy="3401006"/>
          </a:xfrm>
          <a:prstGeom prst="rect">
            <a:avLst/>
          </a:prstGeom>
        </p:spPr>
      </p:pic>
    </p:spTree>
    <p:custDataLst>
      <p:tags r:id="rId1"/>
    </p:custDataLst>
    <p:extLst>
      <p:ext uri="{BB962C8B-B14F-4D97-AF65-F5344CB8AC3E}">
        <p14:creationId xmlns:p14="http://schemas.microsoft.com/office/powerpoint/2010/main" val="12995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6499" y="1613949"/>
            <a:ext cx="10558676" cy="4063354"/>
          </a:xfrm>
        </p:spPr>
        <p:txBody>
          <a:bodyPr/>
          <a:lstStyle/>
          <a:p>
            <a:r>
              <a:rPr lang="nb-NO" dirty="0"/>
              <a:t>Fylle ut alle parametere</a:t>
            </a:r>
          </a:p>
          <a:p>
            <a:pPr lvl="1"/>
            <a:r>
              <a:rPr lang="nb-NO" dirty="0"/>
              <a:t>Riktig overdekning!</a:t>
            </a:r>
          </a:p>
          <a:p>
            <a:pPr lvl="1"/>
            <a:r>
              <a:rPr lang="nb-NO" dirty="0"/>
              <a:t>Ø, c/c og antall</a:t>
            </a:r>
          </a:p>
          <a:p>
            <a:pPr lvl="1"/>
            <a:r>
              <a:rPr lang="nb-NO" dirty="0"/>
              <a:t>Status B, C, D </a:t>
            </a:r>
          </a:p>
          <a:p>
            <a:pPr lvl="1"/>
            <a:r>
              <a:rPr lang="nb-NO" dirty="0"/>
              <a:t>Pos. Nr. </a:t>
            </a:r>
            <a:endParaRPr lang="nb-NO" dirty="0">
              <a:solidFill>
                <a:srgbClr val="FF0000"/>
              </a:solidFill>
            </a:endParaRPr>
          </a:p>
          <a:p>
            <a:pPr lvl="1"/>
            <a:r>
              <a:rPr lang="nb-NO" dirty="0"/>
              <a:t>Kommentar (VER)</a:t>
            </a:r>
          </a:p>
          <a:p>
            <a:pPr lvl="1"/>
            <a:r>
              <a:rPr lang="nb-NO" dirty="0"/>
              <a:t>Partition («Produksjonsetappe») f. eks. Vegg V02 </a:t>
            </a:r>
          </a:p>
          <a:p>
            <a:pPr lvl="1"/>
            <a:r>
              <a:rPr lang="nb-NO" dirty="0"/>
              <a:t>Partition Rev., Partition Rev. Dato og Rebar Rev.</a:t>
            </a:r>
          </a:p>
        </p:txBody>
      </p:sp>
      <p:sp>
        <p:nvSpPr>
          <p:cNvPr id="3" name="Title 2"/>
          <p:cNvSpPr>
            <a:spLocks noGrp="1"/>
          </p:cNvSpPr>
          <p:nvPr>
            <p:ph type="title"/>
          </p:nvPr>
        </p:nvSpPr>
        <p:spPr/>
        <p:txBody>
          <a:bodyPr/>
          <a:lstStyle/>
          <a:p>
            <a:r>
              <a:rPr lang="nb-NO" dirty="0"/>
              <a:t>Modellering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534" y="1413570"/>
            <a:ext cx="2268557" cy="4041254"/>
          </a:xfrm>
          <a:prstGeom prst="rect">
            <a:avLst/>
          </a:prstGeom>
        </p:spPr>
      </p:pic>
      <p:sp>
        <p:nvSpPr>
          <p:cNvPr id="9" name="Rectangle 8"/>
          <p:cNvSpPr/>
          <p:nvPr/>
        </p:nvSpPr>
        <p:spPr>
          <a:xfrm>
            <a:off x="9023527" y="2579624"/>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0" name="Rectangle 9"/>
          <p:cNvSpPr/>
          <p:nvPr/>
        </p:nvSpPr>
        <p:spPr>
          <a:xfrm>
            <a:off x="9023527" y="2219584"/>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1" name="Rectangle 10"/>
          <p:cNvSpPr/>
          <p:nvPr/>
        </p:nvSpPr>
        <p:spPr>
          <a:xfrm>
            <a:off x="9035530" y="3659744"/>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2" name="Rectangle 11"/>
          <p:cNvSpPr/>
          <p:nvPr/>
        </p:nvSpPr>
        <p:spPr>
          <a:xfrm>
            <a:off x="9035530" y="4451832"/>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3" name="Rectangle 12"/>
          <p:cNvSpPr/>
          <p:nvPr/>
        </p:nvSpPr>
        <p:spPr>
          <a:xfrm>
            <a:off x="9023527" y="4672947"/>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4" name="Rectangle 13"/>
          <p:cNvSpPr/>
          <p:nvPr/>
        </p:nvSpPr>
        <p:spPr>
          <a:xfrm>
            <a:off x="9047534" y="5243920"/>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5" name="Rectangle 14"/>
          <p:cNvSpPr/>
          <p:nvPr/>
        </p:nvSpPr>
        <p:spPr>
          <a:xfrm>
            <a:off x="9047534" y="5341330"/>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6" name="Rectangle 15"/>
          <p:cNvSpPr/>
          <p:nvPr/>
        </p:nvSpPr>
        <p:spPr>
          <a:xfrm>
            <a:off x="9047534" y="5130426"/>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7" name="Rectangle 16"/>
          <p:cNvSpPr/>
          <p:nvPr/>
        </p:nvSpPr>
        <p:spPr>
          <a:xfrm>
            <a:off x="9023527" y="1719147"/>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8" name="Rectangle 17"/>
          <p:cNvSpPr/>
          <p:nvPr/>
        </p:nvSpPr>
        <p:spPr>
          <a:xfrm>
            <a:off x="9035530" y="3549187"/>
            <a:ext cx="2292564" cy="113494"/>
          </a:xfrm>
          <a:prstGeom prst="rect">
            <a:avLst/>
          </a:prstGeom>
          <a:solidFill>
            <a:schemeClr val="accent3">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Tree>
    <p:custDataLst>
      <p:tags r:id="rId1"/>
    </p:custDataLst>
    <p:extLst>
      <p:ext uri="{BB962C8B-B14F-4D97-AF65-F5344CB8AC3E}">
        <p14:creationId xmlns:p14="http://schemas.microsoft.com/office/powerpoint/2010/main" val="5185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p:cNvSpPr txBox="1">
            <a:spLocks/>
          </p:cNvSpPr>
          <p:nvPr/>
        </p:nvSpPr>
        <p:spPr bwMode="auto">
          <a:xfrm>
            <a:off x="806499" y="1613949"/>
            <a:ext cx="10558676" cy="4063354"/>
          </a:xfrm>
          <a:prstGeom prst="rect">
            <a:avLst/>
          </a:prstGeom>
          <a:noFill/>
          <a:ln w="9525">
            <a:noFill/>
            <a:miter lim="800000"/>
            <a:headEnd/>
            <a:tailEnd/>
          </a:ln>
          <a:effectLst/>
        </p:spPr>
        <p:txBody>
          <a:bodyPr vert="horz" wrap="square" lIns="35999"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sz="1800"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19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9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9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nb-NO" dirty="0"/>
              <a:t>Produksjonsetapper Dekker						 Produksjonsetapper Vegger</a:t>
            </a:r>
          </a:p>
        </p:txBody>
      </p:sp>
      <p:sp>
        <p:nvSpPr>
          <p:cNvPr id="5" name="Title 4"/>
          <p:cNvSpPr>
            <a:spLocks noGrp="1"/>
          </p:cNvSpPr>
          <p:nvPr>
            <p:ph type="title"/>
          </p:nvPr>
        </p:nvSpPr>
        <p:spPr/>
        <p:txBody>
          <a:bodyPr/>
          <a:lstStyle/>
          <a:p>
            <a:r>
              <a:rPr lang="nb-NO" dirty="0"/>
              <a:t>Modellering</a:t>
            </a:r>
          </a:p>
        </p:txBody>
      </p:sp>
      <p:sp>
        <p:nvSpPr>
          <p:cNvPr id="16393" name="TextBox 8"/>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 two columns with image</a:t>
            </a:r>
          </a:p>
        </p:txBody>
      </p:sp>
      <p:grpSp>
        <p:nvGrpSpPr>
          <p:cNvPr id="14" name="Group 13"/>
          <p:cNvGrpSpPr/>
          <p:nvPr/>
        </p:nvGrpSpPr>
        <p:grpSpPr>
          <a:xfrm>
            <a:off x="12698348" y="0"/>
            <a:ext cx="6080000" cy="3424411"/>
            <a:chOff x="12698347" y="0"/>
            <a:chExt cx="6080001" cy="3423619"/>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7" y="0"/>
              <a:ext cx="6080001" cy="342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ontent_slide_two_columns.jpg"/>
            <p:cNvPicPr>
              <a:picLocks noChangeAspect="1"/>
            </p:cNvPicPr>
            <p:nvPr/>
          </p:nvPicPr>
          <p:blipFill rotWithShape="1">
            <a:blip r:embed="rId5" cstate="screen"/>
            <a:srcRect r="124" b="102"/>
            <a:stretch/>
          </p:blipFill>
          <p:spPr bwMode="auto">
            <a:xfrm>
              <a:off x="15792879" y="813088"/>
              <a:ext cx="2598543" cy="2039847"/>
            </a:xfrm>
            <a:prstGeom prst="rect">
              <a:avLst/>
            </a:prstGeom>
            <a:noFill/>
            <a:ln w="9525">
              <a:noFill/>
              <a:miter lim="800000"/>
              <a:headEnd/>
              <a:tailEnd/>
            </a:ln>
            <a:effectLst/>
          </p:spPr>
        </p:pic>
      </p:gr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923180" y="1958082"/>
            <a:ext cx="4951314" cy="4064000"/>
          </a:xfrm>
        </p:spPr>
      </p:pic>
      <p:pic>
        <p:nvPicPr>
          <p:cNvPr id="6" name="Picture Placeholder 5"/>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2266" b="2266"/>
          <a:stretch>
            <a:fillRect/>
          </a:stretch>
        </p:blipFill>
        <p:spPr>
          <a:xfrm>
            <a:off x="6209492" y="1960342"/>
            <a:ext cx="5166111" cy="4061740"/>
          </a:xfrm>
        </p:spPr>
      </p:pic>
    </p:spTree>
    <p:custDataLst>
      <p:tags r:id="rId1"/>
    </p:custDataLst>
    <p:extLst>
      <p:ext uri="{BB962C8B-B14F-4D97-AF65-F5344CB8AC3E}">
        <p14:creationId xmlns:p14="http://schemas.microsoft.com/office/powerpoint/2010/main" val="475916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fontAlgn="ctr"/>
            <a:r>
              <a:rPr lang="nb-NO" dirty="0"/>
              <a:t>Eksport til IFC </a:t>
            </a:r>
          </a:p>
          <a:p>
            <a:pPr marL="252000" lvl="1" fontAlgn="ctr"/>
            <a:r>
              <a:rPr lang="nb-NO" sz="1800" dirty="0">
                <a:cs typeface="ＭＳ Ｐゴシック" pitchFamily="-111" charset="-128"/>
              </a:rPr>
              <a:t>Kontroll i Solibri</a:t>
            </a:r>
            <a:br>
              <a:rPr lang="nb-NO" sz="1800" dirty="0">
                <a:cs typeface="ＭＳ Ｐゴシック" pitchFamily="-111" charset="-128"/>
              </a:rPr>
            </a:br>
            <a:r>
              <a:rPr lang="nb-NO" sz="1800" dirty="0"/>
              <a:t>Ny rutine, ingen kontrollkopier</a:t>
            </a:r>
          </a:p>
          <a:p>
            <a:pPr lvl="1" fontAlgn="ctr"/>
            <a:r>
              <a:rPr lang="nb-NO" dirty="0"/>
              <a:t>«Rulesett»</a:t>
            </a:r>
          </a:p>
          <a:p>
            <a:pPr lvl="1" fontAlgn="ctr"/>
            <a:r>
              <a:rPr lang="nb-NO" dirty="0"/>
              <a:t>«Classification» produksjonsetappe</a:t>
            </a:r>
          </a:p>
          <a:p>
            <a:pPr lvl="1" fontAlgn="ctr"/>
            <a:r>
              <a:rPr lang="nb-NO" dirty="0"/>
              <a:t>«Information Take </a:t>
            </a:r>
            <a:r>
              <a:rPr lang="nb-NO" dirty="0" err="1"/>
              <a:t>Off</a:t>
            </a:r>
            <a:r>
              <a:rPr lang="nb-NO" dirty="0"/>
              <a:t>»</a:t>
            </a:r>
          </a:p>
        </p:txBody>
      </p:sp>
      <p:sp>
        <p:nvSpPr>
          <p:cNvPr id="3" name="Title 2"/>
          <p:cNvSpPr>
            <a:spLocks noGrp="1"/>
          </p:cNvSpPr>
          <p:nvPr>
            <p:ph type="title"/>
          </p:nvPr>
        </p:nvSpPr>
        <p:spPr/>
        <p:txBody>
          <a:bodyPr/>
          <a:lstStyle/>
          <a:p>
            <a:r>
              <a:rPr lang="nb-NO" dirty="0"/>
              <a:t>Eksport &amp; Kontroll</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4240" y="2004450"/>
            <a:ext cx="3383111" cy="348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www.thebimstore.com/images/cache/Solibri/solibri_modcheck.25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4592" y="1400871"/>
            <a:ext cx="4055110" cy="41891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AMA\Google Drive\Documents Patrick\Work\Rambøll\Asker Tek\_BuildingSMART\Pictures\check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1455" y="1968136"/>
            <a:ext cx="62865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MA\Google Drive\Documents Patrick\Work\Rambøll\Asker Tek\_BuildingSMART\Pictures\Captu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183" y="1557586"/>
            <a:ext cx="4667655" cy="42155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AMA\Google Drive\Documents Patrick\Work\Rambøll\Asker Tek\_BuildingSMART\Pictures\parti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2312" y="1670822"/>
            <a:ext cx="1656184" cy="40881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915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anim calcmode="lin" valueType="num">
                                      <p:cBhvr>
                                        <p:cTn id="25" dur="1000" fill="hold"/>
                                        <p:tgtEl>
                                          <p:spTgt spid="1027"/>
                                        </p:tgtEl>
                                        <p:attrNameLst>
                                          <p:attrName>ppt_x</p:attrName>
                                        </p:attrNameLst>
                                      </p:cBhvr>
                                      <p:tavLst>
                                        <p:tav tm="0">
                                          <p:val>
                                            <p:strVal val="#ppt_x"/>
                                          </p:val>
                                        </p:tav>
                                        <p:tav tm="100000">
                                          <p:val>
                                            <p:strVal val="#ppt_x"/>
                                          </p:val>
                                        </p:tav>
                                      </p:tavLst>
                                    </p:anim>
                                    <p:anim calcmode="lin" valueType="num">
                                      <p:cBhvr>
                                        <p:cTn id="26" dur="1000" fill="hold"/>
                                        <p:tgtEl>
                                          <p:spTgt spid="10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Patrick Mahieu</a:t>
            </a:r>
          </a:p>
        </p:txBody>
      </p:sp>
      <p:sp>
        <p:nvSpPr>
          <p:cNvPr id="6" name="Content Placeholder 5"/>
          <p:cNvSpPr>
            <a:spLocks noGrp="1"/>
          </p:cNvSpPr>
          <p:nvPr>
            <p:ph sz="half" idx="1"/>
          </p:nvPr>
        </p:nvSpPr>
        <p:spPr/>
        <p:txBody>
          <a:bodyPr/>
          <a:lstStyle/>
          <a:p>
            <a:r>
              <a:rPr lang="nb-NO" dirty="0"/>
              <a:t>Gift og 1,9 barn</a:t>
            </a:r>
          </a:p>
          <a:p>
            <a:r>
              <a:rPr lang="nb-NO" dirty="0"/>
              <a:t>Sivilingeniør Byggeteknikk og Arkitektur</a:t>
            </a:r>
          </a:p>
          <a:p>
            <a:r>
              <a:rPr lang="nb-NO" dirty="0"/>
              <a:t>Arbeidserfaring</a:t>
            </a:r>
          </a:p>
          <a:p>
            <a:pPr lvl="1"/>
            <a:r>
              <a:rPr lang="nb-NO" dirty="0"/>
              <a:t>06-08: Sivilarkitekt Artabel (Belgia)</a:t>
            </a:r>
          </a:p>
          <a:p>
            <a:pPr lvl="1"/>
            <a:r>
              <a:rPr lang="nb-NO" dirty="0"/>
              <a:t>08-13: Sivilingeniør Bygg H&amp;BB </a:t>
            </a:r>
          </a:p>
          <a:p>
            <a:pPr lvl="1"/>
            <a:r>
              <a:rPr lang="nb-NO" dirty="0"/>
              <a:t>14-dd: Sivilingeniør Bygg Rambøll</a:t>
            </a:r>
          </a:p>
          <a:p>
            <a:r>
              <a:rPr lang="nb-NO" dirty="0"/>
              <a:t>Tegningløs</a:t>
            </a:r>
          </a:p>
        </p:txBody>
      </p:sp>
      <p:sp>
        <p:nvSpPr>
          <p:cNvPr id="16393" name="TextBox 8"/>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 </a:t>
            </a:r>
            <a:r>
              <a:rPr lang="nb-NO" dirty="0" err="1"/>
              <a:t>two</a:t>
            </a:r>
            <a:r>
              <a:rPr lang="nb-NO" dirty="0"/>
              <a:t> </a:t>
            </a:r>
            <a:r>
              <a:rPr lang="nb-NO" dirty="0" err="1"/>
              <a:t>columns</a:t>
            </a:r>
            <a:r>
              <a:rPr lang="nb-NO" dirty="0"/>
              <a:t> </a:t>
            </a:r>
            <a:r>
              <a:rPr lang="nb-NO" dirty="0" err="1"/>
              <a:t>with</a:t>
            </a:r>
            <a:r>
              <a:rPr lang="nb-NO" dirty="0"/>
              <a:t> image</a:t>
            </a:r>
          </a:p>
        </p:txBody>
      </p:sp>
      <p:grpSp>
        <p:nvGrpSpPr>
          <p:cNvPr id="14" name="Group 13"/>
          <p:cNvGrpSpPr/>
          <p:nvPr/>
        </p:nvGrpSpPr>
        <p:grpSpPr>
          <a:xfrm>
            <a:off x="12698348" y="0"/>
            <a:ext cx="6080000" cy="3424411"/>
            <a:chOff x="12698347" y="0"/>
            <a:chExt cx="6080001" cy="3423619"/>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7" y="0"/>
              <a:ext cx="6080001" cy="342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ontent_slide_two_columns.jpg"/>
            <p:cNvPicPr>
              <a:picLocks noChangeAspect="1"/>
            </p:cNvPicPr>
            <p:nvPr/>
          </p:nvPicPr>
          <p:blipFill rotWithShape="1">
            <a:blip r:embed="rId5" cstate="screen"/>
            <a:srcRect r="124" b="102"/>
            <a:stretch/>
          </p:blipFill>
          <p:spPr bwMode="auto">
            <a:xfrm>
              <a:off x="15792879" y="813088"/>
              <a:ext cx="2598543" cy="2039847"/>
            </a:xfrm>
            <a:prstGeom prst="rect">
              <a:avLst/>
            </a:prstGeom>
            <a:noFill/>
            <a:ln w="9525">
              <a:noFill/>
              <a:miter lim="800000"/>
              <a:headEnd/>
              <a:tailEnd/>
            </a:ln>
            <a:effectLst/>
          </p:spPr>
        </p:pic>
      </p:grpSp>
      <p:pic>
        <p:nvPicPr>
          <p:cNvPr id="17" name="Picture Placeholder 7"/>
          <p:cNvPicPr>
            <a:picLocks noChangeAspect="1"/>
          </p:cNvPicPr>
          <p:nvPr/>
        </p:nvPicPr>
        <p:blipFill>
          <a:blip r:embed="rId6">
            <a:extLst>
              <a:ext uri="{28A0092B-C50C-407E-A947-70E740481C1C}">
                <a14:useLocalDpi xmlns:a14="http://schemas.microsoft.com/office/drawing/2010/main" val="0"/>
              </a:ext>
            </a:extLst>
          </a:blip>
          <a:srcRect l="20176" r="20176"/>
          <a:stretch>
            <a:fillRect/>
          </a:stretch>
        </p:blipFill>
        <p:spPr bwMode="auto">
          <a:xfrm>
            <a:off x="6198152" y="1629594"/>
            <a:ext cx="5166111" cy="4061740"/>
          </a:xfrm>
          <a:prstGeom prst="rect">
            <a:avLst/>
          </a:prstGeom>
          <a:noFill/>
          <a:ln w="9525">
            <a:noFill/>
            <a:miter lim="800000"/>
            <a:headEnd/>
            <a:tailEnd/>
          </a:ln>
          <a:effectLst/>
        </p:spPr>
      </p:pic>
      <p:pic>
        <p:nvPicPr>
          <p:cNvPr id="10" name="Picture Placeholder 9"/>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7584" r="7584"/>
          <a:stretch>
            <a:fillRect/>
          </a:stretch>
        </p:blipFill>
        <p:spPr/>
      </p:pic>
      <p:pic>
        <p:nvPicPr>
          <p:cNvPr id="1030" name="Picture 6" descr="Image result for love heart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162" y="1294614"/>
            <a:ext cx="4976090" cy="46323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607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1000"/>
                                        <p:tgtEl>
                                          <p:spTgt spid="6">
                                            <p:txEl>
                                              <p:pRg st="6" end="6"/>
                                            </p:txEl>
                                          </p:spTgt>
                                        </p:tgtEl>
                                      </p:cBhvr>
                                    </p:animEffect>
                                    <p:anim calcmode="lin" valueType="num">
                                      <p:cBhvr>
                                        <p:cTn id="1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2" dur="1000" fill="hold"/>
                                        <p:tgtEl>
                                          <p:spTgt spid="6">
                                            <p:txEl>
                                              <p:pRg st="6" end="6"/>
                                            </p:txEl>
                                          </p:spTgt>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heel(1)">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AMA\Google Drive\Documents Patrick\Work\Rambøll\Asker Tek\Bilder\Bøyelister\Bestilling Vegg V03 2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078" y="1229093"/>
            <a:ext cx="7131448" cy="504043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r>
              <a:rPr lang="nb-NO" dirty="0"/>
              <a:t>Solibri</a:t>
            </a:r>
          </a:p>
          <a:p>
            <a:r>
              <a:rPr lang="nb-NO" dirty="0"/>
              <a:t>Produksjonsetappe</a:t>
            </a:r>
            <a:br>
              <a:rPr lang="nb-NO" dirty="0"/>
            </a:br>
            <a:r>
              <a:rPr lang="nb-NO" dirty="0"/>
              <a:t>eller noen få jern</a:t>
            </a:r>
          </a:p>
          <a:p>
            <a:r>
              <a:rPr lang="nb-NO" dirty="0"/>
              <a:t>Report (bøyeliste template)</a:t>
            </a:r>
          </a:p>
          <a:p>
            <a:pPr marL="396000" lvl="1" indent="0">
              <a:buNone/>
            </a:pPr>
            <a:endParaRPr lang="nb-NO" dirty="0"/>
          </a:p>
        </p:txBody>
      </p:sp>
      <p:sp>
        <p:nvSpPr>
          <p:cNvPr id="3" name="Title 2"/>
          <p:cNvSpPr>
            <a:spLocks noGrp="1"/>
          </p:cNvSpPr>
          <p:nvPr>
            <p:ph type="title"/>
          </p:nvPr>
        </p:nvSpPr>
        <p:spPr/>
        <p:txBody>
          <a:bodyPr/>
          <a:lstStyle/>
          <a:p>
            <a:r>
              <a:rPr lang="nb-NO" dirty="0"/>
              <a:t>Kontroll Bøyeliste</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291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ITO «Skjøtejernskassetter»</a:t>
            </a:r>
          </a:p>
          <a:p>
            <a:pPr lvl="1"/>
            <a:r>
              <a:rPr lang="nb-NO" dirty="0"/>
              <a:t>Element Bredde</a:t>
            </a:r>
          </a:p>
          <a:p>
            <a:pPr lvl="1"/>
            <a:r>
              <a:rPr lang="nb-NO" dirty="0"/>
              <a:t>Ø</a:t>
            </a:r>
          </a:p>
          <a:p>
            <a:pPr lvl="1"/>
            <a:r>
              <a:rPr lang="nb-NO" dirty="0"/>
              <a:t>Bøyle Avstand</a:t>
            </a:r>
          </a:p>
          <a:p>
            <a:pPr lvl="1"/>
            <a:r>
              <a:rPr lang="nb-NO" dirty="0"/>
              <a:t>Bøyletype</a:t>
            </a:r>
          </a:p>
          <a:p>
            <a:pPr lvl="1"/>
            <a:r>
              <a:rPr lang="nb-NO" dirty="0"/>
              <a:t>Element lengde</a:t>
            </a:r>
          </a:p>
          <a:p>
            <a:pPr lvl="1"/>
            <a:r>
              <a:rPr lang="nb-NO" dirty="0"/>
              <a:t>Bøylebredde b</a:t>
            </a:r>
          </a:p>
          <a:p>
            <a:pPr lvl="1"/>
            <a:r>
              <a:rPr lang="nb-NO" dirty="0"/>
              <a:t>Bøylehøyde h / h1</a:t>
            </a:r>
          </a:p>
          <a:p>
            <a:pPr lvl="1"/>
            <a:r>
              <a:rPr lang="nb-NO" dirty="0"/>
              <a:t>Forankringslengde</a:t>
            </a:r>
          </a:p>
          <a:p>
            <a:pPr lvl="1"/>
            <a:r>
              <a:rPr lang="nb-NO" dirty="0"/>
              <a:t>Fortanning</a:t>
            </a:r>
          </a:p>
        </p:txBody>
      </p:sp>
      <p:sp>
        <p:nvSpPr>
          <p:cNvPr id="3" name="Title 2"/>
          <p:cNvSpPr>
            <a:spLocks noGrp="1"/>
          </p:cNvSpPr>
          <p:nvPr>
            <p:ph type="title"/>
          </p:nvPr>
        </p:nvSpPr>
        <p:spPr/>
        <p:txBody>
          <a:bodyPr/>
          <a:lstStyle/>
          <a:p>
            <a:r>
              <a:rPr lang="nb-NO" dirty="0"/>
              <a:t>Kontroll SKJØTEJERNSKASSETTER</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59158" y="1806067"/>
            <a:ext cx="6279558" cy="3783967"/>
          </a:xfrm>
          <a:prstGeom prst="rect">
            <a:avLst/>
          </a:prstGeom>
          <a:noFill/>
          <a:ln w="9525">
            <a:noFill/>
            <a:miter lim="800000"/>
            <a:headEnd/>
            <a:tailEnd/>
          </a:ln>
          <a:effectLst/>
        </p:spPr>
      </p:pic>
    </p:spTree>
    <p:extLst>
      <p:ext uri="{BB962C8B-B14F-4D97-AF65-F5344CB8AC3E}">
        <p14:creationId xmlns:p14="http://schemas.microsoft.com/office/powerpoint/2010/main" val="218668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nb-NO" dirty="0"/>
              <a:t>Ingeniør Byggeteknikk </a:t>
            </a:r>
          </a:p>
          <a:p>
            <a:pPr marL="0" indent="0">
              <a:buNone/>
            </a:pPr>
            <a:r>
              <a:rPr lang="nb-NO" dirty="0"/>
              <a:t>2013-2014 		Prosjekterende ingeniør					  AIGMA (Polen)</a:t>
            </a:r>
          </a:p>
          <a:p>
            <a:pPr marL="0" indent="0">
              <a:buNone/>
            </a:pPr>
            <a:r>
              <a:rPr lang="nb-NO" dirty="0"/>
              <a:t>2014-2015 		Jernbinder - Hålogalandsbrua			  Borg Armering (Narvik)</a:t>
            </a:r>
          </a:p>
          <a:p>
            <a:pPr marL="0" indent="0">
              <a:buNone/>
            </a:pPr>
            <a:r>
              <a:rPr lang="nb-NO" dirty="0"/>
              <a:t>2016-d.d		Teknisk rådgiver (leder	siden  01.2017)  Celsa Steel Service (Oslo)</a:t>
            </a:r>
          </a:p>
          <a:p>
            <a:pPr marL="0" indent="0">
              <a:buNone/>
            </a:pPr>
            <a:endParaRPr lang="nb-NO" dirty="0"/>
          </a:p>
          <a:p>
            <a:pPr marL="0" indent="0">
              <a:buNone/>
            </a:pPr>
            <a:endParaRPr lang="nb-NO" dirty="0"/>
          </a:p>
        </p:txBody>
      </p:sp>
      <p:sp>
        <p:nvSpPr>
          <p:cNvPr id="3" name="Title 2"/>
          <p:cNvSpPr>
            <a:spLocks noGrp="1"/>
          </p:cNvSpPr>
          <p:nvPr>
            <p:ph type="title"/>
          </p:nvPr>
        </p:nvSpPr>
        <p:spPr/>
        <p:txBody>
          <a:bodyPr/>
          <a:lstStyle/>
          <a:p>
            <a:r>
              <a:rPr lang="nb-NO" dirty="0"/>
              <a:t>JAN MALYSZKO </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120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ETTERARBEID – PRODUKTER FRA CELSA</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ssholder for innhold 1"/>
          <p:cNvSpPr>
            <a:spLocks noGrp="1"/>
          </p:cNvSpPr>
          <p:nvPr>
            <p:ph idx="1"/>
          </p:nvPr>
        </p:nvSpPr>
        <p:spPr>
          <a:xfrm>
            <a:off x="706821" y="1269554"/>
            <a:ext cx="10558676" cy="3862768"/>
          </a:xfrm>
        </p:spPr>
        <p:txBody>
          <a:bodyPr/>
          <a:lstStyle/>
          <a:p>
            <a:pPr marL="0" indent="0">
              <a:buNone/>
            </a:pPr>
            <a:r>
              <a:rPr lang="nb-NO" dirty="0"/>
              <a:t>		Kamstål (kapp og bøy)								BAMTEC (armering i rull)</a:t>
            </a:r>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302" y="1727263"/>
            <a:ext cx="4090171" cy="3069754"/>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21" y="1658275"/>
            <a:ext cx="4680520" cy="3138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823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u="sng" dirty="0"/>
              <a:t>Spesielle former (</a:t>
            </a:r>
            <a:r>
              <a:rPr lang="nb-NO" u="sng" dirty="0" err="1"/>
              <a:t>formkode</a:t>
            </a:r>
            <a:r>
              <a:rPr lang="nb-NO" u="sng" dirty="0"/>
              <a:t> 99)</a:t>
            </a:r>
          </a:p>
          <a:p>
            <a:r>
              <a:rPr lang="nb-NO" dirty="0"/>
              <a:t>Ikke alt kan produseres på en maskin</a:t>
            </a:r>
          </a:p>
          <a:p>
            <a:r>
              <a:rPr lang="nb-NO" dirty="0"/>
              <a:t>Koblinger, forankringer (Muffer, gjenger, T-HODER)</a:t>
            </a:r>
          </a:p>
          <a:p>
            <a:r>
              <a:rPr lang="nb-NO" dirty="0"/>
              <a:t>Variasjoner </a:t>
            </a:r>
          </a:p>
          <a:p>
            <a:pPr marL="0" indent="0">
              <a:buNone/>
            </a:pPr>
            <a:endParaRPr lang="nb-NO" dirty="0"/>
          </a:p>
        </p:txBody>
      </p:sp>
      <p:sp>
        <p:nvSpPr>
          <p:cNvPr id="3" name="Title 2"/>
          <p:cNvSpPr>
            <a:spLocks noGrp="1"/>
          </p:cNvSpPr>
          <p:nvPr>
            <p:ph type="title"/>
          </p:nvPr>
        </p:nvSpPr>
        <p:spPr/>
        <p:txBody>
          <a:bodyPr/>
          <a:lstStyle/>
          <a:p>
            <a:r>
              <a:rPr lang="nb-NO" dirty="0"/>
              <a:t>Kamstål - UTFORDRINGER MED DIGITAL ARMERING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342" y="1269554"/>
            <a:ext cx="447085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096866"/>
      </p:ext>
    </p:extLst>
  </p:cSld>
  <p:clrMapOvr>
    <a:masterClrMapping/>
  </p:clrMapOvr>
  <mc:AlternateContent xmlns:mc="http://schemas.openxmlformats.org/markup-compatibility/2006" xmlns:p14="http://schemas.microsoft.com/office/powerpoint/2010/main">
    <mc:Choice Requires="p14">
      <p:transition p14:dur="0" advTm="52269"/>
    </mc:Choice>
    <mc:Fallback xmlns="">
      <p:transition advTm="5226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Kamstål - FRA IFC til BØYEMASKIN</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lassholder for innhold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622" y="2709714"/>
            <a:ext cx="648072" cy="594872"/>
          </a:xfrm>
          <a:prstGeom prst="rect">
            <a:avLst/>
          </a:prstGeom>
        </p:spPr>
      </p:pic>
      <p:sp>
        <p:nvSpPr>
          <p:cNvPr id="2" name="Pil høyre 1"/>
          <p:cNvSpPr/>
          <p:nvPr/>
        </p:nvSpPr>
        <p:spPr>
          <a:xfrm>
            <a:off x="1702718" y="2889734"/>
            <a:ext cx="504056" cy="216024"/>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Bil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782" y="2685084"/>
            <a:ext cx="1023257" cy="625324"/>
          </a:xfrm>
          <a:prstGeom prst="rect">
            <a:avLst/>
          </a:prstGeom>
        </p:spPr>
      </p:pic>
      <p:sp>
        <p:nvSpPr>
          <p:cNvPr id="10" name="Pil høyre 9"/>
          <p:cNvSpPr/>
          <p:nvPr/>
        </p:nvSpPr>
        <p:spPr>
          <a:xfrm>
            <a:off x="3302039" y="2889734"/>
            <a:ext cx="504056" cy="216024"/>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966" y="2638399"/>
            <a:ext cx="1230072" cy="7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il høyre 11"/>
          <p:cNvSpPr/>
          <p:nvPr/>
        </p:nvSpPr>
        <p:spPr>
          <a:xfrm>
            <a:off x="5303118" y="2889734"/>
            <a:ext cx="504056" cy="216024"/>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5951190" y="2534882"/>
            <a:ext cx="1656184" cy="925728"/>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kstSylinder 12"/>
          <p:cNvSpPr txBox="1"/>
          <p:nvPr/>
        </p:nvSpPr>
        <p:spPr bwMode="auto">
          <a:xfrm>
            <a:off x="5961734" y="2592520"/>
            <a:ext cx="1645640" cy="813108"/>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lang="nb-NO" sz="1400" dirty="0">
                <a:latin typeface="Verdana"/>
                <a:cs typeface="ＭＳ Ｐゴシック" pitchFamily="-111" charset="-128"/>
              </a:rPr>
              <a:t>Programvare som styrer alle produksjonslinjer</a:t>
            </a:r>
            <a:endParaRPr kumimoji="0" lang="nb-NO" sz="1400" b="0" i="0" u="none" strike="noStrike" kern="1200" cap="none" spc="0" normalizeH="0" baseline="0" noProof="0" dirty="0">
              <a:ln>
                <a:noFill/>
              </a:ln>
              <a:solidFill>
                <a:schemeClr val="tx1"/>
              </a:solidFill>
              <a:effectLst/>
              <a:uLnTx/>
              <a:uFillTx/>
              <a:latin typeface="Verdana"/>
              <a:cs typeface="ＭＳ Ｐゴシック" pitchFamily="-111" charset="-128"/>
            </a:endParaRPr>
          </a:p>
        </p:txBody>
      </p:sp>
      <p:cxnSp>
        <p:nvCxnSpPr>
          <p:cNvPr id="15" name="Rett pil 14"/>
          <p:cNvCxnSpPr/>
          <p:nvPr/>
        </p:nvCxnSpPr>
        <p:spPr>
          <a:xfrm flipV="1">
            <a:off x="7607374" y="1560351"/>
            <a:ext cx="1080120" cy="97729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17" name="Bild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7534" y="787200"/>
            <a:ext cx="1574429" cy="1049619"/>
          </a:xfrm>
          <a:prstGeom prst="rect">
            <a:avLst/>
          </a:prstGeom>
        </p:spPr>
      </p:pic>
      <p:cxnSp>
        <p:nvCxnSpPr>
          <p:cNvPr id="19" name="Rett pil 18"/>
          <p:cNvCxnSpPr>
            <a:stCxn id="13" idx="3"/>
          </p:cNvCxnSpPr>
          <p:nvPr/>
        </p:nvCxnSpPr>
        <p:spPr>
          <a:xfrm flipV="1">
            <a:off x="7607374" y="2997746"/>
            <a:ext cx="936104" cy="132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21" name="TekstSylinder 20"/>
          <p:cNvSpPr txBox="1"/>
          <p:nvPr/>
        </p:nvSpPr>
        <p:spPr bwMode="auto">
          <a:xfrm>
            <a:off x="9335566" y="405458"/>
            <a:ext cx="1800200"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Maskin</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1</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24" name="TekstSylinder 23"/>
          <p:cNvSpPr txBox="1"/>
          <p:nvPr/>
        </p:nvSpPr>
        <p:spPr bwMode="auto">
          <a:xfrm>
            <a:off x="9335565" y="2210778"/>
            <a:ext cx="1800200"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Maskin</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2</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26" name="TekstSylinder 25"/>
          <p:cNvSpPr txBox="1"/>
          <p:nvPr/>
        </p:nvSpPr>
        <p:spPr bwMode="auto">
          <a:xfrm>
            <a:off x="9364047" y="3984156"/>
            <a:ext cx="1800200"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Maskin</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3</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cxnSp>
        <p:nvCxnSpPr>
          <p:cNvPr id="27" name="Rett pil 26"/>
          <p:cNvCxnSpPr/>
          <p:nvPr/>
        </p:nvCxnSpPr>
        <p:spPr>
          <a:xfrm>
            <a:off x="7607374" y="3460610"/>
            <a:ext cx="1152128" cy="1049304"/>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37" name="Rektangel 36"/>
          <p:cNvSpPr/>
          <p:nvPr/>
        </p:nvSpPr>
        <p:spPr>
          <a:xfrm>
            <a:off x="2278782" y="2340493"/>
            <a:ext cx="3024336" cy="130164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7534" y="2545770"/>
            <a:ext cx="1938775" cy="100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3246" y="4293890"/>
            <a:ext cx="1943063" cy="143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382" y="3749311"/>
            <a:ext cx="5164628" cy="21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Rett pil 15"/>
          <p:cNvCxnSpPr/>
          <p:nvPr/>
        </p:nvCxnSpPr>
        <p:spPr>
          <a:xfrm flipH="1">
            <a:off x="2773074" y="3241158"/>
            <a:ext cx="1" cy="43890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4733298"/>
      </p:ext>
    </p:extLst>
  </p:cSld>
  <p:clrMapOvr>
    <a:masterClrMapping/>
  </p:clrMapOvr>
  <mc:AlternateContent xmlns:mc="http://schemas.openxmlformats.org/markup-compatibility/2006" xmlns:p14="http://schemas.microsoft.com/office/powerpoint/2010/main">
    <mc:Choice Requires="p14">
      <p:transition p14:dur="0" advTm="52269"/>
    </mc:Choice>
    <mc:Fallback xmlns="">
      <p:transition advTm="52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Kamstål - QR SOM </a:t>
            </a:r>
            <a:r>
              <a:rPr lang="nb-NO" dirty="0" err="1"/>
              <a:t>IMpoRTVERKTØY</a:t>
            </a:r>
            <a:endParaRPr lang="nb-NO" dirty="0"/>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Rett pil 14"/>
          <p:cNvCxnSpPr/>
          <p:nvPr/>
        </p:nvCxnSpPr>
        <p:spPr>
          <a:xfrm flipV="1">
            <a:off x="7607374" y="1560351"/>
            <a:ext cx="1080120" cy="97729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47134" y="1607682"/>
            <a:ext cx="5936050" cy="322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78" y="1599000"/>
            <a:ext cx="3920200" cy="402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Sylinder 13"/>
          <p:cNvSpPr txBox="1"/>
          <p:nvPr/>
        </p:nvSpPr>
        <p:spPr bwMode="auto">
          <a:xfrm>
            <a:off x="1990750" y="1197545"/>
            <a:ext cx="2448272" cy="248851"/>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4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IMPORTMAL</a:t>
            </a:r>
          </a:p>
        </p:txBody>
      </p:sp>
      <p:sp>
        <p:nvSpPr>
          <p:cNvPr id="29" name="TekstSylinder 28"/>
          <p:cNvSpPr txBox="1"/>
          <p:nvPr/>
        </p:nvSpPr>
        <p:spPr bwMode="auto">
          <a:xfrm>
            <a:off x="5519142" y="1197546"/>
            <a:ext cx="6336704" cy="28212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4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Etter import</a:t>
            </a:r>
            <a:r>
              <a:rPr kumimoji="0" lang="nb-NO" sz="14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får vi ferdig liste – full digitalt</a:t>
            </a:r>
            <a:endParaRPr kumimoji="0" lang="nb-NO" sz="14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16" name="Pil høyre 15"/>
          <p:cNvSpPr/>
          <p:nvPr/>
        </p:nvSpPr>
        <p:spPr>
          <a:xfrm>
            <a:off x="4799062" y="3127021"/>
            <a:ext cx="508732" cy="354657"/>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69731244"/>
      </p:ext>
    </p:extLst>
  </p:cSld>
  <p:clrMapOvr>
    <a:masterClrMapping/>
  </p:clrMapOvr>
  <mc:AlternateContent xmlns:mc="http://schemas.openxmlformats.org/markup-compatibility/2006" xmlns:p14="http://schemas.microsoft.com/office/powerpoint/2010/main">
    <mc:Choice Requires="p14">
      <p:transition p14:dur="10" advTm="52269"/>
    </mc:Choice>
    <mc:Fallback xmlns="">
      <p:transition advTm="5226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Lærdom – Digital Armering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Sylinder 3"/>
          <p:cNvSpPr txBox="1"/>
          <p:nvPr/>
        </p:nvSpPr>
        <p:spPr bwMode="auto">
          <a:xfrm>
            <a:off x="766614" y="1197546"/>
            <a:ext cx="4320480" cy="564257"/>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lang="nb-NO" u="sng" dirty="0">
                <a:latin typeface="Verdana"/>
                <a:cs typeface="ＭＳ Ｐゴシック" pitchFamily="-111" charset="-128"/>
              </a:rPr>
              <a:t>Asker tek (ting som ikke funket)</a:t>
            </a:r>
            <a:r>
              <a:rPr lang="nb-NO" dirty="0">
                <a:latin typeface="Verdana"/>
                <a:cs typeface="ＭＳ Ｐゴシック" pitchFamily="-111" charset="-128"/>
              </a:rPr>
              <a:t>					</a:t>
            </a:r>
          </a:p>
        </p:txBody>
      </p:sp>
      <p:sp>
        <p:nvSpPr>
          <p:cNvPr id="17" name="TekstSylinder 16"/>
          <p:cNvSpPr txBox="1"/>
          <p:nvPr/>
        </p:nvSpPr>
        <p:spPr bwMode="auto">
          <a:xfrm>
            <a:off x="6383238" y="1690019"/>
            <a:ext cx="5040560" cy="846386"/>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85750" marR="0" indent="-285750" algn="l" defTabSz="457200" rtl="0" eaLnBrk="0" fontAlgn="base" latinLnBrk="0" hangingPunct="0">
              <a:lnSpc>
                <a:spcPts val="2163"/>
              </a:lnSpc>
              <a:spcBef>
                <a:spcPct val="0"/>
              </a:spcBef>
              <a:spcAft>
                <a:spcPts val="1500"/>
              </a:spcAft>
              <a:buClrTx/>
              <a:buSzTx/>
              <a:buFont typeface="Wingdings" panose="05000000000000000000" pitchFamily="2" charset="2"/>
              <a:buChar char="ü"/>
              <a:tabLst/>
            </a:pPr>
            <a:r>
              <a:rPr lang="nb-NO" dirty="0">
                <a:solidFill>
                  <a:schemeClr val="accent2"/>
                </a:solidFill>
                <a:latin typeface="Verdana"/>
                <a:cs typeface="ＭＳ Ｐゴシック" pitchFamily="-111" charset="-128"/>
              </a:rPr>
              <a:t>Celsa teknikker har kontakt med byggeplassen og tar imot bestillinger</a:t>
            </a:r>
            <a:r>
              <a:rPr lang="nb-NO" dirty="0">
                <a:latin typeface="Verdana"/>
                <a:cs typeface="ＭＳ Ｐゴシック" pitchFamily="-111" charset="-128"/>
              </a:rPr>
              <a:t>					</a:t>
            </a:r>
          </a:p>
        </p:txBody>
      </p:sp>
      <p:sp>
        <p:nvSpPr>
          <p:cNvPr id="5" name="TekstSylinder 4"/>
          <p:cNvSpPr txBox="1"/>
          <p:nvPr/>
        </p:nvSpPr>
        <p:spPr bwMode="auto">
          <a:xfrm>
            <a:off x="766614" y="1712205"/>
            <a:ext cx="4248472"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Arial" panose="020B0604020202020204" pitchFamily="34" charset="0"/>
              <a:buChar char="•"/>
            </a:pPr>
            <a:r>
              <a:rPr lang="nb-NO" dirty="0">
                <a:solidFill>
                  <a:srgbClr val="FF0000"/>
                </a:solidFill>
                <a:latin typeface="Verdana"/>
                <a:cs typeface="ＭＳ Ｐゴシック" pitchFamily="-111" charset="-128"/>
              </a:rPr>
              <a:t>Kontakt med produksjon</a:t>
            </a:r>
            <a:endParaRPr kumimoji="0" lang="nb-NO" sz="1800" b="0" i="0" u="none" strike="noStrike" kern="1200" cap="none" spc="0" normalizeH="0" baseline="0" noProof="0" dirty="0">
              <a:ln>
                <a:noFill/>
              </a:ln>
              <a:solidFill>
                <a:srgbClr val="FF0000"/>
              </a:solidFill>
              <a:effectLst/>
              <a:uLnTx/>
              <a:uFillTx/>
              <a:latin typeface="Verdana"/>
              <a:cs typeface="ＭＳ Ｐゴシック" pitchFamily="-111" charset="-128"/>
            </a:endParaRPr>
          </a:p>
        </p:txBody>
      </p:sp>
      <p:sp>
        <p:nvSpPr>
          <p:cNvPr id="18" name="TekstSylinder 17"/>
          <p:cNvSpPr txBox="1"/>
          <p:nvPr/>
        </p:nvSpPr>
        <p:spPr bwMode="auto">
          <a:xfrm>
            <a:off x="802618" y="2513706"/>
            <a:ext cx="4248472"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Arial" panose="020B0604020202020204" pitchFamily="34" charset="0"/>
              <a:buChar char="•"/>
            </a:pPr>
            <a:r>
              <a:rPr lang="nb-NO" dirty="0">
                <a:solidFill>
                  <a:srgbClr val="FF0000"/>
                </a:solidFill>
                <a:latin typeface="Verdana"/>
                <a:cs typeface="ＭＳ Ｐゴシック" pitchFamily="-111" charset="-128"/>
              </a:rPr>
              <a:t>Bestilling sendes i </a:t>
            </a:r>
            <a:r>
              <a:rPr lang="nb-NO" dirty="0" err="1">
                <a:solidFill>
                  <a:srgbClr val="FF0000"/>
                </a:solidFill>
                <a:latin typeface="Verdana"/>
                <a:cs typeface="ＭＳ Ｐゴシック" pitchFamily="-111" charset="-128"/>
              </a:rPr>
              <a:t>pdf</a:t>
            </a:r>
            <a:endParaRPr kumimoji="0" lang="nb-NO" sz="1800" b="0" i="0" u="none" strike="noStrike" kern="1200" cap="none" spc="0" normalizeH="0" baseline="0" noProof="0" dirty="0">
              <a:ln>
                <a:noFill/>
              </a:ln>
              <a:solidFill>
                <a:srgbClr val="FF0000"/>
              </a:solidFill>
              <a:effectLst/>
              <a:uLnTx/>
              <a:uFillTx/>
              <a:latin typeface="Verdana"/>
              <a:cs typeface="ＭＳ Ｐゴシック" pitchFamily="-111" charset="-128"/>
            </a:endParaRPr>
          </a:p>
        </p:txBody>
      </p:sp>
      <p:sp>
        <p:nvSpPr>
          <p:cNvPr id="19" name="TekstSylinder 18"/>
          <p:cNvSpPr txBox="1"/>
          <p:nvPr/>
        </p:nvSpPr>
        <p:spPr bwMode="auto">
          <a:xfrm>
            <a:off x="6383238" y="2534601"/>
            <a:ext cx="4248472" cy="28212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Wingdings" panose="05000000000000000000" pitchFamily="2" charset="2"/>
              <a:buChar char="ü"/>
            </a:pPr>
            <a:r>
              <a:rPr lang="nb-NO" dirty="0">
                <a:solidFill>
                  <a:schemeClr val="accent2"/>
                </a:solidFill>
                <a:latin typeface="Verdana"/>
                <a:cs typeface="ＭＳ Ｐゴシック" pitchFamily="-111" charset="-128"/>
              </a:rPr>
              <a:t>Kun Excel fil</a:t>
            </a:r>
            <a:endParaRPr kumimoji="0" lang="nb-NO" sz="1800" b="0" i="0" u="none" strike="noStrike" kern="1200" cap="none" spc="0" normalizeH="0" baseline="0" noProof="0" dirty="0">
              <a:ln>
                <a:noFill/>
              </a:ln>
              <a:solidFill>
                <a:schemeClr val="accent2"/>
              </a:solidFill>
              <a:effectLst/>
              <a:uLnTx/>
              <a:uFillTx/>
              <a:latin typeface="Verdana"/>
              <a:cs typeface="ＭＳ Ｐゴシック" pitchFamily="-111" charset="-128"/>
            </a:endParaRPr>
          </a:p>
        </p:txBody>
      </p:sp>
      <p:sp>
        <p:nvSpPr>
          <p:cNvPr id="20" name="TekstSylinder 19"/>
          <p:cNvSpPr txBox="1"/>
          <p:nvPr/>
        </p:nvSpPr>
        <p:spPr bwMode="auto">
          <a:xfrm>
            <a:off x="829028" y="4005858"/>
            <a:ext cx="4195652" cy="54155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Arial" panose="020B0604020202020204" pitchFamily="34" charset="0"/>
              <a:buChar char="•"/>
            </a:pPr>
            <a:r>
              <a:rPr lang="nb-NO" dirty="0">
                <a:solidFill>
                  <a:srgbClr val="FF0000"/>
                </a:solidFill>
                <a:latin typeface="Verdana"/>
                <a:cs typeface="ＭＳ Ｐゴシック" pitchFamily="-111" charset="-128"/>
              </a:rPr>
              <a:t>Feil ved import (kroker, variasjoner, manglede verdier)</a:t>
            </a:r>
            <a:endParaRPr kumimoji="0" lang="nb-NO" sz="1800" b="0" i="0" u="none" strike="noStrike" kern="1200" cap="none" spc="0" normalizeH="0" baseline="0" noProof="0" dirty="0">
              <a:ln>
                <a:noFill/>
              </a:ln>
              <a:solidFill>
                <a:srgbClr val="FF0000"/>
              </a:solidFill>
              <a:effectLst/>
              <a:uLnTx/>
              <a:uFillTx/>
              <a:latin typeface="Verdana"/>
              <a:cs typeface="ＭＳ Ｐゴシック" pitchFamily="-111" charset="-128"/>
            </a:endParaRPr>
          </a:p>
        </p:txBody>
      </p:sp>
      <p:sp>
        <p:nvSpPr>
          <p:cNvPr id="21" name="TekstSylinder 20"/>
          <p:cNvSpPr txBox="1"/>
          <p:nvPr/>
        </p:nvSpPr>
        <p:spPr bwMode="auto">
          <a:xfrm>
            <a:off x="6409648" y="4004339"/>
            <a:ext cx="4195652" cy="28212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Wingdings" panose="05000000000000000000" pitchFamily="2" charset="2"/>
              <a:buChar char="ü"/>
            </a:pPr>
            <a:r>
              <a:rPr lang="nb-NO" dirty="0">
                <a:solidFill>
                  <a:schemeClr val="accent2"/>
                </a:solidFill>
                <a:latin typeface="Verdana"/>
                <a:cs typeface="ＭＳ Ｐゴシック" pitchFamily="-111" charset="-128"/>
              </a:rPr>
              <a:t>Alt importeres 100% riktig</a:t>
            </a:r>
            <a:endParaRPr kumimoji="0" lang="nb-NO" sz="1800" b="0" i="0" u="none" strike="noStrike" kern="1200" cap="none" spc="0" normalizeH="0" baseline="0" noProof="0" dirty="0">
              <a:ln>
                <a:noFill/>
              </a:ln>
              <a:solidFill>
                <a:schemeClr val="accent2"/>
              </a:solidFill>
              <a:effectLst/>
              <a:uLnTx/>
              <a:uFillTx/>
              <a:latin typeface="Verdana"/>
              <a:cs typeface="ＭＳ Ｐゴシック" pitchFamily="-111" charset="-128"/>
            </a:endParaRPr>
          </a:p>
        </p:txBody>
      </p:sp>
      <p:sp>
        <p:nvSpPr>
          <p:cNvPr id="22" name="TekstSylinder 21"/>
          <p:cNvSpPr txBox="1"/>
          <p:nvPr/>
        </p:nvSpPr>
        <p:spPr bwMode="auto">
          <a:xfrm>
            <a:off x="802618" y="3142282"/>
            <a:ext cx="4195652"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Arial" panose="020B0604020202020204" pitchFamily="34" charset="0"/>
              <a:buChar char="•"/>
            </a:pPr>
            <a:r>
              <a:rPr lang="nb-NO" dirty="0">
                <a:solidFill>
                  <a:srgbClr val="FF0000"/>
                </a:solidFill>
                <a:latin typeface="Verdana"/>
                <a:cs typeface="ＭＳ Ｐゴシック" pitchFamily="-111" charset="-128"/>
              </a:rPr>
              <a:t>Løpemeter (lagerprodukter)</a:t>
            </a:r>
            <a:endParaRPr kumimoji="0" lang="nb-NO" sz="1800" b="0" i="0" u="none" strike="noStrike" kern="1200" cap="none" spc="0" normalizeH="0" baseline="0" noProof="0" dirty="0">
              <a:ln>
                <a:noFill/>
              </a:ln>
              <a:solidFill>
                <a:srgbClr val="FF0000"/>
              </a:solidFill>
              <a:effectLst/>
              <a:uLnTx/>
              <a:uFillTx/>
              <a:latin typeface="Verdana"/>
              <a:cs typeface="ＭＳ Ｐゴシック" pitchFamily="-111" charset="-128"/>
            </a:endParaRPr>
          </a:p>
        </p:txBody>
      </p:sp>
      <p:sp>
        <p:nvSpPr>
          <p:cNvPr id="23" name="TekstSylinder 22"/>
          <p:cNvSpPr txBox="1"/>
          <p:nvPr/>
        </p:nvSpPr>
        <p:spPr bwMode="auto">
          <a:xfrm>
            <a:off x="6383238" y="3142281"/>
            <a:ext cx="4195652" cy="564257"/>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273050" indent="-285750" defTabSz="457200" eaLnBrk="0" hangingPunct="0">
              <a:lnSpc>
                <a:spcPts val="2163"/>
              </a:lnSpc>
              <a:spcAft>
                <a:spcPts val="1500"/>
              </a:spcAft>
              <a:buFont typeface="Wingdings" panose="05000000000000000000" pitchFamily="2" charset="2"/>
              <a:buChar char="ü"/>
            </a:pPr>
            <a:r>
              <a:rPr lang="nb-NO" dirty="0">
                <a:solidFill>
                  <a:schemeClr val="accent2"/>
                </a:solidFill>
                <a:latin typeface="Verdana"/>
                <a:cs typeface="ＭＳ Ｐゴシック" pitchFamily="-111" charset="-128"/>
              </a:rPr>
              <a:t>Excel fil inneholder flere ark som filtrer armering </a:t>
            </a:r>
            <a:endParaRPr kumimoji="0" lang="nb-NO" sz="1800" b="0" i="0" u="none" strike="noStrike" kern="1200" cap="none" spc="0" normalizeH="0" baseline="0" noProof="0" dirty="0">
              <a:ln>
                <a:noFill/>
              </a:ln>
              <a:solidFill>
                <a:schemeClr val="accent2"/>
              </a:solidFill>
              <a:effectLst/>
              <a:uLnTx/>
              <a:uFillTx/>
              <a:latin typeface="Verdana"/>
              <a:cs typeface="ＭＳ Ｐゴシック" pitchFamily="-111" charset="-128"/>
            </a:endParaRPr>
          </a:p>
        </p:txBody>
      </p:sp>
      <p:sp>
        <p:nvSpPr>
          <p:cNvPr id="6" name="Pil høyre 5"/>
          <p:cNvSpPr/>
          <p:nvPr/>
        </p:nvSpPr>
        <p:spPr>
          <a:xfrm>
            <a:off x="5411130" y="1712205"/>
            <a:ext cx="648072" cy="259430"/>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4" name="Pil høyre 23"/>
          <p:cNvSpPr/>
          <p:nvPr/>
        </p:nvSpPr>
        <p:spPr>
          <a:xfrm>
            <a:off x="5444743" y="2513706"/>
            <a:ext cx="648072" cy="259430"/>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 name="Pil høyre 24"/>
          <p:cNvSpPr/>
          <p:nvPr/>
        </p:nvSpPr>
        <p:spPr>
          <a:xfrm>
            <a:off x="5446083" y="3153631"/>
            <a:ext cx="648072" cy="259430"/>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Pil høyre 25"/>
          <p:cNvSpPr/>
          <p:nvPr/>
        </p:nvSpPr>
        <p:spPr>
          <a:xfrm>
            <a:off x="5461476" y="4015688"/>
            <a:ext cx="648072" cy="259430"/>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8" name="TekstSylinder 27"/>
          <p:cNvSpPr txBox="1"/>
          <p:nvPr/>
        </p:nvSpPr>
        <p:spPr bwMode="auto">
          <a:xfrm>
            <a:off x="6418262" y="1172273"/>
            <a:ext cx="4320480" cy="28212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lang="nb-NO" u="sng" dirty="0">
                <a:latin typeface="Verdana"/>
                <a:cs typeface="ＭＳ Ｐゴシック" pitchFamily="-111" charset="-128"/>
              </a:rPr>
              <a:t>I dag</a:t>
            </a:r>
            <a:r>
              <a:rPr lang="nb-NO" dirty="0">
                <a:latin typeface="Verdana"/>
                <a:cs typeface="ＭＳ Ｐゴシック" pitchFamily="-111" charset="-128"/>
              </a:rPr>
              <a:t>				</a:t>
            </a:r>
          </a:p>
        </p:txBody>
      </p:sp>
      <p:sp>
        <p:nvSpPr>
          <p:cNvPr id="7" name="TekstSylinder 6"/>
          <p:cNvSpPr txBox="1"/>
          <p:nvPr/>
        </p:nvSpPr>
        <p:spPr bwMode="auto">
          <a:xfrm>
            <a:off x="1630710" y="5013969"/>
            <a:ext cx="8856984" cy="756617"/>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indent="-25400" defTabSz="457200" eaLnBrk="0" hangingPunct="0">
              <a:spcAft>
                <a:spcPts val="1500"/>
              </a:spcAft>
            </a:pPr>
            <a:r>
              <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PER I DAG </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HAR VI 4 BIM PROSJEKTER I GANG </a:t>
            </a:r>
            <a:r>
              <a:rPr lang="nb-NO" dirty="0">
                <a:latin typeface="Verdana"/>
                <a:cs typeface="ＭＳ Ｐゴシック" pitchFamily="-111" charset="-128"/>
              </a:rPr>
              <a:t>SAMMEN MED SKANSKA </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a:t>
            </a:r>
          </a:p>
          <a:p>
            <a:pPr marL="12700" marR="0" indent="-25400" algn="l" defTabSz="457200" rtl="0" eaLnBrk="0" fontAlgn="base" latinLnBrk="0" hangingPunct="0">
              <a:spcBef>
                <a:spcPct val="0"/>
              </a:spcBef>
              <a:spcAft>
                <a:spcPts val="1500"/>
              </a:spcAft>
              <a:buClrTx/>
              <a:buSzTx/>
              <a:tabLst/>
            </a:pPr>
            <a:r>
              <a:rPr lang="nb-NO" baseline="0" dirty="0">
                <a:latin typeface="Verdana"/>
                <a:cs typeface="ＭＳ Ｐゴシック" pitchFamily="-111" charset="-128"/>
              </a:rPr>
              <a:t>							OG DET</a:t>
            </a:r>
            <a:r>
              <a:rPr lang="nb-NO" dirty="0">
                <a:latin typeface="Verdana"/>
                <a:cs typeface="ＭＳ Ｐゴシック" pitchFamily="-111" charset="-128"/>
              </a:rPr>
              <a:t> BLIR FLERE … </a:t>
            </a:r>
            <a:r>
              <a:rPr lang="nb-NO" dirty="0">
                <a:latin typeface="Verdana"/>
                <a:cs typeface="ＭＳ Ｐゴシック" pitchFamily="-111" charset="-128"/>
                <a:sym typeface="Wingdings" panose="05000000000000000000" pitchFamily="2" charset="2"/>
              </a:rPr>
              <a:t></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270329247"/>
      </p:ext>
    </p:extLst>
  </p:cSld>
  <p:clrMapOvr>
    <a:masterClrMapping/>
  </p:clrMapOvr>
  <mc:AlternateContent xmlns:mc="http://schemas.openxmlformats.org/markup-compatibility/2006" xmlns:p14="http://schemas.microsoft.com/office/powerpoint/2010/main">
    <mc:Choice Requires="p14">
      <p:transition p14:dur="10" advTm="52269"/>
    </mc:Choice>
    <mc:Fallback xmlns="">
      <p:transition advTm="52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8" grpId="0"/>
      <p:bldP spid="19" grpId="0"/>
      <p:bldP spid="20" grpId="0"/>
      <p:bldP spid="21" grpId="0"/>
      <p:bldP spid="22" grpId="0"/>
      <p:bldP spid="23" grpId="0"/>
      <p:bldP spid="6" grpId="0" animBg="1"/>
      <p:bldP spid="24" grpId="0" animBg="1"/>
      <p:bldP spid="25" grpId="0" animBg="1"/>
      <p:bldP spid="2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err="1"/>
              <a:t>BAMteC</a:t>
            </a:r>
            <a:r>
              <a:rPr lang="nb-NO" dirty="0"/>
              <a:t> (ARMERING I RULL)</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ssholder for innhold 1"/>
          <p:cNvSpPr>
            <a:spLocks noGrp="1"/>
          </p:cNvSpPr>
          <p:nvPr>
            <p:ph idx="1"/>
          </p:nvPr>
        </p:nvSpPr>
        <p:spPr/>
        <p:txBody>
          <a:bodyPr/>
          <a:lstStyle/>
          <a:p>
            <a:pPr marL="0" indent="0">
              <a:buNone/>
            </a:pPr>
            <a:r>
              <a:rPr lang="nb-NO" dirty="0"/>
              <a:t>Utfordringer på Asker tek:</a:t>
            </a:r>
          </a:p>
          <a:p>
            <a:r>
              <a:rPr lang="nb-NO" dirty="0"/>
              <a:t>Det var første prosjekt hvor Celsa fikk IFC istedenfor DWG</a:t>
            </a:r>
          </a:p>
          <a:p>
            <a:r>
              <a:rPr lang="nb-NO" u="sng" dirty="0"/>
              <a:t>Hovedarmering varierte fra ø16 til ø32 </a:t>
            </a:r>
            <a:endParaRPr lang="nb-NO" dirty="0"/>
          </a:p>
          <a:p>
            <a:r>
              <a:rPr lang="nb-NO" dirty="0"/>
              <a:t>Celsa bruker </a:t>
            </a:r>
            <a:r>
              <a:rPr lang="nb-NO" dirty="0" err="1"/>
              <a:t>Soficad</a:t>
            </a:r>
            <a:r>
              <a:rPr lang="nb-NO" dirty="0"/>
              <a:t> (</a:t>
            </a:r>
            <a:r>
              <a:rPr lang="nb-NO" dirty="0" err="1"/>
              <a:t>Autocad</a:t>
            </a:r>
            <a:r>
              <a:rPr lang="nb-NO" dirty="0"/>
              <a:t>) som programvare til å prosjektere BAMTEC</a:t>
            </a:r>
          </a:p>
          <a:p>
            <a:r>
              <a:rPr lang="nb-NO" dirty="0"/>
              <a:t>Armering fra IFC kan ikke konverteres til DWG format</a:t>
            </a:r>
          </a:p>
          <a:p>
            <a:r>
              <a:rPr lang="nb-NO" dirty="0"/>
              <a:t>Bruk av </a:t>
            </a:r>
            <a:r>
              <a:rPr lang="nb-NO" dirty="0" err="1"/>
              <a:t>Solibri</a:t>
            </a:r>
            <a:r>
              <a:rPr lang="nb-NO" dirty="0"/>
              <a:t> og </a:t>
            </a:r>
            <a:r>
              <a:rPr lang="nb-NO" dirty="0" err="1"/>
              <a:t>Autocad</a:t>
            </a:r>
            <a:r>
              <a:rPr lang="nb-NO" dirty="0"/>
              <a:t> separat kan føre til feil</a:t>
            </a:r>
          </a:p>
          <a:p>
            <a:endParaRPr lang="nb-NO" dirty="0"/>
          </a:p>
        </p:txBody>
      </p:sp>
    </p:spTree>
    <p:extLst>
      <p:ext uri="{BB962C8B-B14F-4D97-AF65-F5344CB8AC3E}">
        <p14:creationId xmlns:p14="http://schemas.microsoft.com/office/powerpoint/2010/main" val="861528113"/>
      </p:ext>
    </p:extLst>
  </p:cSld>
  <p:clrMapOvr>
    <a:masterClrMapping/>
  </p:clrMapOvr>
  <mc:AlternateContent xmlns:mc="http://schemas.openxmlformats.org/markup-compatibility/2006" xmlns:p14="http://schemas.microsoft.com/office/powerpoint/2010/main">
    <mc:Choice Requires="p14">
      <p:transition p14:dur="10" advTm="52269"/>
    </mc:Choice>
    <mc:Fallback xmlns="">
      <p:transition advTm="5226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BAMTEC – PROSJEKTERINGSPROCESS</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759" y="1450142"/>
            <a:ext cx="4722944" cy="243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946" y="4156683"/>
            <a:ext cx="2808312" cy="199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Sylinder 3"/>
          <p:cNvSpPr txBox="1"/>
          <p:nvPr/>
        </p:nvSpPr>
        <p:spPr bwMode="auto">
          <a:xfrm>
            <a:off x="8399462" y="1094297"/>
            <a:ext cx="1080120" cy="28212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err="1">
                <a:ln>
                  <a:noFill/>
                </a:ln>
                <a:solidFill>
                  <a:schemeClr val="tx1"/>
                </a:solidFill>
                <a:effectLst/>
                <a:uLnTx/>
                <a:uFillTx/>
                <a:latin typeface="Verdana"/>
                <a:ea typeface="ＭＳ Ｐゴシック" pitchFamily="-111" charset="-128"/>
                <a:cs typeface="ＭＳ Ｐゴシック" pitchFamily="-111" charset="-128"/>
              </a:rPr>
              <a:t>Solibri</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10" name="TekstSylinder 9"/>
          <p:cNvSpPr txBox="1"/>
          <p:nvPr/>
        </p:nvSpPr>
        <p:spPr bwMode="auto">
          <a:xfrm>
            <a:off x="2407074" y="982175"/>
            <a:ext cx="1080120" cy="259430"/>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l"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err="1">
                <a:ln>
                  <a:noFill/>
                </a:ln>
                <a:solidFill>
                  <a:schemeClr val="tx1"/>
                </a:solidFill>
                <a:effectLst/>
                <a:uLnTx/>
                <a:uFillTx/>
                <a:latin typeface="Verdana"/>
                <a:ea typeface="ＭＳ Ｐゴシック" pitchFamily="-111" charset="-128"/>
                <a:cs typeface="ＭＳ Ｐゴシック" pitchFamily="-111" charset="-128"/>
              </a:rPr>
              <a:t>SOFiCAD</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6" name="TekstSylinder 5"/>
          <p:cNvSpPr txBox="1"/>
          <p:nvPr/>
        </p:nvSpPr>
        <p:spPr bwMode="auto">
          <a:xfrm>
            <a:off x="982638" y="4509914"/>
            <a:ext cx="4536504" cy="1128514"/>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spAutoFit/>
          </a:bodyPr>
          <a:lstStyle/>
          <a:p>
            <a:pPr marL="12700" marR="0" indent="-25400" algn="just" defTabSz="457200" rtl="0" eaLnBrk="0" fontAlgn="base" latinLnBrk="0" hangingPunct="0">
              <a:lnSpc>
                <a:spcPts val="2163"/>
              </a:lnSpc>
              <a:spcBef>
                <a:spcPct val="0"/>
              </a:spcBef>
              <a:spcAft>
                <a:spcPts val="1500"/>
              </a:spcAft>
              <a:buClrTx/>
              <a:buSzTx/>
              <a:tabLst/>
            </a:pPr>
            <a:r>
              <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rPr>
              <a:t>Ved samarbeid med Rambøll</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fikk Celsa tilgang til </a:t>
            </a:r>
            <a:r>
              <a:rPr kumimoji="0" lang="nb-NO" sz="1800" b="0" i="0" u="none" strike="noStrike" kern="1200" cap="none" spc="0" normalizeH="0" noProof="0" dirty="0" err="1">
                <a:ln>
                  <a:noFill/>
                </a:ln>
                <a:solidFill>
                  <a:schemeClr val="tx1"/>
                </a:solidFill>
                <a:effectLst/>
                <a:uLnTx/>
                <a:uFillTx/>
                <a:latin typeface="Verdana"/>
                <a:ea typeface="ＭＳ Ｐゴシック" pitchFamily="-111" charset="-128"/>
                <a:cs typeface="ＭＳ Ｐゴシック" pitchFamily="-111" charset="-128"/>
              </a:rPr>
              <a:t>Revit</a:t>
            </a:r>
            <a:r>
              <a:rPr kumimoji="0" lang="nb-NO" sz="1800" b="0" i="0" u="none" strike="noStrike" kern="1200" cap="none" spc="0" normalizeH="0" noProof="0" dirty="0">
                <a:ln>
                  <a:noFill/>
                </a:ln>
                <a:solidFill>
                  <a:schemeClr val="tx1"/>
                </a:solidFill>
                <a:effectLst/>
                <a:uLnTx/>
                <a:uFillTx/>
                <a:latin typeface="Verdana"/>
                <a:ea typeface="ＭＳ Ｐゴシック" pitchFamily="-111" charset="-128"/>
                <a:cs typeface="ＭＳ Ｐゴシック" pitchFamily="-111" charset="-128"/>
              </a:rPr>
              <a:t> fil som ble brukt til      å lage DWG underlag med nøyaktig plassering av armering</a:t>
            </a:r>
            <a:endParaRPr kumimoji="0" lang="nb-NO" sz="1800" b="0" i="0" u="none" strike="noStrike" kern="1200" cap="none" spc="0" normalizeH="0" baseline="0" noProof="0" dirty="0">
              <a:ln>
                <a:noFill/>
              </a:ln>
              <a:solidFill>
                <a:schemeClr val="tx1"/>
              </a:solidFill>
              <a:effectLst/>
              <a:uLnTx/>
              <a:uFillTx/>
              <a:latin typeface="Verdana"/>
              <a:ea typeface="ＭＳ Ｐゴシック" pitchFamily="-111" charset="-128"/>
              <a:cs typeface="ＭＳ Ｐゴシック" pitchFamily="-111" charset="-128"/>
            </a:endParaRPr>
          </a:p>
        </p:txBody>
      </p:sp>
      <p:sp>
        <p:nvSpPr>
          <p:cNvPr id="7" name="Pil høyre 6"/>
          <p:cNvSpPr/>
          <p:nvPr/>
        </p:nvSpPr>
        <p:spPr>
          <a:xfrm rot="12000000">
            <a:off x="5597507" y="3981163"/>
            <a:ext cx="648072" cy="259165"/>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727" y="1338344"/>
            <a:ext cx="5109748" cy="253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886584"/>
      </p:ext>
    </p:extLst>
  </p:cSld>
  <p:clrMapOvr>
    <a:masterClrMapping/>
  </p:clrMapOvr>
  <mc:AlternateContent xmlns:mc="http://schemas.openxmlformats.org/markup-compatibility/2006" xmlns:p14="http://schemas.microsoft.com/office/powerpoint/2010/main">
    <mc:Choice Requires="p14">
      <p:transition p14:dur="10" advTm="52269"/>
    </mc:Choice>
    <mc:Fallback xmlns="">
      <p:transition advTm="52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additive="base">
                                        <p:cTn id="15" dur="500" fill="hold"/>
                                        <p:tgtEl>
                                          <p:spTgt spid="1027"/>
                                        </p:tgtEl>
                                        <p:attrNameLst>
                                          <p:attrName>ppt_x</p:attrName>
                                        </p:attrNameLst>
                                      </p:cBhvr>
                                      <p:tavLst>
                                        <p:tav tm="0">
                                          <p:val>
                                            <p:strVal val="#ppt_x"/>
                                          </p:val>
                                        </p:tav>
                                        <p:tav tm="100000">
                                          <p:val>
                                            <p:strVal val="#ppt_x"/>
                                          </p:val>
                                        </p:tav>
                                      </p:tavLst>
                                    </p:anim>
                                    <p:anim calcmode="lin" valueType="num">
                                      <p:cBhvr additive="base">
                                        <p:cTn id="1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342900" indent="-342900">
              <a:buFont typeface="+mj-lt"/>
              <a:buAutoNum type="arabicPeriod"/>
            </a:pPr>
            <a:r>
              <a:rPr lang="nb-NO" dirty="0"/>
              <a:t>Introduksjon</a:t>
            </a:r>
          </a:p>
          <a:p>
            <a:pPr lvl="1"/>
            <a:r>
              <a:rPr lang="nb-NO" dirty="0"/>
              <a:t>Hvorfor</a:t>
            </a:r>
          </a:p>
          <a:p>
            <a:pPr lvl="1"/>
            <a:r>
              <a:rPr lang="nb-NO" dirty="0"/>
              <a:t>Litt om Asker Tek</a:t>
            </a:r>
          </a:p>
          <a:p>
            <a:pPr marL="342900" indent="-342900">
              <a:buFont typeface="+mj-lt"/>
              <a:buAutoNum type="arabicPeriod"/>
            </a:pPr>
            <a:r>
              <a:rPr lang="nb-NO" dirty="0"/>
              <a:t>Gjennomføring </a:t>
            </a:r>
          </a:p>
          <a:p>
            <a:pPr lvl="1"/>
            <a:r>
              <a:rPr lang="nb-NO" dirty="0"/>
              <a:t>Prosess fra a til å</a:t>
            </a:r>
          </a:p>
          <a:p>
            <a:pPr marL="342900" indent="-342900">
              <a:buFont typeface="+mj-lt"/>
              <a:buAutoNum type="arabicPeriod"/>
            </a:pPr>
            <a:r>
              <a:rPr lang="nb-NO" dirty="0" err="1"/>
              <a:t>Avslutningsord</a:t>
            </a:r>
            <a:endParaRPr lang="nb-NO" dirty="0"/>
          </a:p>
          <a:p>
            <a:pPr lvl="1"/>
            <a:r>
              <a:rPr lang="nb-NO" dirty="0"/>
              <a:t>Lærdom</a:t>
            </a:r>
          </a:p>
          <a:p>
            <a:pPr lvl="1"/>
            <a:r>
              <a:rPr lang="nb-NO" dirty="0"/>
              <a:t>Forbedringspotensialer </a:t>
            </a:r>
          </a:p>
          <a:p>
            <a:pPr lvl="1"/>
            <a:r>
              <a:rPr lang="nb-NO" dirty="0"/>
              <a:t>Veien videre</a:t>
            </a:r>
          </a:p>
          <a:p>
            <a:pPr lvl="1"/>
            <a:endParaRPr lang="nb-NO" dirty="0"/>
          </a:p>
        </p:txBody>
      </p:sp>
      <p:sp>
        <p:nvSpPr>
          <p:cNvPr id="3" name="Title 2"/>
          <p:cNvSpPr>
            <a:spLocks noGrp="1"/>
          </p:cNvSpPr>
          <p:nvPr>
            <p:ph type="title"/>
          </p:nvPr>
        </p:nvSpPr>
        <p:spPr/>
        <p:txBody>
          <a:bodyPr/>
          <a:lstStyle/>
          <a:p>
            <a:r>
              <a:rPr lang="nb-NO" dirty="0"/>
              <a:t>Innhold</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PAMA\Google Drive\Documents Patrick\Work\Rambøll\Asker Tek\_BuildingSMART\Dokumenter\Content-Marketing-Speech-Bub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341562"/>
            <a:ext cx="4953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03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BAMTEC – VEIEN VIDERE</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lassholder for innhold 1"/>
          <p:cNvSpPr>
            <a:spLocks noGrp="1"/>
          </p:cNvSpPr>
          <p:nvPr>
            <p:ph idx="1"/>
          </p:nvPr>
        </p:nvSpPr>
        <p:spPr>
          <a:xfrm>
            <a:off x="622598" y="1773610"/>
            <a:ext cx="10558676" cy="3682478"/>
          </a:xfrm>
        </p:spPr>
        <p:txBody>
          <a:bodyPr/>
          <a:lstStyle/>
          <a:p>
            <a:r>
              <a:rPr lang="nb-NO" dirty="0"/>
              <a:t>Celsa vil fortsette prosjekteringsprosess i 2D</a:t>
            </a:r>
          </a:p>
          <a:p>
            <a:r>
              <a:rPr lang="nb-NO" dirty="0"/>
              <a:t>Det fins mulighet for å importere </a:t>
            </a:r>
            <a:r>
              <a:rPr lang="nb-NO" dirty="0" err="1"/>
              <a:t>maskinfil</a:t>
            </a:r>
            <a:r>
              <a:rPr lang="nb-NO" dirty="0"/>
              <a:t> til TEKLA og levere BAMTEC i IFC</a:t>
            </a:r>
          </a:p>
          <a:p>
            <a:r>
              <a:rPr lang="nb-NO" dirty="0"/>
              <a:t>Det holder med IFC som underlag til ukompliserte plater </a:t>
            </a:r>
          </a:p>
          <a:p>
            <a:endParaRPr lang="nb-NO" dirty="0"/>
          </a:p>
        </p:txBody>
      </p:sp>
    </p:spTree>
    <p:extLst>
      <p:ext uri="{BB962C8B-B14F-4D97-AF65-F5344CB8AC3E}">
        <p14:creationId xmlns:p14="http://schemas.microsoft.com/office/powerpoint/2010/main" val="580596459"/>
      </p:ext>
    </p:extLst>
  </p:cSld>
  <p:clrMapOvr>
    <a:masterClrMapping/>
  </p:clrMapOvr>
  <mc:AlternateContent xmlns:mc="http://schemas.openxmlformats.org/markup-compatibility/2006" xmlns:p14="http://schemas.microsoft.com/office/powerpoint/2010/main">
    <mc:Choice Requires="p14">
      <p:transition p14:dur="10" advTm="52269"/>
    </mc:Choice>
    <mc:Fallback xmlns="">
      <p:transition advTm="5226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Byggeplass - Planlegging</a:t>
            </a:r>
            <a:br>
              <a:rPr lang="nb-NO" dirty="0"/>
            </a:br>
            <a:endParaRPr lang="nb-NO" dirty="0"/>
          </a:p>
        </p:txBody>
      </p:sp>
      <p:sp>
        <p:nvSpPr>
          <p:cNvPr id="3" name="Content Placeholder 2"/>
          <p:cNvSpPr>
            <a:spLocks noGrp="1"/>
          </p:cNvSpPr>
          <p:nvPr>
            <p:ph sz="half" idx="1"/>
          </p:nvPr>
        </p:nvSpPr>
        <p:spPr/>
        <p:txBody>
          <a:bodyPr/>
          <a:lstStyle/>
          <a:p>
            <a:r>
              <a:rPr lang="nb-NO" dirty="0"/>
              <a:t>Leggeplan</a:t>
            </a:r>
          </a:p>
          <a:p>
            <a:r>
              <a:rPr lang="nb-NO" dirty="0"/>
              <a:t>Bestilling bøyelister</a:t>
            </a:r>
          </a:p>
          <a:p>
            <a:r>
              <a:rPr lang="nb-NO" dirty="0"/>
              <a:t>Status armeringsjern</a:t>
            </a:r>
          </a:p>
          <a:p>
            <a:pPr lvl="1"/>
            <a:r>
              <a:rPr lang="nb-NO" dirty="0"/>
              <a:t>Bestilt</a:t>
            </a:r>
          </a:p>
          <a:p>
            <a:pPr lvl="1"/>
            <a:r>
              <a:rPr lang="nb-NO" dirty="0"/>
              <a:t>Levert</a:t>
            </a:r>
          </a:p>
          <a:p>
            <a:pPr lvl="1"/>
            <a:r>
              <a:rPr lang="nb-NO" dirty="0"/>
              <a:t>Montert</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75" r="3775"/>
          <a:stretch>
            <a:fillRect/>
          </a:stretch>
        </p:blipFill>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094" y="2421682"/>
            <a:ext cx="5783354" cy="149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1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Byggeplass</a:t>
            </a:r>
          </a:p>
        </p:txBody>
      </p:sp>
      <p:sp>
        <p:nvSpPr>
          <p:cNvPr id="16393" name="TextBox 8"/>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 two columns with image</a:t>
            </a:r>
          </a:p>
        </p:txBody>
      </p:sp>
      <p:grpSp>
        <p:nvGrpSpPr>
          <p:cNvPr id="14" name="Group 13"/>
          <p:cNvGrpSpPr/>
          <p:nvPr/>
        </p:nvGrpSpPr>
        <p:grpSpPr>
          <a:xfrm>
            <a:off x="12698348" y="0"/>
            <a:ext cx="6080000" cy="3424411"/>
            <a:chOff x="12698347" y="0"/>
            <a:chExt cx="6080001" cy="3423619"/>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7" y="0"/>
              <a:ext cx="6080001" cy="342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ontent_slide_two_columns.jpg"/>
            <p:cNvPicPr>
              <a:picLocks noChangeAspect="1"/>
            </p:cNvPicPr>
            <p:nvPr/>
          </p:nvPicPr>
          <p:blipFill rotWithShape="1">
            <a:blip r:embed="rId4" cstate="screen"/>
            <a:srcRect r="124" b="102"/>
            <a:stretch/>
          </p:blipFill>
          <p:spPr bwMode="auto">
            <a:xfrm>
              <a:off x="15792879" y="813088"/>
              <a:ext cx="2598543" cy="2039847"/>
            </a:xfrm>
            <a:prstGeom prst="rect">
              <a:avLst/>
            </a:prstGeom>
            <a:noFill/>
            <a:ln w="9525">
              <a:noFill/>
              <a:miter lim="800000"/>
              <a:headEnd/>
              <a:tailEnd/>
            </a:ln>
            <a:effectLst/>
          </p:spPr>
        </p:pic>
      </p:grpSp>
      <p:pic>
        <p:nvPicPr>
          <p:cNvPr id="18" name="Picture Placeholder 11"/>
          <p:cNvPicPr>
            <a:picLocks noGrp="1" noChangeAspect="1"/>
          </p:cNvPicPr>
          <p:nvPr>
            <p:ph sz="half" idx="1"/>
          </p:nvPr>
        </p:nvPicPr>
        <p:blipFill>
          <a:blip r:embed="rId5">
            <a:extLst>
              <a:ext uri="{28A0092B-C50C-407E-A947-70E740481C1C}">
                <a14:useLocalDpi xmlns:a14="http://schemas.microsoft.com/office/drawing/2010/main" val="0"/>
              </a:ext>
            </a:extLst>
          </a:blip>
          <a:srcRect l="13173" r="13173"/>
          <a:stretch>
            <a:fillRect/>
          </a:stretch>
        </p:blipFill>
        <p:spPr>
          <a:xfrm>
            <a:off x="815975" y="1646880"/>
            <a:ext cx="5165725" cy="4059539"/>
          </a:xfrm>
        </p:spPr>
      </p:pic>
      <p:pic>
        <p:nvPicPr>
          <p:cNvPr id="19" name="Picture Placeholder 18"/>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4276" r="14276"/>
          <a:stretch>
            <a:fillRect/>
          </a:stretch>
        </p:blipFill>
        <p:spPr/>
      </p:pic>
    </p:spTree>
    <p:extLst>
      <p:ext uri="{BB962C8B-B14F-4D97-AF65-F5344CB8AC3E}">
        <p14:creationId xmlns:p14="http://schemas.microsoft.com/office/powerpoint/2010/main" val="374248077"/>
      </p:ext>
    </p:extLst>
  </p:cSld>
  <p:clrMapOvr>
    <a:masterClrMapping/>
  </p:clrMapOvr>
  <mc:AlternateContent xmlns:mc="http://schemas.openxmlformats.org/markup-compatibility/2006" xmlns:p14="http://schemas.microsoft.com/office/powerpoint/2010/main">
    <mc:Choice Requires="p14">
      <p:transition p14:dur="0" advTm="5167"/>
    </mc:Choice>
    <mc:Fallback xmlns="">
      <p:transition advTm="516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sz="4400" dirty="0"/>
              <a:t>3. </a:t>
            </a:r>
            <a:r>
              <a:rPr lang="nb-NO" sz="4400" dirty="0" err="1"/>
              <a:t>AvslutNINGSord</a:t>
            </a:r>
            <a:endParaRPr lang="nb-NO" sz="4400" dirty="0"/>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PAMA\Google Drive\Documents Patrick\Work\Rambøll\Asker Tek\Bilder\Varia\closi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854" y="1485578"/>
            <a:ext cx="6120680" cy="4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498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Lærdom Asker Tek</a:t>
            </a:r>
          </a:p>
        </p:txBody>
      </p:sp>
      <p:sp>
        <p:nvSpPr>
          <p:cNvPr id="3" name="Content Placeholder 2"/>
          <p:cNvSpPr>
            <a:spLocks noGrp="1"/>
          </p:cNvSpPr>
          <p:nvPr>
            <p:ph sz="half" idx="1"/>
          </p:nvPr>
        </p:nvSpPr>
        <p:spPr/>
        <p:txBody>
          <a:bodyPr/>
          <a:lstStyle/>
          <a:p>
            <a:r>
              <a:rPr lang="nb-NO" dirty="0">
                <a:sym typeface="Wingdings" panose="05000000000000000000" pitchFamily="2" charset="2"/>
              </a:rPr>
              <a:t>Bruk av 1 programvare på byggeplass</a:t>
            </a:r>
          </a:p>
          <a:p>
            <a:pPr lvl="1"/>
            <a:r>
              <a:rPr lang="nb-NO" dirty="0"/>
              <a:t>Solibri i brakkeriggen, Glue på iPad</a:t>
            </a:r>
          </a:p>
          <a:p>
            <a:r>
              <a:rPr lang="nb-NO" dirty="0">
                <a:sym typeface="Wingdings" panose="05000000000000000000" pitchFamily="2" charset="2"/>
              </a:rPr>
              <a:t>Riktige beslutninger kostnad-nytte</a:t>
            </a:r>
          </a:p>
          <a:p>
            <a:pPr lvl="1"/>
            <a:r>
              <a:rPr lang="nb-NO" dirty="0">
                <a:sym typeface="Wingdings" panose="05000000000000000000" pitchFamily="2" charset="2"/>
              </a:rPr>
              <a:t>Alt skulle modelleres i 3D, men det holder med 2D underlag til rullearmering </a:t>
            </a:r>
          </a:p>
          <a:p>
            <a:endParaRPr lang="nb-NO" dirty="0">
              <a:sym typeface="Wingdings" panose="05000000000000000000" pitchFamily="2" charset="2"/>
            </a:endParaRPr>
          </a:p>
          <a:p>
            <a:pPr lvl="1"/>
            <a:endParaRPr lang="nb-NO"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083" r="14083"/>
          <a:stretch>
            <a:fillRect/>
          </a:stretch>
        </p:blipFill>
        <p:spPr/>
      </p:pic>
    </p:spTree>
    <p:extLst>
      <p:ext uri="{BB962C8B-B14F-4D97-AF65-F5344CB8AC3E}">
        <p14:creationId xmlns:p14="http://schemas.microsoft.com/office/powerpoint/2010/main" val="21901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IFC </a:t>
            </a:r>
          </a:p>
          <a:p>
            <a:pPr lvl="1"/>
            <a:r>
              <a:rPr lang="nb-NO" dirty="0"/>
              <a:t>Informasjon som entreprenør legges til</a:t>
            </a:r>
            <a:br>
              <a:rPr lang="nb-NO" dirty="0"/>
            </a:br>
            <a:r>
              <a:rPr lang="nb-NO" dirty="0"/>
              <a:t>bør kunne sendes tilbake til PRO</a:t>
            </a:r>
          </a:p>
          <a:p>
            <a:r>
              <a:rPr lang="nb-NO" dirty="0"/>
              <a:t>Målsetting (Solibri og Glue)</a:t>
            </a:r>
          </a:p>
          <a:p>
            <a:pPr lvl="1"/>
            <a:r>
              <a:rPr lang="nb-NO" dirty="0"/>
              <a:t>Ikke brukervennlig nok</a:t>
            </a:r>
          </a:p>
          <a:p>
            <a:pPr lvl="1"/>
            <a:r>
              <a:rPr lang="nb-NO" dirty="0"/>
              <a:t>Vilkårlig plassert tilleggsarmering</a:t>
            </a:r>
          </a:p>
          <a:p>
            <a:r>
              <a:rPr lang="nb-NO" dirty="0"/>
              <a:t>Programvare på iPad</a:t>
            </a:r>
          </a:p>
          <a:p>
            <a:pPr lvl="1"/>
            <a:r>
              <a:rPr lang="nb-NO" dirty="0"/>
              <a:t>Solibri </a:t>
            </a:r>
            <a:r>
              <a:rPr lang="nb-NO" strike="sngStrike" dirty="0"/>
              <a:t>iPad</a:t>
            </a:r>
          </a:p>
          <a:p>
            <a:pPr lvl="1"/>
            <a:r>
              <a:rPr lang="nb-NO" dirty="0"/>
              <a:t>BIM360 Glue </a:t>
            </a:r>
            <a:r>
              <a:rPr lang="nb-NO" strike="sngStrike" dirty="0"/>
              <a:t>åpenBIM</a:t>
            </a:r>
          </a:p>
          <a:p>
            <a:endParaRPr lang="nb-NO" dirty="0"/>
          </a:p>
        </p:txBody>
      </p:sp>
      <p:sp>
        <p:nvSpPr>
          <p:cNvPr id="3" name="Title 2"/>
          <p:cNvSpPr>
            <a:spLocks noGrp="1"/>
          </p:cNvSpPr>
          <p:nvPr>
            <p:ph type="title"/>
          </p:nvPr>
        </p:nvSpPr>
        <p:spPr/>
        <p:txBody>
          <a:bodyPr/>
          <a:lstStyle/>
          <a:p>
            <a:r>
              <a:rPr lang="nb-NO" dirty="0"/>
              <a:t>Forbedringspotensialer</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ichange.no/wp-content/uploads/2012/01/shutterstock_937172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206" y="1773610"/>
            <a:ext cx="5318772"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68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849" y="1815141"/>
            <a:ext cx="5042970" cy="3361980"/>
          </a:xfrm>
          <a:prstGeom prst="rect">
            <a:avLst/>
          </a:prstGeom>
        </p:spPr>
      </p:pic>
      <p:sp>
        <p:nvSpPr>
          <p:cNvPr id="4" name="Content Placeholder 3"/>
          <p:cNvSpPr>
            <a:spLocks noGrp="1"/>
          </p:cNvSpPr>
          <p:nvPr>
            <p:ph idx="1"/>
          </p:nvPr>
        </p:nvSpPr>
        <p:spPr/>
        <p:txBody>
          <a:bodyPr/>
          <a:lstStyle/>
          <a:p>
            <a:r>
              <a:rPr lang="nb-NO" dirty="0"/>
              <a:t>2 Nye tegningsløs armeringsprosjekter</a:t>
            </a:r>
          </a:p>
          <a:p>
            <a:pPr lvl="1"/>
            <a:r>
              <a:rPr lang="nb-NO" dirty="0"/>
              <a:t>Oksenøya B1 (Skanska)</a:t>
            </a:r>
          </a:p>
          <a:p>
            <a:pPr lvl="1"/>
            <a:r>
              <a:rPr lang="nb-NO" dirty="0"/>
              <a:t>Lilleaker Vest (HENT)</a:t>
            </a:r>
          </a:p>
          <a:p>
            <a:r>
              <a:rPr lang="nb-NO" dirty="0"/>
              <a:t>Utviklingsarbeid </a:t>
            </a:r>
          </a:p>
          <a:p>
            <a:pPr lvl="1"/>
            <a:r>
              <a:rPr lang="nb-NO" dirty="0"/>
              <a:t>Integrere bS Real Life Object Mapping</a:t>
            </a:r>
            <a:br>
              <a:rPr lang="nb-NO" dirty="0"/>
            </a:br>
            <a:r>
              <a:rPr lang="nb-NO" dirty="0"/>
              <a:t>i Rambølls digitale verktøy (NS8360)</a:t>
            </a:r>
          </a:p>
          <a:p>
            <a:pPr lvl="1"/>
            <a:r>
              <a:rPr lang="nb-NO" dirty="0"/>
              <a:t>Utvide kvalitetskontroll IFC i Solibri</a:t>
            </a:r>
          </a:p>
          <a:p>
            <a:pPr lvl="1"/>
            <a:r>
              <a:rPr lang="nb-NO" dirty="0"/>
              <a:t>Bruk av IFC som underlag til beskrivelse</a:t>
            </a:r>
          </a:p>
          <a:p>
            <a:r>
              <a:rPr lang="nb-NO" dirty="0"/>
              <a:t>Rambøll satser på digitalisering</a:t>
            </a:r>
          </a:p>
          <a:p>
            <a:pPr lvl="1"/>
            <a:r>
              <a:rPr lang="nb-NO" dirty="0"/>
              <a:t>Tegningløse byggeplasser</a:t>
            </a:r>
          </a:p>
          <a:p>
            <a:pPr lvl="1"/>
            <a:r>
              <a:rPr lang="nb-NO" dirty="0"/>
              <a:t>VR, QR, osv.</a:t>
            </a:r>
          </a:p>
          <a:p>
            <a:endParaRPr lang="nb-NO" dirty="0"/>
          </a:p>
          <a:p>
            <a:endParaRPr lang="nb-NO" dirty="0"/>
          </a:p>
        </p:txBody>
      </p:sp>
      <p:sp>
        <p:nvSpPr>
          <p:cNvPr id="3" name="Title 2"/>
          <p:cNvSpPr>
            <a:spLocks noGrp="1"/>
          </p:cNvSpPr>
          <p:nvPr>
            <p:ph type="title"/>
          </p:nvPr>
        </p:nvSpPr>
        <p:spPr/>
        <p:txBody>
          <a:bodyPr/>
          <a:lstStyle/>
          <a:p>
            <a:r>
              <a:rPr lang="nb-NO" dirty="0"/>
              <a:t>Veien Videre RAMBØLL</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1 ′ を : 「 を ~ り 】 ・ ~ を ・ イ よ ・ な を コ 【 を ~ 等 第 で こ 一 - さ ー &#10;R A M B L L "/>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78500" y="1815141"/>
            <a:ext cx="5600975" cy="336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83213"/>
      </p:ext>
    </p:extLst>
  </p:cSld>
  <p:clrMapOvr>
    <a:masterClrMapping/>
  </p:clrMapOvr>
  <mc:AlternateContent xmlns:mc="http://schemas.openxmlformats.org/markup-compatibility/2006" xmlns:p14="http://schemas.microsoft.com/office/powerpoint/2010/main">
    <mc:Choice Requires="p14">
      <p:transition p14:dur="10" advTm="11943"/>
    </mc:Choice>
    <mc:Fallback xmlns="">
      <p:transition advTm="119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1000"/>
                                        <p:tgtEl>
                                          <p:spTgt spid="1026"/>
                                        </p:tgtEl>
                                      </p:cBhvr>
                                    </p:animEffect>
                                    <p:anim calcmode="lin" valueType="num">
                                      <p:cBhvr>
                                        <p:cTn id="62" dur="1000" fill="hold"/>
                                        <p:tgtEl>
                                          <p:spTgt spid="1026"/>
                                        </p:tgtEl>
                                        <p:attrNameLst>
                                          <p:attrName>ppt_x</p:attrName>
                                        </p:attrNameLst>
                                      </p:cBhvr>
                                      <p:tavLst>
                                        <p:tav tm="0">
                                          <p:val>
                                            <p:strVal val="#ppt_x"/>
                                          </p:val>
                                        </p:tav>
                                        <p:tav tm="100000">
                                          <p:val>
                                            <p:strVal val="#ppt_x"/>
                                          </p:val>
                                        </p:tav>
                                      </p:tavLst>
                                    </p:anim>
                                    <p:anim calcmode="lin" valueType="num">
                                      <p:cBhvr>
                                        <p:cTn id="6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A\Google Drive\Documents Patrick\Work\Rambøll\Asker Tek\Bilder\Varia\benefits-of-going-paperless.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56" y="-71595"/>
            <a:ext cx="12503918" cy="8299191"/>
          </a:xfrm>
          <a:prstGeom prst="rect">
            <a:avLst/>
          </a:prstGeom>
          <a:noFill/>
          <a:extLst>
            <a:ext uri="{909E8E84-426E-40DD-AFC4-6F175D3DCCD1}">
              <a14:hiddenFill xmlns:a14="http://schemas.microsoft.com/office/drawing/2010/main">
                <a:solidFill>
                  <a:srgbClr val="FFFFFF"/>
                </a:solidFill>
              </a14:hiddenFill>
            </a:ext>
          </a:extLst>
        </p:spPr>
      </p:pic>
      <p:sp>
        <p:nvSpPr>
          <p:cNvPr id="103438" name="TextBox 12"/>
          <p:cNvSpPr txBox="1">
            <a:spLocks noChangeArrowheads="1"/>
          </p:cNvSpPr>
          <p:nvPr/>
        </p:nvSpPr>
        <p:spPr bwMode="auto">
          <a:xfrm>
            <a:off x="12698348" y="3610811"/>
            <a:ext cx="6095207" cy="276999"/>
          </a:xfrm>
          <a:prstGeom prst="rect">
            <a:avLst/>
          </a:prstGeom>
          <a:noFill/>
          <a:ln w="9525">
            <a:noFill/>
            <a:miter lim="800000"/>
            <a:headEnd/>
            <a:tailEnd/>
          </a:ln>
        </p:spPr>
        <p:txBody>
          <a:bodyPr lIns="0" tIns="0" rIns="0" bIns="0">
            <a:spAutoFit/>
          </a:bodyPr>
          <a:lstStyle/>
          <a:p>
            <a:r>
              <a:rPr lang="nb-NO" dirty="0"/>
              <a:t>End slide</a:t>
            </a:r>
          </a:p>
        </p:txBody>
      </p:sp>
      <p:pic>
        <p:nvPicPr>
          <p:cNvPr id="7" name="Picture 2"/>
          <p:cNvPicPr>
            <a:picLocks noChangeAspect="1" noChangeArrowheads="1"/>
          </p:cNvPicPr>
          <p:nvPr/>
        </p:nvPicPr>
        <p:blipFill>
          <a:blip r:embed="rId4"/>
          <a:srcRect/>
          <a:stretch>
            <a:fillRect/>
          </a:stretch>
        </p:blipFill>
        <p:spPr bwMode="auto">
          <a:xfrm>
            <a:off x="12697201" y="0"/>
            <a:ext cx="6080000" cy="342441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Title 2"/>
          <p:cNvSpPr>
            <a:spLocks noGrp="1"/>
          </p:cNvSpPr>
          <p:nvPr>
            <p:ph type="ctrTitle"/>
          </p:nvPr>
        </p:nvSpPr>
        <p:spPr/>
        <p:txBody>
          <a:bodyPr/>
          <a:lstStyle/>
          <a:p>
            <a:r>
              <a:rPr lang="nb-NO" dirty="0">
                <a:solidFill>
                  <a:schemeClr val="tx2"/>
                </a:solidFill>
              </a:rPr>
              <a:t>Takk for deres oppmerksomhet</a:t>
            </a:r>
          </a:p>
        </p:txBody>
      </p:sp>
    </p:spTree>
    <p:extLst>
      <p:ext uri="{BB962C8B-B14F-4D97-AF65-F5344CB8AC3E}">
        <p14:creationId xmlns:p14="http://schemas.microsoft.com/office/powerpoint/2010/main" val="328342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sz="4400" dirty="0"/>
              <a:t>1. Introduksjon</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PAMA\Google Drive\Documents Patrick\Work\Rambøll\Asker Tek\Bilder\Varia\intr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1480827"/>
            <a:ext cx="4868681" cy="425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07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lgn="ctr" fontAlgn="ctr">
              <a:buNone/>
            </a:pPr>
            <a:r>
              <a:rPr lang="nb-NO" sz="3200" i="1" dirty="0">
                <a:solidFill>
                  <a:schemeClr val="tx2"/>
                </a:solidFill>
              </a:rPr>
              <a:t>«Det er mye bedre å se armeringen i 3D enn</a:t>
            </a:r>
          </a:p>
          <a:p>
            <a:pPr marL="0" indent="0" algn="ctr" fontAlgn="ctr">
              <a:buNone/>
            </a:pPr>
            <a:r>
              <a:rPr lang="nb-NO" sz="3200" b="1" i="1" dirty="0">
                <a:solidFill>
                  <a:schemeClr val="tx2"/>
                </a:solidFill>
              </a:rPr>
              <a:t>2D tegninger som i gamle dager</a:t>
            </a:r>
            <a:r>
              <a:rPr lang="nb-NO" sz="3200" i="1" dirty="0">
                <a:solidFill>
                  <a:schemeClr val="tx2"/>
                </a:solidFill>
              </a:rPr>
              <a:t>.»</a:t>
            </a:r>
          </a:p>
          <a:p>
            <a:pPr marL="0" indent="0" algn="r" fontAlgn="ctr">
              <a:buNone/>
            </a:pPr>
            <a:endParaRPr lang="nb-NO" sz="2800" dirty="0"/>
          </a:p>
          <a:p>
            <a:pPr marL="0" indent="0" algn="r" fontAlgn="ctr">
              <a:buNone/>
            </a:pPr>
            <a:r>
              <a:rPr lang="nb-NO" sz="2800" dirty="0"/>
              <a:t> </a:t>
            </a:r>
            <a:r>
              <a:rPr lang="nb-NO" sz="2400" dirty="0"/>
              <a:t>Niklas Olsen - Betongbasen på Asker Tek</a:t>
            </a:r>
            <a:endParaRPr lang="nb-NO" sz="2800" dirty="0"/>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10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Hvorfor 2D TEGNING?</a:t>
            </a:r>
          </a:p>
        </p:txBody>
      </p:sp>
      <p:sp>
        <p:nvSpPr>
          <p:cNvPr id="16393" name="TextBox 8"/>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 two columns with image</a:t>
            </a:r>
          </a:p>
        </p:txBody>
      </p:sp>
      <p:grpSp>
        <p:nvGrpSpPr>
          <p:cNvPr id="14" name="Group 13"/>
          <p:cNvGrpSpPr/>
          <p:nvPr/>
        </p:nvGrpSpPr>
        <p:grpSpPr>
          <a:xfrm>
            <a:off x="12698348" y="0"/>
            <a:ext cx="6080000" cy="3424411"/>
            <a:chOff x="12698347" y="0"/>
            <a:chExt cx="6080001" cy="3423619"/>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7" y="0"/>
              <a:ext cx="6080001" cy="342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ontent_slide_two_columns.jpg"/>
            <p:cNvPicPr>
              <a:picLocks noChangeAspect="1"/>
            </p:cNvPicPr>
            <p:nvPr/>
          </p:nvPicPr>
          <p:blipFill rotWithShape="1">
            <a:blip r:embed="rId5" cstate="screen"/>
            <a:srcRect r="124" b="102"/>
            <a:stretch/>
          </p:blipFill>
          <p:spPr bwMode="auto">
            <a:xfrm>
              <a:off x="15792879" y="813088"/>
              <a:ext cx="2598543" cy="2039847"/>
            </a:xfrm>
            <a:prstGeom prst="rect">
              <a:avLst/>
            </a:prstGeom>
            <a:noFill/>
            <a:ln w="9525">
              <a:noFill/>
              <a:miter lim="800000"/>
              <a:headEnd/>
              <a:tailEnd/>
            </a:ln>
            <a:effectLst/>
          </p:spPr>
        </p:pic>
      </p:grpSp>
      <p:pic>
        <p:nvPicPr>
          <p:cNvPr id="8" name="Content Placeholder 7"/>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100803" y="1644650"/>
            <a:ext cx="4596069" cy="4064000"/>
          </a:xfrm>
        </p:spPr>
      </p:pic>
      <p:pic>
        <p:nvPicPr>
          <p:cNvPr id="6" name="Plassholder for bilde 5"/>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3838" b="3838"/>
          <a:stretch>
            <a:fillRect/>
          </a:stretch>
        </p:blipFill>
        <p:spPr/>
      </p:pic>
    </p:spTree>
    <p:custDataLst>
      <p:tags r:id="rId1"/>
    </p:custDataLst>
    <p:extLst>
      <p:ext uri="{BB962C8B-B14F-4D97-AF65-F5344CB8AC3E}">
        <p14:creationId xmlns:p14="http://schemas.microsoft.com/office/powerpoint/2010/main" val="12993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Hvorfor TEGNINGSArkiv?</a:t>
            </a:r>
          </a:p>
        </p:txBody>
      </p:sp>
      <p:sp>
        <p:nvSpPr>
          <p:cNvPr id="16393" name="TextBox 8"/>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 two columns with image</a:t>
            </a:r>
          </a:p>
        </p:txBody>
      </p:sp>
      <p:grpSp>
        <p:nvGrpSpPr>
          <p:cNvPr id="14" name="Group 13"/>
          <p:cNvGrpSpPr/>
          <p:nvPr/>
        </p:nvGrpSpPr>
        <p:grpSpPr>
          <a:xfrm>
            <a:off x="12698348" y="0"/>
            <a:ext cx="6080000" cy="3424411"/>
            <a:chOff x="12698347" y="0"/>
            <a:chExt cx="6080001" cy="3423619"/>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7" y="0"/>
              <a:ext cx="6080001" cy="342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content_slide_two_columns.jpg"/>
            <p:cNvPicPr>
              <a:picLocks noChangeAspect="1"/>
            </p:cNvPicPr>
            <p:nvPr/>
          </p:nvPicPr>
          <p:blipFill rotWithShape="1">
            <a:blip r:embed="rId5" cstate="screen"/>
            <a:srcRect r="124" b="102"/>
            <a:stretch/>
          </p:blipFill>
          <p:spPr bwMode="auto">
            <a:xfrm>
              <a:off x="15792879" y="813088"/>
              <a:ext cx="2598543" cy="2039847"/>
            </a:xfrm>
            <a:prstGeom prst="rect">
              <a:avLst/>
            </a:prstGeom>
            <a:noFill/>
            <a:ln w="9525">
              <a:noFill/>
              <a:miter lim="800000"/>
              <a:headEnd/>
              <a:tailEnd/>
            </a:ln>
            <a:effectLst/>
          </p:spPr>
        </p:pic>
      </p:grpSp>
      <p:pic>
        <p:nvPicPr>
          <p:cNvPr id="9" name="Content Placeholder 8"/>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017587" y="1629595"/>
            <a:ext cx="4762500" cy="4032448"/>
          </a:xfrm>
        </p:spPr>
      </p:pic>
      <p:pic>
        <p:nvPicPr>
          <p:cNvPr id="11" name="Picture Placeholder 10"/>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601" r="601"/>
          <a:stretch>
            <a:fillRect/>
          </a:stretch>
        </p:blipFill>
        <p:spPr/>
      </p:pic>
    </p:spTree>
    <p:custDataLst>
      <p:tags r:id="rId1"/>
    </p:custDataLst>
    <p:extLst>
      <p:ext uri="{BB962C8B-B14F-4D97-AF65-F5344CB8AC3E}">
        <p14:creationId xmlns:p14="http://schemas.microsoft.com/office/powerpoint/2010/main" val="34342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nb-NO" dirty="0"/>
              <a:t>Planlegging</a:t>
            </a:r>
          </a:p>
          <a:p>
            <a:pPr lvl="1" fontAlgn="ctr"/>
            <a:r>
              <a:rPr lang="nb-NO" dirty="0"/>
              <a:t>Optimalisere logistikk og status på jern</a:t>
            </a:r>
          </a:p>
          <a:p>
            <a:pPr lvl="1" fontAlgn="ctr"/>
            <a:r>
              <a:rPr lang="nb-NO" dirty="0"/>
              <a:t>Kontroll på mengder (unngår regnefeil)</a:t>
            </a:r>
          </a:p>
          <a:p>
            <a:pPr lvl="1" fontAlgn="ctr"/>
            <a:r>
              <a:rPr lang="nb-NO" dirty="0"/>
              <a:t>Mulighet til å koble mot tid (4D) og kostnad (5D)</a:t>
            </a:r>
          </a:p>
          <a:p>
            <a:pPr lvl="1" fontAlgn="ctr"/>
            <a:r>
              <a:rPr lang="nb-NO" dirty="0"/>
              <a:t>Leggeplan med riktig monteringsrekkefølge</a:t>
            </a:r>
          </a:p>
          <a:p>
            <a:pPr lvl="1" fontAlgn="ctr"/>
            <a:r>
              <a:rPr lang="nb-NO" dirty="0" err="1"/>
              <a:t>Bøyelister</a:t>
            </a:r>
            <a:r>
              <a:rPr lang="nb-NO" dirty="0"/>
              <a:t> rett fra modell</a:t>
            </a:r>
          </a:p>
          <a:p>
            <a:pPr lvl="1" fontAlgn="ctr"/>
            <a:r>
              <a:rPr lang="nb-NO" dirty="0" err="1"/>
              <a:t>Prefabrikerte</a:t>
            </a:r>
            <a:r>
              <a:rPr lang="nb-NO" dirty="0"/>
              <a:t> </a:t>
            </a:r>
            <a:r>
              <a:rPr lang="nb-NO" dirty="0" err="1"/>
              <a:t>armeringsbur</a:t>
            </a:r>
            <a:endParaRPr lang="nb-NO" dirty="0"/>
          </a:p>
        </p:txBody>
      </p:sp>
      <p:sp>
        <p:nvSpPr>
          <p:cNvPr id="3" name="Title 2"/>
          <p:cNvSpPr>
            <a:spLocks noGrp="1"/>
          </p:cNvSpPr>
          <p:nvPr>
            <p:ph type="title"/>
          </p:nvPr>
        </p:nvSpPr>
        <p:spPr/>
        <p:txBody>
          <a:bodyPr/>
          <a:lstStyle/>
          <a:p>
            <a:r>
              <a:rPr lang="nb-NO" dirty="0"/>
              <a:t>Fordeler Tegningsløs Armering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65669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fontAlgn="ctr"/>
            <a:r>
              <a:rPr lang="nb-NO" dirty="0"/>
              <a:t>Bygging</a:t>
            </a:r>
          </a:p>
          <a:p>
            <a:pPr lvl="1" fontAlgn="ctr"/>
            <a:r>
              <a:rPr lang="nb-NO" dirty="0"/>
              <a:t>Bedre forståelse (knutepunkter) og mulighet til å ta egne snitt  </a:t>
            </a:r>
          </a:p>
          <a:p>
            <a:pPr lvl="1" fontAlgn="ctr"/>
            <a:r>
              <a:rPr lang="nb-NO" dirty="0"/>
              <a:t>Sanntids samhandling (ingen usikkerhet med revisjoner)</a:t>
            </a:r>
          </a:p>
          <a:p>
            <a:pPr lvl="1" fontAlgn="ctr"/>
            <a:r>
              <a:rPr lang="nb-NO" dirty="0"/>
              <a:t>Øke effektiviteten og mindre gangtid på byggeplassen </a:t>
            </a:r>
          </a:p>
          <a:p>
            <a:pPr lvl="1" fontAlgn="ctr"/>
            <a:r>
              <a:rPr lang="nb-NO" dirty="0"/>
              <a:t>Økt kvalitet og redusere antall feil</a:t>
            </a:r>
          </a:p>
          <a:p>
            <a:pPr lvl="1" fontAlgn="ctr"/>
            <a:r>
              <a:rPr lang="nb-NO" dirty="0"/>
              <a:t>Besparelse i kopieringsutgifter (også miljøgevinst)</a:t>
            </a:r>
          </a:p>
          <a:p>
            <a:pPr lvl="1" fontAlgn="ctr"/>
            <a:endParaRPr lang="nb-NO" dirty="0"/>
          </a:p>
          <a:p>
            <a:pPr fontAlgn="ctr"/>
            <a:r>
              <a:rPr lang="nb-NO" dirty="0"/>
              <a:t>Statistikk fra tidligere prosjekter og bruke data for å fokusere på feil og mangler </a:t>
            </a:r>
          </a:p>
          <a:p>
            <a:pPr fontAlgn="ctr"/>
            <a:endParaRPr lang="nb-NO" dirty="0"/>
          </a:p>
          <a:p>
            <a:pPr fontAlgn="ctr"/>
            <a:r>
              <a:rPr lang="nb-NO" b="1" dirty="0"/>
              <a:t>Fremtida er tegningsløs</a:t>
            </a:r>
          </a:p>
          <a:p>
            <a:pPr fontAlgn="ctr"/>
            <a:endParaRPr lang="nb-NO" dirty="0"/>
          </a:p>
        </p:txBody>
      </p:sp>
      <p:sp>
        <p:nvSpPr>
          <p:cNvPr id="3" name="Title 2"/>
          <p:cNvSpPr>
            <a:spLocks noGrp="1"/>
          </p:cNvSpPr>
          <p:nvPr>
            <p:ph type="title"/>
          </p:nvPr>
        </p:nvSpPr>
        <p:spPr/>
        <p:txBody>
          <a:bodyPr/>
          <a:lstStyle/>
          <a:p>
            <a:r>
              <a:rPr lang="nb-NO" dirty="0"/>
              <a:t>Fordeler Tegningsløs Armering</a:t>
            </a:r>
          </a:p>
        </p:txBody>
      </p:sp>
      <p:sp>
        <p:nvSpPr>
          <p:cNvPr id="51207" name="TextBox 6"/>
          <p:cNvSpPr txBox="1">
            <a:spLocks noChangeArrowheads="1"/>
          </p:cNvSpPr>
          <p:nvPr/>
        </p:nvSpPr>
        <p:spPr bwMode="auto">
          <a:xfrm>
            <a:off x="12698348" y="3610812"/>
            <a:ext cx="6095207" cy="276999"/>
          </a:xfrm>
          <a:prstGeom prst="rect">
            <a:avLst/>
          </a:prstGeom>
          <a:noFill/>
          <a:ln w="9525">
            <a:noFill/>
            <a:miter lim="800000"/>
            <a:headEnd/>
            <a:tailEnd/>
          </a:ln>
        </p:spPr>
        <p:txBody>
          <a:bodyPr lIns="0" tIns="0" rIns="0" bIns="0">
            <a:spAutoFit/>
          </a:bodyPr>
          <a:lstStyle/>
          <a:p>
            <a:r>
              <a:rPr lang="nb-NO" dirty="0"/>
              <a:t>Content slide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8348" y="0"/>
            <a:ext cx="6080000" cy="34244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4404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1000"/>
                                        <p:tgtEl>
                                          <p:spTgt spid="4">
                                            <p:txEl>
                                              <p:pRg st="7" end="7"/>
                                            </p:txEl>
                                          </p:spTgt>
                                        </p:tgtEl>
                                      </p:cBhvr>
                                    </p:animEffect>
                                    <p:anim calcmode="lin" valueType="num">
                                      <p:cBhvr>
                                        <p:cTn id="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9" end="9"/>
                                            </p:txEl>
                                          </p:spTgt>
                                        </p:tgtEl>
                                        <p:attrNameLst>
                                          <p:attrName>style.visibility</p:attrName>
                                        </p:attrNameLst>
                                      </p:cBhvr>
                                      <p:to>
                                        <p:strVal val="visible"/>
                                      </p:to>
                                    </p:set>
                                    <p:animEffect transition="in" filter="fade">
                                      <p:cBhvr>
                                        <p:cTn id="14" dur="1000"/>
                                        <p:tgtEl>
                                          <p:spTgt spid="4">
                                            <p:txEl>
                                              <p:pRg st="9" end="9"/>
                                            </p:txEl>
                                          </p:spTgt>
                                        </p:tgtEl>
                                      </p:cBhvr>
                                    </p:animEffect>
                                    <p:anim calcmode="lin" valueType="num">
                                      <p:cBhvr>
                                        <p:cTn id="1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TIMING" val="|1.9|5.9"/>
</p:tagLst>
</file>

<file path=ppt/tags/tag11.xml><?xml version="1.0" encoding="utf-8"?>
<p:tagLst xmlns:a="http://schemas.openxmlformats.org/drawingml/2006/main" xmlns:r="http://schemas.openxmlformats.org/officeDocument/2006/relationships" xmlns:p="http://schemas.openxmlformats.org/presentationml/2006/main">
  <p:tag name="TIMING" val="|2.3|1.6|2.2|4.6|0.8|1.3|11.9"/>
</p:tagLst>
</file>

<file path=ppt/tags/tag12.xml><?xml version="1.0" encoding="utf-8"?>
<p:tagLst xmlns:a="http://schemas.openxmlformats.org/drawingml/2006/main" xmlns:r="http://schemas.openxmlformats.org/officeDocument/2006/relationships" xmlns:p="http://schemas.openxmlformats.org/presentationml/2006/main">
  <p:tag name="TIMING" val="|25.2"/>
</p:tagLst>
</file>

<file path=ppt/tags/tag13.xml><?xml version="1.0" encoding="utf-8"?>
<p:tagLst xmlns:a="http://schemas.openxmlformats.org/drawingml/2006/main" xmlns:r="http://schemas.openxmlformats.org/officeDocument/2006/relationships" xmlns:p="http://schemas.openxmlformats.org/presentationml/2006/main">
  <p:tag name="TIMING" val="|4|8.5"/>
</p:tagLst>
</file>

<file path=ppt/tags/tag2.xml><?xml version="1.0" encoding="utf-8"?>
<p:tagLst xmlns:a="http://schemas.openxmlformats.org/drawingml/2006/main" xmlns:r="http://schemas.openxmlformats.org/officeDocument/2006/relationships" xmlns:p="http://schemas.openxmlformats.org/presentationml/2006/main">
  <p:tag name="TIMING" val="|13.6"/>
</p:tagLst>
</file>

<file path=ppt/tags/tag3.xml><?xml version="1.0" encoding="utf-8"?>
<p:tagLst xmlns:a="http://schemas.openxmlformats.org/drawingml/2006/main" xmlns:r="http://schemas.openxmlformats.org/officeDocument/2006/relationships" xmlns:p="http://schemas.openxmlformats.org/presentationml/2006/main">
  <p:tag name="TIMING" val="|6.8"/>
</p:tagLst>
</file>

<file path=ppt/tags/tag4.xml><?xml version="1.0" encoding="utf-8"?>
<p:tagLst xmlns:a="http://schemas.openxmlformats.org/drawingml/2006/main" xmlns:r="http://schemas.openxmlformats.org/officeDocument/2006/relationships" xmlns:p="http://schemas.openxmlformats.org/presentationml/2006/main">
  <p:tag name="TIMING" val="|8"/>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35.8|9.9"/>
</p:tagLst>
</file>

<file path=ppt/tags/tag7.xml><?xml version="1.0" encoding="utf-8"?>
<p:tagLst xmlns:a="http://schemas.openxmlformats.org/drawingml/2006/main" xmlns:r="http://schemas.openxmlformats.org/officeDocument/2006/relationships" xmlns:p="http://schemas.openxmlformats.org/presentationml/2006/main">
  <p:tag name="TIMING" val="|9.2|1.7|5.4"/>
</p:tagLst>
</file>

<file path=ppt/tags/tag8.xml><?xml version="1.0" encoding="utf-8"?>
<p:tagLst xmlns:a="http://schemas.openxmlformats.org/drawingml/2006/main" xmlns:r="http://schemas.openxmlformats.org/officeDocument/2006/relationships" xmlns:p="http://schemas.openxmlformats.org/presentationml/2006/main">
  <p:tag name="TIMING" val="|4.2|3.6|2.4"/>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Blank">
  <a:themeElements>
    <a:clrScheme name="Ramboll">
      <a:dk1>
        <a:srgbClr val="000000"/>
      </a:dk1>
      <a:lt1>
        <a:srgbClr val="FFFFFF"/>
      </a:lt1>
      <a:dk2>
        <a:srgbClr val="009DE0"/>
      </a:dk2>
      <a:lt2>
        <a:srgbClr val="797766"/>
      </a:lt2>
      <a:accent1>
        <a:srgbClr val="A7D3F5"/>
      </a:accent1>
      <a:accent2>
        <a:srgbClr val="5CA551"/>
      </a:accent2>
      <a:accent3>
        <a:srgbClr val="A1C23D"/>
      </a:accent3>
      <a:accent4>
        <a:srgbClr val="C40079"/>
      </a:accent4>
      <a:accent5>
        <a:srgbClr val="C63418"/>
      </a:accent5>
      <a:accent6>
        <a:srgbClr val="D0CFC5"/>
      </a:accent6>
      <a:hlink>
        <a:srgbClr val="009DE0"/>
      </a:hlink>
      <a:folHlink>
        <a:srgbClr val="9DD3F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36000" tIns="0" rIns="0" bIns="0" numCol="1" anchor="t" anchorCtr="0" compatLnSpc="1">
        <a:prstTxWarp prst="textNoShape">
          <a:avLst/>
        </a:prstTxWarp>
      </a:bodyPr>
      <a:lstStyle>
        <a:defPPr marL="12700" marR="0" indent="-25400" algn="l" defTabSz="457200" rtl="0" eaLnBrk="0" fontAlgn="base" latinLnBrk="0" hangingPunct="0">
          <a:lnSpc>
            <a:spcPts val="2163"/>
          </a:lnSpc>
          <a:spcBef>
            <a:spcPct val="0"/>
          </a:spcBef>
          <a:spcAft>
            <a:spcPts val="1500"/>
          </a:spcAft>
          <a:buClrTx/>
          <a:buSzTx/>
          <a:tabLst/>
          <a:defRPr kumimoji="0" sz="1800" b="0" i="0" u="none" strike="noStrike" kern="1200" cap="none" spc="0" normalizeH="0" baseline="0" noProof="0" dirty="0" smtClean="0">
            <a:ln>
              <a:noFill/>
            </a:ln>
            <a:solidFill>
              <a:schemeClr val="tx1"/>
            </a:solidFill>
            <a:effectLst/>
            <a:uLnTx/>
            <a:uFillTx/>
            <a:latin typeface="Verdana"/>
            <a:ea typeface="ＭＳ Ｐゴシック" pitchFamily="-111" charset="-128"/>
            <a:cs typeface="ＭＳ Ｐゴシック" pitchFamily="-111" charset="-128"/>
          </a:defRPr>
        </a:defPPr>
      </a:lstStyle>
    </a:txDef>
  </a:objectDefaults>
  <a:extraClrSchemeLst>
    <a:extraClrScheme>
      <a:clrScheme name="Ramboll 1">
        <a:dk1>
          <a:srgbClr val="000000"/>
        </a:dk1>
        <a:lt1>
          <a:srgbClr val="009DE0"/>
        </a:lt1>
        <a:dk2>
          <a:srgbClr val="797766"/>
        </a:dk2>
        <a:lt2>
          <a:srgbClr val="FFFFFF"/>
        </a:lt2>
        <a:accent1>
          <a:srgbClr val="9DD3F5"/>
        </a:accent1>
        <a:accent2>
          <a:srgbClr val="5CA551"/>
        </a:accent2>
        <a:accent3>
          <a:srgbClr val="AACCED"/>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Ramboll 2">
        <a:dk1>
          <a:srgbClr val="000000"/>
        </a:dk1>
        <a:lt1>
          <a:srgbClr val="FFFFFF"/>
        </a:lt1>
        <a:dk2>
          <a:srgbClr val="009DE0"/>
        </a:dk2>
        <a:lt2>
          <a:srgbClr val="797766"/>
        </a:lt2>
        <a:accent1>
          <a:srgbClr val="9DD3F5"/>
        </a:accent1>
        <a:accent2>
          <a:srgbClr val="5CA551"/>
        </a:accent2>
        <a:accent3>
          <a:srgbClr val="FFFFFF"/>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Ramboll 3">
        <a:dk1>
          <a:srgbClr val="000000"/>
        </a:dk1>
        <a:lt1>
          <a:srgbClr val="FFFFFF"/>
        </a:lt1>
        <a:dk2>
          <a:srgbClr val="009DE0"/>
        </a:dk2>
        <a:lt2>
          <a:srgbClr val="797766"/>
        </a:lt2>
        <a:accent1>
          <a:srgbClr val="D0D0C9"/>
        </a:accent1>
        <a:accent2>
          <a:srgbClr val="5CA551"/>
        </a:accent2>
        <a:accent3>
          <a:srgbClr val="FFFFFF"/>
        </a:accent3>
        <a:accent4>
          <a:srgbClr val="000000"/>
        </a:accent4>
        <a:accent5>
          <a:srgbClr val="E4E4E1"/>
        </a:accent5>
        <a:accent6>
          <a:srgbClr val="539549"/>
        </a:accent6>
        <a:hlink>
          <a:srgbClr val="009DE0"/>
        </a:hlink>
        <a:folHlink>
          <a:srgbClr val="9DD3F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lank.potx" id="{1C0553AF-A044-40A9-AEAC-8F59241C9CCA}" vid="{79627C5B-9396-4255-BAB1-ABDFE71235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3945</TotalTime>
  <Words>1765</Words>
  <Application>Microsoft Office PowerPoint</Application>
  <PresentationFormat>Custom</PresentationFormat>
  <Paragraphs>304</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ＭＳ Ｐゴシック</vt:lpstr>
      <vt:lpstr>Arial</vt:lpstr>
      <vt:lpstr>Verdana</vt:lpstr>
      <vt:lpstr>Wingdings</vt:lpstr>
      <vt:lpstr>Blank</vt:lpstr>
      <vt:lpstr>Asker tek</vt:lpstr>
      <vt:lpstr>Patrick Mahieu</vt:lpstr>
      <vt:lpstr>Innhold</vt:lpstr>
      <vt:lpstr>1. Introduksjon</vt:lpstr>
      <vt:lpstr>PowerPoint Presentation</vt:lpstr>
      <vt:lpstr>Hvorfor 2D TEGNING?</vt:lpstr>
      <vt:lpstr>Hvorfor TEGNINGSArkiv?</vt:lpstr>
      <vt:lpstr>Fordeler Tegningsløs Armering</vt:lpstr>
      <vt:lpstr>Fordeler Tegningsløs Armering</vt:lpstr>
      <vt:lpstr>Oppstart Asker TEk</vt:lpstr>
      <vt:lpstr>Nødvendige forberedelser </vt:lpstr>
      <vt:lpstr>litt info om Asker Tek</vt:lpstr>
      <vt:lpstr>2. Gjennomføring</vt:lpstr>
      <vt:lpstr>Prosess</vt:lpstr>
      <vt:lpstr>Prosess</vt:lpstr>
      <vt:lpstr>Modellering</vt:lpstr>
      <vt:lpstr>Modellering</vt:lpstr>
      <vt:lpstr>Modellering</vt:lpstr>
      <vt:lpstr>Eksport &amp; Kontroll</vt:lpstr>
      <vt:lpstr>Kontroll Bøyeliste</vt:lpstr>
      <vt:lpstr>Kontroll SKJØTEJERNSKASSETTER</vt:lpstr>
      <vt:lpstr>JAN MALYSZKO </vt:lpstr>
      <vt:lpstr>ETTERARBEID – PRODUKTER FRA CELSA</vt:lpstr>
      <vt:lpstr>Kamstål - UTFORDRINGER MED DIGITAL ARMERING</vt:lpstr>
      <vt:lpstr>Kamstål - FRA IFC til BØYEMASKIN</vt:lpstr>
      <vt:lpstr>Kamstål - QR SOM IMpoRTVERKTØY</vt:lpstr>
      <vt:lpstr>Lærdom – Digital Armering</vt:lpstr>
      <vt:lpstr>BAMteC (ARMERING I RULL)</vt:lpstr>
      <vt:lpstr>BAMTEC – PROSJEKTERINGSPROCESS</vt:lpstr>
      <vt:lpstr>BAMTEC – VEIEN VIDERE</vt:lpstr>
      <vt:lpstr>Byggeplass - Planlegging </vt:lpstr>
      <vt:lpstr>Byggeplass</vt:lpstr>
      <vt:lpstr>3. AvslutNINGSord</vt:lpstr>
      <vt:lpstr>Lærdom Asker Tek</vt:lpstr>
      <vt:lpstr>Forbedringspotensialer</vt:lpstr>
      <vt:lpstr>Veien Videre RAMBØLL</vt:lpstr>
      <vt:lpstr>Takk for deres oppmerksomhet</vt:lpstr>
    </vt:vector>
  </TitlesOfParts>
  <Company>RAMNO-S36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Mahieu</dc:creator>
  <cp:lastModifiedBy>Patrick Mahieu</cp:lastModifiedBy>
  <cp:revision>320</cp:revision>
  <dcterms:created xsi:type="dcterms:W3CDTF">2016-06-01T11:24:14Z</dcterms:created>
  <dcterms:modified xsi:type="dcterms:W3CDTF">2017-04-22T12:34:13Z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www.skabelondesign.com</vt:lpwstr>
  </property>
  <property fmtid="{D5CDD505-2E9C-101B-9397-08002B2CF9AE}" pid="3" name="SD_ArtworkDefinition">
    <vt:lpwstr>Ramboll</vt:lpwstr>
  </property>
  <property fmtid="{D5CDD505-2E9C-101B-9397-08002B2CF9AE}" pid="4" name="SD_CtlText_LogoSelector">
    <vt:lpwstr>Ramboll</vt:lpwstr>
  </property>
  <property fmtid="{D5CDD505-2E9C-101B-9397-08002B2CF9AE}" pid="5" name="SD_DocumentLanguageString">
    <vt:lpwstr>Norwegian (Bokmål)</vt:lpwstr>
  </property>
  <property fmtid="{D5CDD505-2E9C-101B-9397-08002B2CF9AE}" pid="6" name="SD_CtlText_UserProfiles_Date">
    <vt:lpwstr>BuildingSMART 25.04.2017</vt:lpwstr>
  </property>
  <property fmtid="{D5CDD505-2E9C-101B-9397-08002B2CF9AE}" pid="7" name="SD_CtlText_UserProfiles_Name">
    <vt:lpwstr>Tegningsløs armering</vt:lpwstr>
  </property>
  <property fmtid="{D5CDD505-2E9C-101B-9397-08002B2CF9AE}" pid="8" name="SD_UserprofileName">
    <vt:lpwstr/>
  </property>
  <property fmtid="{D5CDD505-2E9C-101B-9397-08002B2CF9AE}" pid="9" name="DocumentInfoFinished">
    <vt:lpwstr>True</vt:lpwstr>
  </property>
  <property fmtid="{D5CDD505-2E9C-101B-9397-08002B2CF9AE}" pid="10" name="SD_DocumentLanguage">
    <vt:lpwstr>nb-NO</vt:lpwstr>
  </property>
  <property fmtid="{D5CDD505-2E9C-101B-9397-08002B2CF9AE}" pid="11" name="sdDocumentDateFormat">
    <vt:lpwstr>nb-NO:yyyy/MM/dd</vt:lpwstr>
  </property>
</Properties>
</file>