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9" r:id="rId3"/>
    <p:sldId id="333" r:id="rId4"/>
    <p:sldId id="320" r:id="rId5"/>
    <p:sldId id="274" r:id="rId6"/>
    <p:sldId id="293" r:id="rId7"/>
    <p:sldId id="276" r:id="rId8"/>
    <p:sldId id="331" r:id="rId9"/>
    <p:sldId id="277" r:id="rId10"/>
    <p:sldId id="294" r:id="rId11"/>
    <p:sldId id="297" r:id="rId12"/>
    <p:sldId id="311" r:id="rId13"/>
    <p:sldId id="303" r:id="rId14"/>
    <p:sldId id="298" r:id="rId15"/>
    <p:sldId id="295" r:id="rId16"/>
    <p:sldId id="299" r:id="rId17"/>
    <p:sldId id="313" r:id="rId18"/>
    <p:sldId id="305" r:id="rId19"/>
    <p:sldId id="314" r:id="rId20"/>
    <p:sldId id="330" r:id="rId21"/>
    <p:sldId id="326" r:id="rId22"/>
    <p:sldId id="327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536"/>
    <a:srgbClr val="F6842A"/>
    <a:srgbClr val="F79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0617" autoAdjust="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4959E-C2B3-440D-B72A-5B83A9FDFF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160CD-B62B-4E14-B5CD-D23541DE5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2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0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8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4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5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60CD-B62B-4E14-B5CD-D23541DE5E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4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65369"/>
            <a:ext cx="9144000" cy="12726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20791"/>
            <a:ext cx="9144000" cy="9120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1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7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496" y="365126"/>
            <a:ext cx="10194304" cy="730250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496" y="1343025"/>
            <a:ext cx="10194303" cy="483393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5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496" y="365126"/>
            <a:ext cx="10194304" cy="730250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496" y="1343025"/>
            <a:ext cx="10194303" cy="483393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496" y="365126"/>
            <a:ext cx="10194304" cy="730250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496" y="1343025"/>
            <a:ext cx="10194303" cy="483393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4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049" y="1457325"/>
            <a:ext cx="5867401" cy="48990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5711" y="2253006"/>
            <a:ext cx="3648174" cy="3553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9496" y="365126"/>
            <a:ext cx="10194304" cy="730250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7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9496" y="365126"/>
            <a:ext cx="10194304" cy="730250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162049" y="1457325"/>
            <a:ext cx="5867401" cy="48990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20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10" y="6356350"/>
            <a:ext cx="1441505" cy="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7682-FE30-4465-9763-152EB9A884C6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AFA0-2714-4B46-836D-7573AAB82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mailto:fredenlund@cobuilder.com" TargetMode="External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jLR67V1I8mM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productinfox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6" y="307933"/>
            <a:ext cx="1821323" cy="424368"/>
          </a:xfrm>
          <a:prstGeom prst="rect">
            <a:avLst/>
          </a:prstGeom>
        </p:spPr>
      </p:pic>
      <p:pic>
        <p:nvPicPr>
          <p:cNvPr id="1026" name="Picture 2" descr="https://pbs.twimg.com/profile_images/1634075494/IAI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50" y="5282317"/>
            <a:ext cx="1070553" cy="11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25825"/>
            <a:ext cx="966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Framework for Product Data Templates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49075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6" y="1303585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</p:spTree>
    <p:extLst>
      <p:ext uri="{BB962C8B-B14F-4D97-AF65-F5344CB8AC3E}">
        <p14:creationId xmlns:p14="http://schemas.microsoft.com/office/powerpoint/2010/main" val="325688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908" y="343705"/>
            <a:ext cx="2176732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CPR</a:t>
            </a:r>
          </a:p>
          <a:p>
            <a:pPr algn="ctr"/>
            <a:r>
              <a:rPr lang="nb-NO" dirty="0"/>
              <a:t>7 Basic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6" y="1303585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</p:spTree>
    <p:extLst>
      <p:ext uri="{BB962C8B-B14F-4D97-AF65-F5344CB8AC3E}">
        <p14:creationId xmlns:p14="http://schemas.microsoft.com/office/powerpoint/2010/main" val="406183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908" y="343705"/>
            <a:ext cx="2176732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CPR</a:t>
            </a:r>
          </a:p>
          <a:p>
            <a:pPr algn="ctr"/>
            <a:r>
              <a:rPr lang="nb-NO" dirty="0"/>
              <a:t>7 Basic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203" y="1401963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9908" y="1632086"/>
            <a:ext cx="2176732" cy="85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Harmonised Standard </a:t>
            </a:r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>
          <a:xfrm>
            <a:off x="2658274" y="1171841"/>
            <a:ext cx="0" cy="460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24" y="3779117"/>
            <a:ext cx="1409700" cy="11430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652628" y="2532154"/>
            <a:ext cx="0" cy="114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05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908" y="343705"/>
            <a:ext cx="2176732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CPR</a:t>
            </a:r>
          </a:p>
          <a:p>
            <a:pPr algn="ctr"/>
            <a:r>
              <a:rPr lang="nb-NO" dirty="0"/>
              <a:t>7 Basic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6" y="1303585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95" y="3230628"/>
            <a:ext cx="3786431" cy="32809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4757" y="2707408"/>
            <a:ext cx="195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EN 14351-1 Windows and doors, Annex ZA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9908" y="1632086"/>
            <a:ext cx="2176732" cy="85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Harmonised Standard </a:t>
            </a: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>
          <a:xfrm>
            <a:off x="2658274" y="1171841"/>
            <a:ext cx="0" cy="460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58274" y="2488660"/>
            <a:ext cx="296536" cy="7419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7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908" y="343705"/>
            <a:ext cx="2176732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CPR</a:t>
            </a:r>
          </a:p>
          <a:p>
            <a:pPr algn="ctr"/>
            <a:r>
              <a:rPr lang="nb-NO" dirty="0"/>
              <a:t>7 Basic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6" y="1303585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76872" y="3230628"/>
            <a:ext cx="2015412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Essential Characteristics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7172" y="4232492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Thermal transmittance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37171" y="3643302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Resistance to fire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7455" y="3936145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9" name="Rectangle 8"/>
          <p:cNvSpPr/>
          <p:nvPr/>
        </p:nvSpPr>
        <p:spPr>
          <a:xfrm>
            <a:off x="6437171" y="4827564"/>
            <a:ext cx="1650686" cy="1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Acoustic performance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7455" y="4526197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11" name="Rectangle 10"/>
          <p:cNvSpPr/>
          <p:nvPr/>
        </p:nvSpPr>
        <p:spPr>
          <a:xfrm>
            <a:off x="7147455" y="513758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13" name="Bent-Up Arrow 12"/>
          <p:cNvSpPr/>
          <p:nvPr/>
        </p:nvSpPr>
        <p:spPr>
          <a:xfrm rot="5400000">
            <a:off x="6939288" y="3911749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07499" y="3556074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1"/>
          </p:cNvCxnSpPr>
          <p:nvPr/>
        </p:nvCxnSpPr>
        <p:spPr>
          <a:xfrm>
            <a:off x="6207499" y="3746364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1"/>
          </p:cNvCxnSpPr>
          <p:nvPr/>
        </p:nvCxnSpPr>
        <p:spPr>
          <a:xfrm>
            <a:off x="6215395" y="4332265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>
            <a:off x="6215395" y="4923620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5400000">
            <a:off x="6939288" y="4527124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Bent-Up Arrow 18"/>
          <p:cNvSpPr/>
          <p:nvPr/>
        </p:nvSpPr>
        <p:spPr>
          <a:xfrm rot="5400000">
            <a:off x="6939288" y="5101600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95" y="3230628"/>
            <a:ext cx="3786431" cy="32809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4757" y="2707408"/>
            <a:ext cx="195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EN 14351-1 Windows and doors, Annex ZA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60980" y="3742907"/>
            <a:ext cx="992813" cy="7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569908" y="1632086"/>
            <a:ext cx="2176732" cy="85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Harmonised Standard </a:t>
            </a:r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2658274" y="1171841"/>
            <a:ext cx="0" cy="460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58274" y="2488660"/>
            <a:ext cx="296536" cy="7419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6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9908" y="1632086"/>
            <a:ext cx="2176732" cy="85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Harmonised Standard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6" y="1303585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76872" y="3230628"/>
            <a:ext cx="2015412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Essential Characteristics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7172" y="4232492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Thermal transmittance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37171" y="3643302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Resistance to fire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7455" y="3936145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9" name="Rectangle 8"/>
          <p:cNvSpPr/>
          <p:nvPr/>
        </p:nvSpPr>
        <p:spPr>
          <a:xfrm>
            <a:off x="6437171" y="4827564"/>
            <a:ext cx="1650686" cy="1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Acoustic performance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7455" y="4526197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11" name="Rectangle 10"/>
          <p:cNvSpPr/>
          <p:nvPr/>
        </p:nvSpPr>
        <p:spPr>
          <a:xfrm>
            <a:off x="7147455" y="513758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2658274" y="2488660"/>
            <a:ext cx="296536" cy="7419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-Up Arrow 12"/>
          <p:cNvSpPr/>
          <p:nvPr/>
        </p:nvSpPr>
        <p:spPr>
          <a:xfrm rot="5400000">
            <a:off x="6939288" y="3911749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07499" y="3556074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1"/>
          </p:cNvCxnSpPr>
          <p:nvPr/>
        </p:nvCxnSpPr>
        <p:spPr>
          <a:xfrm>
            <a:off x="6207499" y="3746364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1"/>
          </p:cNvCxnSpPr>
          <p:nvPr/>
        </p:nvCxnSpPr>
        <p:spPr>
          <a:xfrm>
            <a:off x="6215395" y="4332265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>
            <a:off x="6215395" y="4923620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5400000">
            <a:off x="6939288" y="4527124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Bent-Up Arrow 18"/>
          <p:cNvSpPr/>
          <p:nvPr/>
        </p:nvSpPr>
        <p:spPr>
          <a:xfrm rot="5400000">
            <a:off x="6939288" y="5101600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95" y="3230628"/>
            <a:ext cx="3786431" cy="32809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4757" y="2707408"/>
            <a:ext cx="195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EN 14351-1 Windows and doors, Annex ZA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60980" y="3742907"/>
            <a:ext cx="992813" cy="7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20" y="1951521"/>
            <a:ext cx="3082493" cy="32047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20" y="1426313"/>
            <a:ext cx="3082491" cy="4272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50" name="Straight Arrow Connector 49"/>
          <p:cNvCxnSpPr/>
          <p:nvPr/>
        </p:nvCxnSpPr>
        <p:spPr>
          <a:xfrm flipV="1">
            <a:off x="8284470" y="3742907"/>
            <a:ext cx="565915" cy="7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69908" y="343705"/>
            <a:ext cx="2176732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CPR</a:t>
            </a:r>
          </a:p>
          <a:p>
            <a:pPr algn="ctr"/>
            <a:r>
              <a:rPr lang="nb-NO" dirty="0"/>
              <a:t>7 Basic requirements</a:t>
            </a:r>
          </a:p>
        </p:txBody>
      </p:sp>
      <p:cxnSp>
        <p:nvCxnSpPr>
          <p:cNvPr id="57" name="Straight Arrow Connector 56"/>
          <p:cNvCxnSpPr>
            <a:stCxn id="56" idx="2"/>
            <a:endCxn id="3" idx="0"/>
          </p:cNvCxnSpPr>
          <p:nvPr/>
        </p:nvCxnSpPr>
        <p:spPr>
          <a:xfrm>
            <a:off x="2658274" y="1171841"/>
            <a:ext cx="0" cy="460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4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908" y="343705"/>
            <a:ext cx="2176732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CPR</a:t>
            </a:r>
          </a:p>
          <a:p>
            <a:pPr algn="ctr"/>
            <a:r>
              <a:rPr lang="nb-NO" dirty="0"/>
              <a:t>7 Basic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6" y="1303585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76872" y="3230628"/>
            <a:ext cx="2015412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Essential Characteristics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7172" y="4232492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Thermal transmittance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37171" y="3643302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Resistance to fire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7455" y="3936145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9" name="Rectangle 8"/>
          <p:cNvSpPr/>
          <p:nvPr/>
        </p:nvSpPr>
        <p:spPr>
          <a:xfrm>
            <a:off x="6437171" y="4827564"/>
            <a:ext cx="1650686" cy="1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Acoustic performance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7455" y="4526197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11" name="Rectangle 10"/>
          <p:cNvSpPr/>
          <p:nvPr/>
        </p:nvSpPr>
        <p:spPr>
          <a:xfrm>
            <a:off x="7147455" y="513758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cxnSp>
        <p:nvCxnSpPr>
          <p:cNvPr id="12" name="Straight Arrow Connector 11"/>
          <p:cNvCxnSpPr>
            <a:stCxn id="56" idx="2"/>
          </p:cNvCxnSpPr>
          <p:nvPr/>
        </p:nvCxnSpPr>
        <p:spPr>
          <a:xfrm>
            <a:off x="2658274" y="2488660"/>
            <a:ext cx="1301330" cy="2025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-Up Arrow 12"/>
          <p:cNvSpPr/>
          <p:nvPr/>
        </p:nvSpPr>
        <p:spPr>
          <a:xfrm rot="5400000">
            <a:off x="6939288" y="3911749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07499" y="3556074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1"/>
          </p:cNvCxnSpPr>
          <p:nvPr/>
        </p:nvCxnSpPr>
        <p:spPr>
          <a:xfrm>
            <a:off x="6207499" y="3746364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1"/>
          </p:cNvCxnSpPr>
          <p:nvPr/>
        </p:nvCxnSpPr>
        <p:spPr>
          <a:xfrm>
            <a:off x="6215395" y="4332265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>
            <a:off x="6215395" y="4923620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5400000">
            <a:off x="6939288" y="4527124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Bent-Up Arrow 18"/>
          <p:cNvSpPr/>
          <p:nvPr/>
        </p:nvSpPr>
        <p:spPr>
          <a:xfrm rot="5400000">
            <a:off x="6939288" y="5101600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  <p:cxnSp>
        <p:nvCxnSpPr>
          <p:cNvPr id="27" name="Straight Arrow Connector 26"/>
          <p:cNvCxnSpPr>
            <a:stCxn id="56" idx="2"/>
          </p:cNvCxnSpPr>
          <p:nvPr/>
        </p:nvCxnSpPr>
        <p:spPr>
          <a:xfrm>
            <a:off x="2658274" y="2488660"/>
            <a:ext cx="3295519" cy="12616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40154" y="4616681"/>
            <a:ext cx="2364175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None Essential Characteristics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9217" y="5618545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Mechanical strength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49216" y="5029355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Operating forces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59500" y="532219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4" name="Rectangle 33"/>
          <p:cNvSpPr/>
          <p:nvPr/>
        </p:nvSpPr>
        <p:spPr>
          <a:xfrm>
            <a:off x="4249216" y="6213617"/>
            <a:ext cx="1650686" cy="1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Bullet resistance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9500" y="5912250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6" name="Rectangle 35"/>
          <p:cNvSpPr/>
          <p:nvPr/>
        </p:nvSpPr>
        <p:spPr>
          <a:xfrm>
            <a:off x="4959500" y="6523641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7" name="Bent-Up Arrow 36"/>
          <p:cNvSpPr/>
          <p:nvPr/>
        </p:nvSpPr>
        <p:spPr>
          <a:xfrm rot="5400000">
            <a:off x="4751333" y="5297802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8" name="Straight Connector 37"/>
          <p:cNvCxnSpPr/>
          <p:nvPr/>
        </p:nvCxnSpPr>
        <p:spPr>
          <a:xfrm>
            <a:off x="4019544" y="4942127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2" idx="1"/>
          </p:cNvCxnSpPr>
          <p:nvPr/>
        </p:nvCxnSpPr>
        <p:spPr>
          <a:xfrm>
            <a:off x="4019544" y="5132417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1" idx="1"/>
          </p:cNvCxnSpPr>
          <p:nvPr/>
        </p:nvCxnSpPr>
        <p:spPr>
          <a:xfrm>
            <a:off x="4027440" y="5718318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4" idx="1"/>
          </p:cNvCxnSpPr>
          <p:nvPr/>
        </p:nvCxnSpPr>
        <p:spPr>
          <a:xfrm>
            <a:off x="4027440" y="6309673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ent-Up Arrow 41"/>
          <p:cNvSpPr/>
          <p:nvPr/>
        </p:nvSpPr>
        <p:spPr>
          <a:xfrm rot="5400000">
            <a:off x="4751333" y="5913177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Bent-Up Arrow 42"/>
          <p:cNvSpPr/>
          <p:nvPr/>
        </p:nvSpPr>
        <p:spPr>
          <a:xfrm rot="5400000">
            <a:off x="4751333" y="6487653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ctangle 43"/>
          <p:cNvSpPr/>
          <p:nvPr/>
        </p:nvSpPr>
        <p:spPr>
          <a:xfrm>
            <a:off x="9136058" y="3142241"/>
            <a:ext cx="2486989" cy="238004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The scope of the NWIP covers both properties under essential characteristics and properties not covered by essential characteristics</a:t>
            </a:r>
          </a:p>
        </p:txBody>
      </p:sp>
      <p:cxnSp>
        <p:nvCxnSpPr>
          <p:cNvPr id="45" name="Straight Connector 44"/>
          <p:cNvCxnSpPr>
            <a:stCxn id="46" idx="5"/>
            <a:endCxn id="44" idx="1"/>
          </p:cNvCxnSpPr>
          <p:nvPr/>
        </p:nvCxnSpPr>
        <p:spPr>
          <a:xfrm>
            <a:off x="7987527" y="3640336"/>
            <a:ext cx="1148531" cy="6919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805182" y="3045942"/>
            <a:ext cx="2556776" cy="6963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Oval 46"/>
          <p:cNvSpPr/>
          <p:nvPr/>
        </p:nvSpPr>
        <p:spPr>
          <a:xfrm>
            <a:off x="3204727" y="4424941"/>
            <a:ext cx="3010667" cy="6963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8" name="Straight Connector 47"/>
          <p:cNvCxnSpPr>
            <a:stCxn id="47" idx="6"/>
            <a:endCxn id="44" idx="1"/>
          </p:cNvCxnSpPr>
          <p:nvPr/>
        </p:nvCxnSpPr>
        <p:spPr>
          <a:xfrm flipV="1">
            <a:off x="6215394" y="4332265"/>
            <a:ext cx="2920664" cy="440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69908" y="1632086"/>
            <a:ext cx="2176732" cy="85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Harmonised Standard </a:t>
            </a:r>
          </a:p>
        </p:txBody>
      </p:sp>
      <p:cxnSp>
        <p:nvCxnSpPr>
          <p:cNvPr id="57" name="Straight Arrow Connector 56"/>
          <p:cNvCxnSpPr>
            <a:endCxn id="56" idx="0"/>
          </p:cNvCxnSpPr>
          <p:nvPr/>
        </p:nvCxnSpPr>
        <p:spPr>
          <a:xfrm>
            <a:off x="2658274" y="1171841"/>
            <a:ext cx="0" cy="460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9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908" y="343705"/>
            <a:ext cx="2176732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CPR</a:t>
            </a:r>
          </a:p>
          <a:p>
            <a:pPr algn="ctr"/>
            <a:r>
              <a:rPr lang="nb-NO" dirty="0"/>
              <a:t>7 Basic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6" y="1303585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76872" y="3230628"/>
            <a:ext cx="2015412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Essential Characteristics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7172" y="4232492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Thermal transmittance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37171" y="3643302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Resistance to fire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7455" y="3936145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9" name="Rectangle 8"/>
          <p:cNvSpPr/>
          <p:nvPr/>
        </p:nvSpPr>
        <p:spPr>
          <a:xfrm>
            <a:off x="6437171" y="4827564"/>
            <a:ext cx="1650686" cy="1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Acoustic performance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7455" y="4526197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11" name="Rectangle 10"/>
          <p:cNvSpPr/>
          <p:nvPr/>
        </p:nvSpPr>
        <p:spPr>
          <a:xfrm>
            <a:off x="7147455" y="513758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cxnSp>
        <p:nvCxnSpPr>
          <p:cNvPr id="12" name="Straight Arrow Connector 11"/>
          <p:cNvCxnSpPr>
            <a:stCxn id="47" idx="2"/>
          </p:cNvCxnSpPr>
          <p:nvPr/>
        </p:nvCxnSpPr>
        <p:spPr>
          <a:xfrm>
            <a:off x="2658274" y="2488660"/>
            <a:ext cx="1301330" cy="2025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-Up Arrow 12"/>
          <p:cNvSpPr/>
          <p:nvPr/>
        </p:nvSpPr>
        <p:spPr>
          <a:xfrm rot="5400000">
            <a:off x="6939288" y="3911749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07499" y="3556074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1"/>
          </p:cNvCxnSpPr>
          <p:nvPr/>
        </p:nvCxnSpPr>
        <p:spPr>
          <a:xfrm>
            <a:off x="6207499" y="3746364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1"/>
          </p:cNvCxnSpPr>
          <p:nvPr/>
        </p:nvCxnSpPr>
        <p:spPr>
          <a:xfrm>
            <a:off x="6215395" y="4332265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>
            <a:off x="6215395" y="4923620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5400000">
            <a:off x="6939288" y="4527124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Bent-Up Arrow 18"/>
          <p:cNvSpPr/>
          <p:nvPr/>
        </p:nvSpPr>
        <p:spPr>
          <a:xfrm rot="5400000">
            <a:off x="6939288" y="5101600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  <p:cxnSp>
        <p:nvCxnSpPr>
          <p:cNvPr id="27" name="Straight Arrow Connector 26"/>
          <p:cNvCxnSpPr>
            <a:stCxn id="47" idx="2"/>
          </p:cNvCxnSpPr>
          <p:nvPr/>
        </p:nvCxnSpPr>
        <p:spPr>
          <a:xfrm>
            <a:off x="2658274" y="2488660"/>
            <a:ext cx="3295519" cy="12616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40154" y="4616681"/>
            <a:ext cx="2364175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None Essential Characteristics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9217" y="5618545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Mechanical strength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49216" y="5029355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Operating forces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59500" y="532219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4" name="Rectangle 33"/>
          <p:cNvSpPr/>
          <p:nvPr/>
        </p:nvSpPr>
        <p:spPr>
          <a:xfrm>
            <a:off x="4249216" y="6213617"/>
            <a:ext cx="1650686" cy="1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Bullet resistance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9500" y="5912250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6" name="Rectangle 35"/>
          <p:cNvSpPr/>
          <p:nvPr/>
        </p:nvSpPr>
        <p:spPr>
          <a:xfrm>
            <a:off x="4959500" y="6523641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7" name="Bent-Up Arrow 36"/>
          <p:cNvSpPr/>
          <p:nvPr/>
        </p:nvSpPr>
        <p:spPr>
          <a:xfrm rot="5400000">
            <a:off x="4751333" y="5297802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8" name="Straight Connector 37"/>
          <p:cNvCxnSpPr/>
          <p:nvPr/>
        </p:nvCxnSpPr>
        <p:spPr>
          <a:xfrm>
            <a:off x="4019544" y="4942127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2" idx="1"/>
          </p:cNvCxnSpPr>
          <p:nvPr/>
        </p:nvCxnSpPr>
        <p:spPr>
          <a:xfrm>
            <a:off x="4019544" y="5132417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1" idx="1"/>
          </p:cNvCxnSpPr>
          <p:nvPr/>
        </p:nvCxnSpPr>
        <p:spPr>
          <a:xfrm>
            <a:off x="4027440" y="5718318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4" idx="1"/>
          </p:cNvCxnSpPr>
          <p:nvPr/>
        </p:nvCxnSpPr>
        <p:spPr>
          <a:xfrm>
            <a:off x="4027440" y="6309673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ent-Up Arrow 41"/>
          <p:cNvSpPr/>
          <p:nvPr/>
        </p:nvSpPr>
        <p:spPr>
          <a:xfrm rot="5400000">
            <a:off x="4751333" y="5913177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Bent-Up Arrow 42"/>
          <p:cNvSpPr/>
          <p:nvPr/>
        </p:nvSpPr>
        <p:spPr>
          <a:xfrm rot="5400000">
            <a:off x="4751333" y="6487653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ctangle 43"/>
          <p:cNvSpPr/>
          <p:nvPr/>
        </p:nvSpPr>
        <p:spPr>
          <a:xfrm>
            <a:off x="6667395" y="1973644"/>
            <a:ext cx="1479358" cy="32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Window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661659" y="2365785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Define the product type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8279934" y="2187162"/>
            <a:ext cx="1233182" cy="4745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569908" y="1632086"/>
            <a:ext cx="2176732" cy="85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Harmonised Standard </a:t>
            </a:r>
          </a:p>
        </p:txBody>
      </p:sp>
      <p:cxnSp>
        <p:nvCxnSpPr>
          <p:cNvPr id="48" name="Straight Arrow Connector 47"/>
          <p:cNvCxnSpPr>
            <a:endCxn id="47" idx="0"/>
          </p:cNvCxnSpPr>
          <p:nvPr/>
        </p:nvCxnSpPr>
        <p:spPr>
          <a:xfrm>
            <a:off x="2658274" y="1171841"/>
            <a:ext cx="0" cy="460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3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908" y="343705"/>
            <a:ext cx="2176732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CPR</a:t>
            </a:r>
          </a:p>
          <a:p>
            <a:pPr algn="ctr"/>
            <a:r>
              <a:rPr lang="nb-NO" dirty="0"/>
              <a:t>7 Basic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36" y="1303585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76872" y="3230628"/>
            <a:ext cx="2015412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Essential Characteristics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7172" y="4232492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Thermal transmittance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37171" y="3643302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Resistance to fire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7455" y="3936145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9" name="Rectangle 8"/>
          <p:cNvSpPr/>
          <p:nvPr/>
        </p:nvSpPr>
        <p:spPr>
          <a:xfrm>
            <a:off x="6437171" y="4827564"/>
            <a:ext cx="1650686" cy="1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Acoustic performance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7455" y="4526197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11" name="Rectangle 10"/>
          <p:cNvSpPr/>
          <p:nvPr/>
        </p:nvSpPr>
        <p:spPr>
          <a:xfrm>
            <a:off x="7147455" y="513758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cxnSp>
        <p:nvCxnSpPr>
          <p:cNvPr id="12" name="Straight Arrow Connector 11"/>
          <p:cNvCxnSpPr>
            <a:stCxn id="45" idx="2"/>
          </p:cNvCxnSpPr>
          <p:nvPr/>
        </p:nvCxnSpPr>
        <p:spPr>
          <a:xfrm>
            <a:off x="2658274" y="2488660"/>
            <a:ext cx="1301330" cy="2025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-Up Arrow 12"/>
          <p:cNvSpPr/>
          <p:nvPr/>
        </p:nvSpPr>
        <p:spPr>
          <a:xfrm rot="5400000">
            <a:off x="6939288" y="3911749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07499" y="3556074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1"/>
          </p:cNvCxnSpPr>
          <p:nvPr/>
        </p:nvCxnSpPr>
        <p:spPr>
          <a:xfrm>
            <a:off x="6207499" y="3746364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1"/>
          </p:cNvCxnSpPr>
          <p:nvPr/>
        </p:nvCxnSpPr>
        <p:spPr>
          <a:xfrm>
            <a:off x="6215395" y="4332265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>
            <a:off x="6215395" y="4923620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-Up Arrow 17"/>
          <p:cNvSpPr/>
          <p:nvPr/>
        </p:nvSpPr>
        <p:spPr>
          <a:xfrm rot="5400000">
            <a:off x="6939288" y="4527124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Bent-Up Arrow 18"/>
          <p:cNvSpPr/>
          <p:nvPr/>
        </p:nvSpPr>
        <p:spPr>
          <a:xfrm rot="5400000">
            <a:off x="6939288" y="5101600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4979203" y="233584"/>
            <a:ext cx="2195338" cy="5917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Window example</a:t>
            </a:r>
          </a:p>
        </p:txBody>
      </p:sp>
      <p:cxnSp>
        <p:nvCxnSpPr>
          <p:cNvPr id="27" name="Straight Arrow Connector 26"/>
          <p:cNvCxnSpPr>
            <a:stCxn id="45" idx="2"/>
          </p:cNvCxnSpPr>
          <p:nvPr/>
        </p:nvCxnSpPr>
        <p:spPr>
          <a:xfrm>
            <a:off x="2658274" y="2488660"/>
            <a:ext cx="3295519" cy="12616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40154" y="4616681"/>
            <a:ext cx="2364175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None Essential Characteristics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9217" y="5618545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Mechanical strength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49216" y="5029355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Operating forces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59500" y="532219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4" name="Rectangle 33"/>
          <p:cNvSpPr/>
          <p:nvPr/>
        </p:nvSpPr>
        <p:spPr>
          <a:xfrm>
            <a:off x="4249216" y="6213617"/>
            <a:ext cx="1650686" cy="1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Bullet resistance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9500" y="5912250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6" name="Rectangle 35"/>
          <p:cNvSpPr/>
          <p:nvPr/>
        </p:nvSpPr>
        <p:spPr>
          <a:xfrm>
            <a:off x="4959500" y="6523641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37" name="Bent-Up Arrow 36"/>
          <p:cNvSpPr/>
          <p:nvPr/>
        </p:nvSpPr>
        <p:spPr>
          <a:xfrm rot="5400000">
            <a:off x="4751333" y="5297802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8" name="Straight Connector 37"/>
          <p:cNvCxnSpPr/>
          <p:nvPr/>
        </p:nvCxnSpPr>
        <p:spPr>
          <a:xfrm>
            <a:off x="4019544" y="4942127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2" idx="1"/>
          </p:cNvCxnSpPr>
          <p:nvPr/>
        </p:nvCxnSpPr>
        <p:spPr>
          <a:xfrm>
            <a:off x="4019544" y="5132417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1" idx="1"/>
          </p:cNvCxnSpPr>
          <p:nvPr/>
        </p:nvCxnSpPr>
        <p:spPr>
          <a:xfrm>
            <a:off x="4027440" y="5718318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4" idx="1"/>
          </p:cNvCxnSpPr>
          <p:nvPr/>
        </p:nvCxnSpPr>
        <p:spPr>
          <a:xfrm>
            <a:off x="4027440" y="6309673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ent-Up Arrow 41"/>
          <p:cNvSpPr/>
          <p:nvPr/>
        </p:nvSpPr>
        <p:spPr>
          <a:xfrm rot="5400000">
            <a:off x="4751333" y="5913177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Bent-Up Arrow 42"/>
          <p:cNvSpPr/>
          <p:nvPr/>
        </p:nvSpPr>
        <p:spPr>
          <a:xfrm rot="5400000">
            <a:off x="4751333" y="6487653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ctangle 49"/>
          <p:cNvSpPr/>
          <p:nvPr/>
        </p:nvSpPr>
        <p:spPr>
          <a:xfrm>
            <a:off x="8747167" y="470873"/>
            <a:ext cx="2574003" cy="93537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European common technical language</a:t>
            </a:r>
          </a:p>
        </p:txBody>
      </p:sp>
      <p:cxnSp>
        <p:nvCxnSpPr>
          <p:cNvPr id="51" name="Straight Connector 50"/>
          <p:cNvCxnSpPr>
            <a:stCxn id="49" idx="7"/>
          </p:cNvCxnSpPr>
          <p:nvPr/>
        </p:nvCxnSpPr>
        <p:spPr>
          <a:xfrm flipV="1">
            <a:off x="8563419" y="1406254"/>
            <a:ext cx="1470750" cy="5983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67395" y="1973644"/>
            <a:ext cx="1479358" cy="32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Window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69908" y="1632086"/>
            <a:ext cx="2176732" cy="85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Harmonised Standard </a:t>
            </a:r>
          </a:p>
        </p:txBody>
      </p:sp>
      <p:cxnSp>
        <p:nvCxnSpPr>
          <p:cNvPr id="46" name="Straight Arrow Connector 45"/>
          <p:cNvCxnSpPr>
            <a:endCxn id="45" idx="0"/>
          </p:cNvCxnSpPr>
          <p:nvPr/>
        </p:nvCxnSpPr>
        <p:spPr>
          <a:xfrm>
            <a:off x="2658274" y="1171841"/>
            <a:ext cx="0" cy="460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734811" y="1171841"/>
            <a:ext cx="6828639" cy="5686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76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04286" y="685891"/>
            <a:ext cx="4059424" cy="571966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30" y="1421803"/>
            <a:ext cx="1543059" cy="176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2232277" y="3383001"/>
            <a:ext cx="2015412" cy="3254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Property set EN14351-1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2577" y="4384865"/>
            <a:ext cx="1655112" cy="20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Thermal transmittance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92576" y="3795675"/>
            <a:ext cx="1655112" cy="20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Resistance to fire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02860" y="4088518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25" name="Rectangle 24"/>
          <p:cNvSpPr/>
          <p:nvPr/>
        </p:nvSpPr>
        <p:spPr>
          <a:xfrm>
            <a:off x="2548895" y="4979937"/>
            <a:ext cx="1698793" cy="22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Acoustic performance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02860" y="4678570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27" name="Rectangle 26"/>
          <p:cNvSpPr/>
          <p:nvPr/>
        </p:nvSpPr>
        <p:spPr>
          <a:xfrm>
            <a:off x="3302860" y="5289961"/>
            <a:ext cx="944828" cy="2096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 method</a:t>
            </a:r>
            <a:endParaRPr lang="nb-NO" sz="1200" dirty="0"/>
          </a:p>
        </p:txBody>
      </p:sp>
      <p:sp>
        <p:nvSpPr>
          <p:cNvPr id="28" name="Rectangle 27"/>
          <p:cNvSpPr/>
          <p:nvPr/>
        </p:nvSpPr>
        <p:spPr>
          <a:xfrm>
            <a:off x="1685041" y="90323"/>
            <a:ext cx="4369636" cy="608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European Data Dictionary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23274" y="1441079"/>
            <a:ext cx="1308056" cy="41860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Window</a:t>
            </a:r>
          </a:p>
        </p:txBody>
      </p:sp>
      <p:sp>
        <p:nvSpPr>
          <p:cNvPr id="14" name="Bent-Up Arrow 13"/>
          <p:cNvSpPr/>
          <p:nvPr/>
        </p:nvSpPr>
        <p:spPr>
          <a:xfrm rot="5400000">
            <a:off x="3094693" y="4064122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62904" y="3708447"/>
            <a:ext cx="0" cy="13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904" y="3898737"/>
            <a:ext cx="229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0800" y="4484638"/>
            <a:ext cx="221777" cy="3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70800" y="5075993"/>
            <a:ext cx="221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ent-Up Arrow 29"/>
          <p:cNvSpPr/>
          <p:nvPr/>
        </p:nvSpPr>
        <p:spPr>
          <a:xfrm rot="5400000">
            <a:off x="3094693" y="4679497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Bent-Up Arrow 30"/>
          <p:cNvSpPr/>
          <p:nvPr/>
        </p:nvSpPr>
        <p:spPr>
          <a:xfrm rot="5400000">
            <a:off x="3094693" y="5253973"/>
            <a:ext cx="172318" cy="1458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198" y="685891"/>
            <a:ext cx="2111637" cy="17223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701" y="347394"/>
            <a:ext cx="1363166" cy="3721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188" y="2180852"/>
            <a:ext cx="945905" cy="2864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3544" y="2244888"/>
            <a:ext cx="1103271" cy="3011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3138" y="501321"/>
            <a:ext cx="781494" cy="4365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214" y="485016"/>
            <a:ext cx="756686" cy="360326"/>
          </a:xfrm>
          <a:prstGeom prst="rect">
            <a:avLst/>
          </a:prstGeom>
        </p:spPr>
      </p:pic>
      <p:cxnSp>
        <p:nvCxnSpPr>
          <p:cNvPr id="40" name="Straight Connector 39"/>
          <p:cNvCxnSpPr>
            <a:stCxn id="67" idx="3"/>
            <a:endCxn id="33" idx="2"/>
          </p:cNvCxnSpPr>
          <p:nvPr/>
        </p:nvCxnSpPr>
        <p:spPr>
          <a:xfrm flipV="1">
            <a:off x="8110666" y="2408270"/>
            <a:ext cx="1758351" cy="14904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7" idx="3"/>
            <a:endCxn id="43" idx="1"/>
          </p:cNvCxnSpPr>
          <p:nvPr/>
        </p:nvCxnSpPr>
        <p:spPr>
          <a:xfrm flipV="1">
            <a:off x="8110666" y="3685898"/>
            <a:ext cx="2005573" cy="21283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7" idx="3"/>
            <a:endCxn id="44" idx="1"/>
          </p:cNvCxnSpPr>
          <p:nvPr/>
        </p:nvCxnSpPr>
        <p:spPr>
          <a:xfrm>
            <a:off x="8110666" y="3898737"/>
            <a:ext cx="1940090" cy="130399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6239" y="3186937"/>
            <a:ext cx="1352952" cy="99792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050756" y="4781509"/>
            <a:ext cx="1766257" cy="84244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PIM/DAM</a:t>
            </a:r>
          </a:p>
        </p:txBody>
      </p:sp>
      <p:cxnSp>
        <p:nvCxnSpPr>
          <p:cNvPr id="46" name="Straight Connector 45"/>
          <p:cNvCxnSpPr>
            <a:stCxn id="67" idx="3"/>
            <a:endCxn id="58" idx="0"/>
          </p:cNvCxnSpPr>
          <p:nvPr/>
        </p:nvCxnSpPr>
        <p:spPr>
          <a:xfrm>
            <a:off x="8110666" y="3898737"/>
            <a:ext cx="957889" cy="146626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2" idx="3"/>
            <a:endCxn id="67" idx="1"/>
          </p:cNvCxnSpPr>
          <p:nvPr/>
        </p:nvCxnSpPr>
        <p:spPr>
          <a:xfrm flipV="1">
            <a:off x="4247688" y="3898737"/>
            <a:ext cx="2700928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67" idx="1"/>
          </p:cNvCxnSpPr>
          <p:nvPr/>
        </p:nvCxnSpPr>
        <p:spPr>
          <a:xfrm flipV="1">
            <a:off x="4247688" y="3898737"/>
            <a:ext cx="2700928" cy="58590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3"/>
            <a:endCxn id="67" idx="1"/>
          </p:cNvCxnSpPr>
          <p:nvPr/>
        </p:nvCxnSpPr>
        <p:spPr>
          <a:xfrm flipV="1">
            <a:off x="4247688" y="3898737"/>
            <a:ext cx="2700928" cy="119259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9" idx="3"/>
            <a:endCxn id="67" idx="1"/>
          </p:cNvCxnSpPr>
          <p:nvPr/>
        </p:nvCxnSpPr>
        <p:spPr>
          <a:xfrm>
            <a:off x="3631330" y="1650380"/>
            <a:ext cx="3317286" cy="224835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7795" y="1248154"/>
            <a:ext cx="763074" cy="78692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0792715" y="1952567"/>
            <a:ext cx="620864" cy="246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IFC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7357" y="5364998"/>
            <a:ext cx="1082396" cy="13301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8616" y="2627149"/>
            <a:ext cx="11620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496" y="319566"/>
            <a:ext cx="10194303" cy="63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Product Data Templates (PDT)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Generic datasets containing all relevant </a:t>
            </a:r>
            <a:r>
              <a:rPr lang="en-US" b="1" i="1" dirty="0"/>
              <a:t>data</a:t>
            </a:r>
            <a:r>
              <a:rPr lang="en-US" i="1" dirty="0"/>
              <a:t> for a product</a:t>
            </a:r>
            <a:br>
              <a:rPr lang="en-US" i="1" dirty="0"/>
            </a:br>
            <a:br>
              <a:rPr lang="en-US" i="1" dirty="0"/>
            </a:br>
            <a:r>
              <a:rPr lang="en-US" b="1" i="1" dirty="0"/>
              <a:t>	- Performance data </a:t>
            </a:r>
            <a:r>
              <a:rPr lang="en-US" i="1" dirty="0"/>
              <a:t>(relevant for a building or infrastructure)</a:t>
            </a:r>
          </a:p>
          <a:p>
            <a:pPr marL="0" indent="0">
              <a:buNone/>
            </a:pPr>
            <a:r>
              <a:rPr lang="en-US" i="1" dirty="0"/>
              <a:t>	</a:t>
            </a:r>
            <a:br>
              <a:rPr lang="en-US" i="1" dirty="0"/>
            </a:br>
            <a:r>
              <a:rPr lang="en-US" i="1" dirty="0"/>
              <a:t>…but also: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	- Geometric data</a:t>
            </a:r>
            <a:br>
              <a:rPr lang="en-US" i="1" dirty="0"/>
            </a:br>
            <a:r>
              <a:rPr lang="en-US" i="1" dirty="0"/>
              <a:t>	- Operational and Maintenance Data</a:t>
            </a:r>
            <a:br>
              <a:rPr lang="en-US" i="1" dirty="0"/>
            </a:br>
            <a:r>
              <a:rPr lang="en-US" i="1" dirty="0"/>
              <a:t>	- Manufactures Data</a:t>
            </a:r>
            <a:br>
              <a:rPr lang="en-US" i="1" dirty="0"/>
            </a:br>
            <a:r>
              <a:rPr lang="en-US" i="1" dirty="0"/>
              <a:t>	- Features Data</a:t>
            </a:r>
            <a:br>
              <a:rPr lang="en-US" i="1" dirty="0"/>
            </a:br>
            <a:r>
              <a:rPr lang="en-US" i="1" dirty="0"/>
              <a:t>	- Environmental Data</a:t>
            </a: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r>
              <a:rPr lang="en-US" u="sng" dirty="0"/>
              <a:t>A PDT is interoperable – holds languages, stages and formats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2" name="Right Brace 1"/>
          <p:cNvSpPr/>
          <p:nvPr/>
        </p:nvSpPr>
        <p:spPr>
          <a:xfrm>
            <a:off x="6434356" y="3564812"/>
            <a:ext cx="310393" cy="133384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6803472" y="3908570"/>
            <a:ext cx="3625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Not a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suggested standard</a:t>
            </a:r>
          </a:p>
          <a:p>
            <a:r>
              <a:rPr lang="nb-NO" dirty="0"/>
              <a:t>(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explains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 a PDT </a:t>
            </a:r>
            <a:r>
              <a:rPr lang="nb-NO" dirty="0" err="1"/>
              <a:t>can</a:t>
            </a:r>
            <a:r>
              <a:rPr lang="nb-NO" dirty="0"/>
              <a:t> hold)</a:t>
            </a:r>
          </a:p>
        </p:txBody>
      </p:sp>
    </p:spTree>
    <p:extLst>
      <p:ext uri="{BB962C8B-B14F-4D97-AF65-F5344CB8AC3E}">
        <p14:creationId xmlns:p14="http://schemas.microsoft.com/office/powerpoint/2010/main" val="67758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44" y="2636334"/>
            <a:ext cx="3073580" cy="3316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485" y="4449121"/>
            <a:ext cx="2847342" cy="2103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088" y="1659718"/>
            <a:ext cx="1192127" cy="112724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4328719" y="4655890"/>
            <a:ext cx="2555766" cy="845177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23144" y="227220"/>
            <a:ext cx="4327392" cy="897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Relation between smart CE marking and works within CEN/TC 442 WG4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87" y="248145"/>
            <a:ext cx="3382738" cy="2062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785" y="2492343"/>
            <a:ext cx="3088680" cy="17746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3627" y="4397957"/>
            <a:ext cx="1099022" cy="822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9949" y="317259"/>
            <a:ext cx="993030" cy="6850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5776" y="2310182"/>
            <a:ext cx="965233" cy="65230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1093640" y="2962486"/>
            <a:ext cx="1098360" cy="557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UK LEXiCON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243627" y="5270237"/>
            <a:ext cx="2304766" cy="557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NWIP 3&amp;4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Product data template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571816" y="1053430"/>
            <a:ext cx="1714618" cy="557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NWIP 1&amp;2 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PPBIM process</a:t>
            </a:r>
          </a:p>
        </p:txBody>
      </p:sp>
      <p:cxnSp>
        <p:nvCxnSpPr>
          <p:cNvPr id="40" name="Straight Arrow Connector 39"/>
          <p:cNvCxnSpPr>
            <a:endCxn id="26" idx="1"/>
          </p:cNvCxnSpPr>
          <p:nvPr/>
        </p:nvCxnSpPr>
        <p:spPr>
          <a:xfrm flipV="1">
            <a:off x="4420998" y="3379652"/>
            <a:ext cx="4463787" cy="680620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8" idx="1"/>
          </p:cNvCxnSpPr>
          <p:nvPr/>
        </p:nvCxnSpPr>
        <p:spPr>
          <a:xfrm flipV="1">
            <a:off x="4328719" y="1279164"/>
            <a:ext cx="2288068" cy="2240520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540" y="1931437"/>
            <a:ext cx="7479548" cy="4147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496" y="365125"/>
            <a:ext cx="10194304" cy="1668947"/>
          </a:xfrm>
        </p:spPr>
        <p:txBody>
          <a:bodyPr>
            <a:normAutofit fontScale="90000"/>
          </a:bodyPr>
          <a:lstStyle/>
          <a:p>
            <a:r>
              <a:rPr lang="en-US" dirty="0"/>
              <a:t>CEN/TC 442 – WG4, New  Work Item Proposal</a:t>
            </a:r>
            <a:br>
              <a:rPr lang="en-US" dirty="0"/>
            </a:br>
            <a:r>
              <a:rPr lang="en-US" sz="2200" i="1" dirty="0"/>
              <a:t>Product data templates based on CEN/CENELEC standards in an open European Data Dictionary</a:t>
            </a:r>
            <a:br>
              <a:rPr lang="en-US" sz="2200" dirty="0"/>
            </a:br>
            <a:br>
              <a:rPr lang="en-US" sz="2200" dirty="0"/>
            </a:br>
            <a:r>
              <a:rPr lang="en-US" sz="2000" dirty="0"/>
              <a:t>General structure of a product data template and how to relate to Industry Foundations Classes (IFC)</a:t>
            </a:r>
            <a:br>
              <a:rPr lang="en-US" sz="2200" dirty="0"/>
            </a:br>
            <a:br>
              <a:rPr lang="en-US" sz="2200" dirty="0"/>
            </a:br>
            <a:endParaRPr lang="bg-BG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" b="19409"/>
          <a:stretch/>
        </p:blipFill>
        <p:spPr>
          <a:xfrm>
            <a:off x="1226208" y="2252123"/>
            <a:ext cx="7128000" cy="439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04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44" y="2245838"/>
            <a:ext cx="6637310" cy="3627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496" y="966637"/>
            <a:ext cx="10194304" cy="730250"/>
          </a:xfrm>
        </p:spPr>
        <p:txBody>
          <a:bodyPr>
            <a:normAutofit fontScale="90000"/>
          </a:bodyPr>
          <a:lstStyle/>
          <a:p>
            <a:r>
              <a:rPr lang="en-US" dirty="0"/>
              <a:t>CEN/TC 442 – WG4, New  Work Item Proposal</a:t>
            </a:r>
            <a:br>
              <a:rPr lang="en-US" dirty="0"/>
            </a:br>
            <a:r>
              <a:rPr lang="en-US" sz="2200" dirty="0"/>
              <a:t>Product data templates based on CEN/CENELEC standards in an open European Data Dictionary.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Part 2: Framework for product data templates based on </a:t>
            </a:r>
            <a:r>
              <a:rPr lang="en-US" sz="2200" dirty="0" err="1"/>
              <a:t>harmonised</a:t>
            </a:r>
            <a:r>
              <a:rPr lang="en-US" sz="2200" dirty="0"/>
              <a:t> technical specifications under the Construction Products Regulation (CPR), and how to relate the product data templates to Industry Foundation Classes (IFC)</a:t>
            </a:r>
            <a:br>
              <a:rPr lang="en-US" dirty="0"/>
            </a:br>
            <a:endParaRPr lang="bg-BG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8189"/>
          <a:stretch/>
        </p:blipFill>
        <p:spPr>
          <a:xfrm>
            <a:off x="1159496" y="2667100"/>
            <a:ext cx="6948220" cy="406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79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694251"/>
            <a:ext cx="10909041" cy="52363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Lars Chr. Fredenlund</a:t>
            </a:r>
          </a:p>
          <a:p>
            <a:pPr marL="0" indent="0">
              <a:buNone/>
            </a:pPr>
            <a:r>
              <a:rPr lang="en-US" sz="1600" dirty="0"/>
              <a:t>CEO coBuilder AS</a:t>
            </a:r>
            <a:endParaRPr lang="en-US" sz="4000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C257-50C7-433B-8937-CCAFCB75A661}" type="slidenum">
              <a:rPr lang="fr-FR" smtClean="0"/>
              <a:t>23</a:t>
            </a:fld>
            <a:endParaRPr lang="fr-FR"/>
          </a:p>
        </p:txBody>
      </p:sp>
      <p:grpSp>
        <p:nvGrpSpPr>
          <p:cNvPr id="31" name="Gruppo 51"/>
          <p:cNvGrpSpPr/>
          <p:nvPr/>
        </p:nvGrpSpPr>
        <p:grpSpPr>
          <a:xfrm>
            <a:off x="6075415" y="4130631"/>
            <a:ext cx="3531907" cy="708398"/>
            <a:chOff x="4678710" y="1369158"/>
            <a:chExt cx="2159635" cy="708398"/>
          </a:xfrm>
          <a:solidFill>
            <a:schemeClr val="bg1"/>
          </a:solidFill>
        </p:grpSpPr>
        <p:sp>
          <p:nvSpPr>
            <p:cNvPr id="32" name="CasellaDiTesto 56"/>
            <p:cNvSpPr txBox="1"/>
            <p:nvPr/>
          </p:nvSpPr>
          <p:spPr>
            <a:xfrm>
              <a:off x="4678710" y="1369158"/>
              <a:ext cx="2144663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dirty="0">
                  <a:latin typeface="Neutra Display Titling" pitchFamily="2" charset="0"/>
                </a:rPr>
                <a:t>FACEBOOK</a:t>
              </a:r>
              <a:endParaRPr lang="en-US" dirty="0" err="1">
                <a:latin typeface="Neutra Display Titling" pitchFamily="2" charset="0"/>
              </a:endParaRPr>
            </a:p>
          </p:txBody>
        </p:sp>
        <p:sp>
          <p:nvSpPr>
            <p:cNvPr id="33" name="CasellaDiTesto 57"/>
            <p:cNvSpPr txBox="1"/>
            <p:nvPr/>
          </p:nvSpPr>
          <p:spPr>
            <a:xfrm>
              <a:off x="4678710" y="1646669"/>
              <a:ext cx="2159635" cy="43088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400" dirty="0"/>
                <a:t>WWW.FACEBOOK.COM/cobuilder.international</a:t>
              </a:r>
              <a:endParaRPr lang="en-US" sz="1400" dirty="0" err="1"/>
            </a:p>
          </p:txBody>
        </p:sp>
      </p:grpSp>
      <p:grpSp>
        <p:nvGrpSpPr>
          <p:cNvPr id="39" name="Gruppo 102"/>
          <p:cNvGrpSpPr/>
          <p:nvPr/>
        </p:nvGrpSpPr>
        <p:grpSpPr>
          <a:xfrm>
            <a:off x="5228605" y="2888948"/>
            <a:ext cx="4884504" cy="705748"/>
            <a:chOff x="4003648" y="1227824"/>
            <a:chExt cx="2597258" cy="705748"/>
          </a:xfrm>
        </p:grpSpPr>
        <p:sp>
          <p:nvSpPr>
            <p:cNvPr id="40" name="CasellaDiTesto 103"/>
            <p:cNvSpPr txBox="1"/>
            <p:nvPr/>
          </p:nvSpPr>
          <p:spPr>
            <a:xfrm>
              <a:off x="4456243" y="1299035"/>
              <a:ext cx="2144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dirty="0">
                  <a:latin typeface="Neutra Display Titling" pitchFamily="2" charset="0"/>
                </a:rPr>
                <a:t>LINKEDIN</a:t>
              </a:r>
              <a:endParaRPr lang="en-US" dirty="0" err="1">
                <a:latin typeface="Neutra Display Titling" pitchFamily="2" charset="0"/>
              </a:endParaRPr>
            </a:p>
          </p:txBody>
        </p:sp>
        <p:sp>
          <p:nvSpPr>
            <p:cNvPr id="41" name="CasellaDiTesto 104"/>
            <p:cNvSpPr txBox="1"/>
            <p:nvPr/>
          </p:nvSpPr>
          <p:spPr>
            <a:xfrm>
              <a:off x="4453926" y="1570815"/>
              <a:ext cx="20535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400" dirty="0"/>
                <a:t>no.linkedin.com/in/fredenlund</a:t>
              </a:r>
              <a:endParaRPr lang="en-US" sz="1400" dirty="0" err="1"/>
            </a:p>
          </p:txBody>
        </p:sp>
        <p:pic>
          <p:nvPicPr>
            <p:cNvPr id="42" name="Picture 2" descr="L:\Neutra\icons\people_group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003648" y="1227824"/>
              <a:ext cx="452595" cy="705748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1117198" y="2007017"/>
            <a:ext cx="4055437" cy="3920614"/>
            <a:chOff x="1081339" y="2315632"/>
            <a:chExt cx="2473087" cy="2390869"/>
          </a:xfrm>
        </p:grpSpPr>
        <p:grpSp>
          <p:nvGrpSpPr>
            <p:cNvPr id="43" name="Gruppo 93"/>
            <p:cNvGrpSpPr/>
            <p:nvPr/>
          </p:nvGrpSpPr>
          <p:grpSpPr>
            <a:xfrm>
              <a:off x="1083748" y="2869994"/>
              <a:ext cx="2470678" cy="324000"/>
              <a:chOff x="370667" y="3459341"/>
              <a:chExt cx="2470678" cy="324000"/>
            </a:xfrm>
          </p:grpSpPr>
          <p:sp>
            <p:nvSpPr>
              <p:cNvPr id="44" name="CasellaDiTesto 50"/>
              <p:cNvSpPr txBox="1"/>
              <p:nvPr/>
            </p:nvSpPr>
            <p:spPr>
              <a:xfrm>
                <a:off x="794797" y="3563250"/>
                <a:ext cx="2046548" cy="131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1400" dirty="0">
                    <a:latin typeface="Neutra Display Titling" pitchFamily="2" charset="0"/>
                  </a:rPr>
                  <a:t>WWW.GOBIM.COM</a:t>
                </a:r>
                <a:endParaRPr lang="en-US" sz="1400" dirty="0" err="1">
                  <a:latin typeface="Neutra Display Titling" pitchFamily="2" charset="0"/>
                </a:endParaRPr>
              </a:p>
            </p:txBody>
          </p:sp>
          <p:pic>
            <p:nvPicPr>
              <p:cNvPr id="45" name="Picture 2" descr="L:\Neutra\icons\browse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370667" y="3459341"/>
                <a:ext cx="324000" cy="324000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Gruppo 94"/>
            <p:cNvGrpSpPr/>
            <p:nvPr/>
          </p:nvGrpSpPr>
          <p:grpSpPr>
            <a:xfrm>
              <a:off x="1081339" y="3922220"/>
              <a:ext cx="2470678" cy="324000"/>
              <a:chOff x="370667" y="4215728"/>
              <a:chExt cx="2470678" cy="324000"/>
            </a:xfrm>
          </p:grpSpPr>
          <p:sp>
            <p:nvSpPr>
              <p:cNvPr id="47" name="CasellaDiTesto 52"/>
              <p:cNvSpPr txBox="1"/>
              <p:nvPr/>
            </p:nvSpPr>
            <p:spPr>
              <a:xfrm>
                <a:off x="794797" y="4296893"/>
                <a:ext cx="2046548" cy="131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Neutra Display Titling" pitchFamily="2" charset="0"/>
                    <a:hlinkClick r:id="rId4"/>
                  </a:rPr>
                  <a:t>fredenlund@cobuilder.com</a:t>
                </a:r>
                <a:r>
                  <a:rPr lang="en-US" sz="1400" dirty="0">
                    <a:latin typeface="Neutra Display Titling" pitchFamily="2" charset="0"/>
                  </a:rPr>
                  <a:t> </a:t>
                </a:r>
              </a:p>
            </p:txBody>
          </p:sp>
          <p:pic>
            <p:nvPicPr>
              <p:cNvPr id="48" name="Picture 2" descr="L:\Neutra\icons\browser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370667" y="4215728"/>
                <a:ext cx="324000" cy="324000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uppo 95"/>
            <p:cNvGrpSpPr/>
            <p:nvPr/>
          </p:nvGrpSpPr>
          <p:grpSpPr>
            <a:xfrm>
              <a:off x="1081339" y="4382501"/>
              <a:ext cx="2461713" cy="324000"/>
              <a:chOff x="370667" y="4513032"/>
              <a:chExt cx="2461713" cy="324000"/>
            </a:xfrm>
          </p:grpSpPr>
          <p:sp>
            <p:nvSpPr>
              <p:cNvPr id="50" name="CasellaDiTesto 53"/>
              <p:cNvSpPr txBox="1"/>
              <p:nvPr/>
            </p:nvSpPr>
            <p:spPr>
              <a:xfrm>
                <a:off x="785832" y="4603543"/>
                <a:ext cx="2046548" cy="150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1600" dirty="0">
                    <a:latin typeface="Neutra Display Titling" pitchFamily="2" charset="0"/>
                  </a:rPr>
                  <a:t>(+47) 95724990</a:t>
                </a:r>
                <a:endParaRPr lang="en-US" sz="1600" dirty="0" err="1">
                  <a:latin typeface="Neutra Display Titling" pitchFamily="2" charset="0"/>
                </a:endParaRPr>
              </a:p>
            </p:txBody>
          </p:sp>
          <p:pic>
            <p:nvPicPr>
              <p:cNvPr id="51" name="Picture 2" descr="L:\Neutra\icons\browser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370667" y="4513032"/>
                <a:ext cx="324000" cy="324000"/>
              </a:xfrm>
              <a:prstGeom prst="rect">
                <a:avLst/>
              </a:prstGeom>
              <a:noFill/>
            </p:spPr>
          </p:pic>
        </p:grpSp>
        <p:grpSp>
          <p:nvGrpSpPr>
            <p:cNvPr id="52" name="Gruppo 93"/>
            <p:cNvGrpSpPr/>
            <p:nvPr/>
          </p:nvGrpSpPr>
          <p:grpSpPr>
            <a:xfrm>
              <a:off x="1081339" y="2315632"/>
              <a:ext cx="2470678" cy="324000"/>
              <a:chOff x="370667" y="3459341"/>
              <a:chExt cx="2470678" cy="324000"/>
            </a:xfrm>
          </p:grpSpPr>
          <p:sp>
            <p:nvSpPr>
              <p:cNvPr id="53" name="CasellaDiTesto 50"/>
              <p:cNvSpPr txBox="1"/>
              <p:nvPr/>
            </p:nvSpPr>
            <p:spPr>
              <a:xfrm>
                <a:off x="794797" y="3552729"/>
                <a:ext cx="2046548" cy="131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1400" dirty="0">
                    <a:latin typeface="Neutra Display Titling" pitchFamily="2" charset="0"/>
                  </a:rPr>
                  <a:t>WWW.COBUILDER.COM</a:t>
                </a:r>
                <a:endParaRPr lang="en-US" sz="1400" dirty="0" err="1">
                  <a:latin typeface="Neutra Display Titling" pitchFamily="2" charset="0"/>
                </a:endParaRPr>
              </a:p>
            </p:txBody>
          </p:sp>
          <p:pic>
            <p:nvPicPr>
              <p:cNvPr id="54" name="Picture 2" descr="L:\Neutra\icons\browse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370667" y="3459341"/>
                <a:ext cx="324000" cy="3240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5" name="Gruppo 65"/>
          <p:cNvGrpSpPr/>
          <p:nvPr/>
        </p:nvGrpSpPr>
        <p:grpSpPr>
          <a:xfrm>
            <a:off x="5392558" y="1851864"/>
            <a:ext cx="5041368" cy="619834"/>
            <a:chOff x="4205355" y="1313817"/>
            <a:chExt cx="2480146" cy="619834"/>
          </a:xfrm>
        </p:grpSpPr>
        <p:sp>
          <p:nvSpPr>
            <p:cNvPr id="36" name="CasellaDiTesto 66"/>
            <p:cNvSpPr txBox="1"/>
            <p:nvPr/>
          </p:nvSpPr>
          <p:spPr>
            <a:xfrm>
              <a:off x="4540838" y="1369537"/>
              <a:ext cx="2144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dirty="0">
                  <a:latin typeface="Neutra Display Titling" pitchFamily="2" charset="0"/>
                </a:rPr>
                <a:t>TWITTER</a:t>
              </a:r>
              <a:endParaRPr lang="en-US" dirty="0" err="1">
                <a:latin typeface="Neutra Display Titling" pitchFamily="2" charset="0"/>
              </a:endParaRPr>
            </a:p>
          </p:txBody>
        </p:sp>
        <p:sp>
          <p:nvSpPr>
            <p:cNvPr id="37" name="CasellaDiTesto 67"/>
            <p:cNvSpPr txBox="1"/>
            <p:nvPr/>
          </p:nvSpPr>
          <p:spPr>
            <a:xfrm>
              <a:off x="4540838" y="1605305"/>
              <a:ext cx="20535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400" dirty="0"/>
                <a:t>twitter.com/@_fredenlund</a:t>
              </a:r>
              <a:endParaRPr lang="en-US" sz="1400" dirty="0" err="1"/>
            </a:p>
          </p:txBody>
        </p:sp>
        <p:pic>
          <p:nvPicPr>
            <p:cNvPr id="38" name="Picture 2" descr="L:\Neutra\icons\people_group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205355" y="1313817"/>
              <a:ext cx="314558" cy="619834"/>
            </a:xfrm>
            <a:prstGeom prst="rect">
              <a:avLst/>
            </a:prstGeom>
            <a:noFill/>
          </p:spPr>
        </p:pic>
      </p:grpSp>
      <p:pic>
        <p:nvPicPr>
          <p:cNvPr id="58" name="Picture 2" descr="L:\Neutra\icons\people_group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011359" y="3914080"/>
            <a:ext cx="1010412" cy="10904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30" y="6353210"/>
            <a:ext cx="1709858" cy="398397"/>
          </a:xfrm>
          <a:prstGeom prst="rect">
            <a:avLst/>
          </a:prstGeom>
        </p:spPr>
      </p:pic>
      <p:sp>
        <p:nvSpPr>
          <p:cNvPr id="59" name="CasellaDiTesto 50"/>
          <p:cNvSpPr txBox="1"/>
          <p:nvPr/>
        </p:nvSpPr>
        <p:spPr>
          <a:xfrm>
            <a:off x="1822404" y="4006613"/>
            <a:ext cx="33559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>
                <a:latin typeface="Neutra Display Titling" pitchFamily="2" charset="0"/>
              </a:rPr>
              <a:t>WWW.PRODUCTXCHANGE:COM</a:t>
            </a:r>
            <a:endParaRPr lang="en-US" sz="1400" dirty="0" err="1">
              <a:latin typeface="Neutra Display Titling" pitchFamily="2" charset="0"/>
            </a:endParaRPr>
          </a:p>
        </p:txBody>
      </p:sp>
      <p:pic>
        <p:nvPicPr>
          <p:cNvPr id="60" name="Picture 2" descr="L:\Neutra\icons\browse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26904" y="3836220"/>
            <a:ext cx="531304" cy="531304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rgbClr val="66696A"/>
                </a:solidFill>
                <a:effectLst/>
                <a:latin typeface="inherit"/>
                <a:cs typeface="Arial" panose="020B0604020202020204" pitchFamily="34" charset="0"/>
              </a:rPr>
              <a:t>no.linkedin.com/in/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fredenlund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496" y="797740"/>
            <a:ext cx="10194303" cy="4833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NWIP in CEN/TC 442 WG4 from Norway</a:t>
            </a:r>
            <a:br>
              <a:rPr lang="en-US" sz="2400" u="sng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Product data templates based on CEN/CENELEC standards in an open European Data Dictionary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Part 1: General structure of a product data template and how to relate to Industry 	     Foundations Classes (IFC)</a:t>
            </a:r>
            <a:br>
              <a:rPr lang="en-US" i="1" dirty="0"/>
            </a:br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Product data templates based on CEN/CENELEC standards in an open European Data Dictionary.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Part 2: Framework for product data templates based on </a:t>
            </a:r>
            <a:r>
              <a:rPr lang="en-US" i="1" dirty="0" err="1"/>
              <a:t>harmonised</a:t>
            </a:r>
            <a:r>
              <a:rPr lang="en-US" i="1" dirty="0"/>
              <a:t> technical</a:t>
            </a:r>
            <a:br>
              <a:rPr lang="en-US" i="1" dirty="0"/>
            </a:br>
            <a:r>
              <a:rPr lang="en-US" i="1" dirty="0"/>
              <a:t>           specifications under the Construction Products Regulation (CPR), and how to</a:t>
            </a:r>
            <a:br>
              <a:rPr lang="en-US" i="1" dirty="0"/>
            </a:br>
            <a:r>
              <a:rPr lang="en-US" i="1" dirty="0"/>
              <a:t>           relate the product data templates to Industry Foundation Classes (IFC)</a:t>
            </a:r>
          </a:p>
        </p:txBody>
      </p:sp>
    </p:spTree>
    <p:extLst>
      <p:ext uri="{BB962C8B-B14F-4D97-AF65-F5344CB8AC3E}">
        <p14:creationId xmlns:p14="http://schemas.microsoft.com/office/powerpoint/2010/main" val="304626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96" y="1269494"/>
            <a:ext cx="5349333" cy="16603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b-NO" sz="8000" dirty="0"/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34" y="2929813"/>
            <a:ext cx="5061856" cy="28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834" y="5738337"/>
            <a:ext cx="4162129" cy="970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452" y="706891"/>
            <a:ext cx="771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ProductInfoX </a:t>
            </a:r>
            <a:r>
              <a:rPr lang="nb-NO" sz="3200" dirty="0" err="1"/>
              <a:t>project</a:t>
            </a:r>
            <a:r>
              <a:rPr lang="nb-NO" sz="32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52" y="1428315"/>
            <a:ext cx="2263314" cy="929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452" y="2568795"/>
            <a:ext cx="954156" cy="90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452" y="3668399"/>
            <a:ext cx="1642530" cy="8451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5347" y="3906325"/>
            <a:ext cx="443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Norwegian Contractors Association (EBA)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3814392" y="1830102"/>
            <a:ext cx="522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European Construction Industry Federation (FIEC)</a:t>
            </a:r>
            <a:endParaRPr lang="nb-NO" dirty="0"/>
          </a:p>
        </p:txBody>
      </p:sp>
      <p:sp>
        <p:nvSpPr>
          <p:cNvPr id="13" name="Rectangle 12"/>
          <p:cNvSpPr/>
          <p:nvPr/>
        </p:nvSpPr>
        <p:spPr>
          <a:xfrm>
            <a:off x="2435918" y="2857372"/>
            <a:ext cx="4617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International Union of Painting Contractors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6166" y="5046453"/>
            <a:ext cx="690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Read more at: </a:t>
            </a:r>
            <a:r>
              <a:rPr lang="nb-NO" dirty="0">
                <a:hlinkClick r:id="rId7"/>
              </a:rPr>
              <a:t>www.productinfox.eu</a:t>
            </a:r>
            <a:r>
              <a:rPr lang="nb-NO" dirty="0"/>
              <a:t> , </a:t>
            </a:r>
            <a:r>
              <a:rPr lang="nb-NO" dirty="0">
                <a:hlinkClick r:id="rId8"/>
              </a:rPr>
              <a:t>https://youtu.be/jLR67V1I8mM</a:t>
            </a:r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514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834" y="5738337"/>
            <a:ext cx="4162129" cy="970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662" y="1613586"/>
            <a:ext cx="81303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Aim</a:t>
            </a:r>
          </a:p>
          <a:p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Address the common challenge faced by the SMEs in the construction sector of collecting and using information on products and equipment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Help actors in the construction industry to collect and distribute relevant data associated with the free flow of construction products throughout The design-build-operate life cycle of construction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Understanding the </a:t>
            </a:r>
            <a:r>
              <a:rPr lang="nb-NO" sz="2000" b="1" dirty="0"/>
              <a:t>Construction Products Regulation </a:t>
            </a:r>
            <a:r>
              <a:rPr lang="nb-NO" sz="2000" dirty="0"/>
              <a:t>with its 7 basic requirements, and the </a:t>
            </a:r>
            <a:r>
              <a:rPr lang="en-US" sz="2000" dirty="0"/>
              <a:t>common technical language to assess the performance of construction products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19452" y="706891"/>
            <a:ext cx="771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ProductInfoX project</a:t>
            </a:r>
          </a:p>
        </p:txBody>
      </p:sp>
    </p:spTree>
    <p:extLst>
      <p:ext uri="{BB962C8B-B14F-4D97-AF65-F5344CB8AC3E}">
        <p14:creationId xmlns:p14="http://schemas.microsoft.com/office/powerpoint/2010/main" val="97779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309037" y="2384368"/>
            <a:ext cx="8222528" cy="68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>
                <a:latin typeface="+mj-lt"/>
              </a:rPr>
              <a:t>Construction Products Regulation (CPR)</a:t>
            </a:r>
          </a:p>
          <a:p>
            <a:endParaRPr lang="nb-NO" dirty="0"/>
          </a:p>
        </p:txBody>
      </p:sp>
      <p:pic>
        <p:nvPicPr>
          <p:cNvPr id="3" name="Picture 6" descr="http://www.geocel.co.uk/images/uploads/news-images/c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99" y="3684712"/>
            <a:ext cx="1181819" cy="9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7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73278" y="1348033"/>
            <a:ext cx="6429081" cy="54314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75192" y="933253"/>
            <a:ext cx="4178945" cy="584618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1381" y="933254"/>
            <a:ext cx="4339651" cy="584618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9496" y="91748"/>
            <a:ext cx="10194304" cy="730250"/>
          </a:xfrm>
        </p:spPr>
        <p:txBody>
          <a:bodyPr/>
          <a:lstStyle/>
          <a:p>
            <a:pPr algn="ctr"/>
            <a:r>
              <a:rPr lang="en-US" dirty="0"/>
              <a:t>Construction Product Regulation (CPR)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92" y="1095376"/>
            <a:ext cx="2783636" cy="2646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41" y="1095376"/>
            <a:ext cx="3784817" cy="2817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41382" y="4202884"/>
            <a:ext cx="4339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Sans Light"/>
              </a:rPr>
              <a:t>1.   Mechanical resistance and stability</a:t>
            </a:r>
          </a:p>
          <a:p>
            <a:r>
              <a:rPr lang="en-US" dirty="0">
                <a:latin typeface="GillSans Light"/>
              </a:rPr>
              <a:t>2.   Safety in case of fire</a:t>
            </a:r>
          </a:p>
          <a:p>
            <a:r>
              <a:rPr lang="en-US" dirty="0">
                <a:latin typeface="GillSans Light"/>
              </a:rPr>
              <a:t>3.   Hygiene, health and the environment</a:t>
            </a:r>
          </a:p>
          <a:p>
            <a:r>
              <a:rPr lang="en-US" dirty="0">
                <a:latin typeface="GillSans Light"/>
              </a:rPr>
              <a:t>4.   Safety and accessibility in use</a:t>
            </a:r>
          </a:p>
          <a:p>
            <a:r>
              <a:rPr lang="nb-NO" dirty="0">
                <a:latin typeface="GillSans Light"/>
              </a:rPr>
              <a:t>5.   Protection against noise</a:t>
            </a:r>
          </a:p>
          <a:p>
            <a:r>
              <a:rPr lang="en-US" dirty="0">
                <a:latin typeface="GillSans Light"/>
              </a:rPr>
              <a:t>6.   Energy economy and heat retention</a:t>
            </a:r>
          </a:p>
          <a:p>
            <a:r>
              <a:rPr lang="en-US" dirty="0">
                <a:latin typeface="GillSans Light"/>
              </a:rPr>
              <a:t>7.   Sustainable use of natural resources</a:t>
            </a:r>
            <a:endParaRPr lang="nb-NO" dirty="0">
              <a:latin typeface="GillSan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 b="44965"/>
          <a:stretch/>
        </p:blipFill>
        <p:spPr>
          <a:xfrm>
            <a:off x="8570138" y="4202885"/>
            <a:ext cx="3088230" cy="2403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Arrow: Left-Right 14"/>
          <p:cNvSpPr/>
          <p:nvPr/>
        </p:nvSpPr>
        <p:spPr>
          <a:xfrm>
            <a:off x="5410984" y="1649691"/>
            <a:ext cx="2337848" cy="12160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-Right 15"/>
          <p:cNvSpPr/>
          <p:nvPr/>
        </p:nvSpPr>
        <p:spPr>
          <a:xfrm>
            <a:off x="5403128" y="4639557"/>
            <a:ext cx="2337848" cy="12160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75148" y="3382356"/>
            <a:ext cx="155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</a:t>
            </a:r>
          </a:p>
          <a:p>
            <a:r>
              <a:rPr lang="en-US" dirty="0"/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343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45" y="381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3600" dirty="0"/>
              <a:t>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524" y="1963024"/>
            <a:ext cx="7702841" cy="343109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Lays down </a:t>
            </a:r>
            <a:r>
              <a:rPr lang="en-US" sz="2800" b="1" u="sng" dirty="0" err="1">
                <a:latin typeface="+mj-lt"/>
              </a:rPr>
              <a:t>harmonised</a:t>
            </a:r>
            <a:r>
              <a:rPr lang="en-US" sz="2800" b="1" u="sng" dirty="0">
                <a:latin typeface="+mj-lt"/>
              </a:rPr>
              <a:t> rules </a:t>
            </a:r>
            <a:r>
              <a:rPr lang="en-US" sz="2800" dirty="0">
                <a:latin typeface="+mj-lt"/>
              </a:rPr>
              <a:t>for the marketing of construction products in the EU</a:t>
            </a:r>
          </a:p>
          <a:p>
            <a:r>
              <a:rPr lang="en-US" sz="2800" dirty="0">
                <a:latin typeface="+mj-lt"/>
              </a:rPr>
              <a:t>Provides a </a:t>
            </a:r>
            <a:r>
              <a:rPr lang="en-US" sz="2800" b="1" u="sng" dirty="0">
                <a:latin typeface="+mj-lt"/>
              </a:rPr>
              <a:t>common technical language </a:t>
            </a:r>
            <a:r>
              <a:rPr lang="en-US" sz="2800" dirty="0">
                <a:latin typeface="+mj-lt"/>
              </a:rPr>
              <a:t>to assess the performance of construction products</a:t>
            </a:r>
          </a:p>
          <a:p>
            <a:r>
              <a:rPr lang="en-US" sz="2800" dirty="0">
                <a:latin typeface="+mj-lt"/>
              </a:rPr>
              <a:t>Ensures reliable information is available to professionals, public authorities, and consumers, so they can </a:t>
            </a:r>
            <a:r>
              <a:rPr lang="en-US" sz="2800" b="1" u="sng" dirty="0">
                <a:latin typeface="+mj-lt"/>
              </a:rPr>
              <a:t>compare the performance of products</a:t>
            </a:r>
            <a:r>
              <a:rPr lang="en-US" sz="2800" dirty="0">
                <a:latin typeface="+mj-lt"/>
              </a:rPr>
              <a:t> from different manufacturers in different countries.</a:t>
            </a:r>
            <a:endParaRPr lang="nb-N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177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6282</TotalTime>
  <Words>664</Words>
  <Application>Microsoft Office PowerPoint</Application>
  <PresentationFormat>Widescreen</PresentationFormat>
  <Paragraphs>187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GillSans Light</vt:lpstr>
      <vt:lpstr>inherit</vt:lpstr>
      <vt:lpstr>Neutra Display Titling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 Product Regulation (CPR)</vt:lpstr>
      <vt:lpstr>CPR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CEN/TC 442 – WG4, New  Work Item Proposal Product data templates based on CEN/CENELEC standards in an open European Data Dictionary  General structure of a product data template and how to relate to Industry Foundations Classes (IFC)  </vt:lpstr>
      <vt:lpstr>CEN/TC 442 – WG4, New  Work Item Proposal Product data templates based on CEN/CENELEC standards in an open European Data Dictionary.  Part 2: Framework for product data templates based on harmonised technical specifications under the Construction Products Regulation (CPR), and how to relate the product data templates to Industry Foundation Classes (IFC)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Mariela Daskalova</dc:creator>
  <cp:lastModifiedBy>Lars Chr Fredenlund</cp:lastModifiedBy>
  <cp:revision>140</cp:revision>
  <dcterms:created xsi:type="dcterms:W3CDTF">2015-08-25T06:41:33Z</dcterms:created>
  <dcterms:modified xsi:type="dcterms:W3CDTF">2017-04-24T22:37:56Z</dcterms:modified>
</cp:coreProperties>
</file>