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8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65" r:id="rId3"/>
    <p:sldMasterId id="214748366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Shape 1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Shape 2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Shape 2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Shape 2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Shape 2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Shape 2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Shape 2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Shape 2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Shape 2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Shape 2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Shape 3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Shape 3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Shape 3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Shape 3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Shape 3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Shape 3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Shape 3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Shape 3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Shape 3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Shape 3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Shape 3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Shape 3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Shape 3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Shape 3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Shape 3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Shape 3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Shape 4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4800"/>
            </a:lvl1pPr>
            <a:lvl2pPr lvl="1" rtl="0" algn="ctr">
              <a:spcBef>
                <a:spcPts val="0"/>
              </a:spcBef>
              <a:buSzPct val="100000"/>
              <a:defRPr sz="4800"/>
            </a:lvl2pPr>
            <a:lvl3pPr lvl="2" rtl="0" algn="ctr">
              <a:spcBef>
                <a:spcPts val="0"/>
              </a:spcBef>
              <a:buSzPct val="100000"/>
              <a:defRPr sz="4800"/>
            </a:lvl3pPr>
            <a:lvl4pPr lvl="3" rtl="0" algn="ctr">
              <a:spcBef>
                <a:spcPts val="0"/>
              </a:spcBef>
              <a:buSzPct val="100000"/>
              <a:defRPr sz="4800"/>
            </a:lvl4pPr>
            <a:lvl5pPr lvl="4" rtl="0" algn="ctr">
              <a:spcBef>
                <a:spcPts val="0"/>
              </a:spcBef>
              <a:buSzPct val="100000"/>
              <a:defRPr sz="4800"/>
            </a:lvl5pPr>
            <a:lvl6pPr lvl="5" rtl="0" algn="ctr">
              <a:spcBef>
                <a:spcPts val="0"/>
              </a:spcBef>
              <a:buSzPct val="100000"/>
              <a:defRPr sz="4800"/>
            </a:lvl6pPr>
            <a:lvl7pPr lvl="6" rtl="0" algn="ctr">
              <a:spcBef>
                <a:spcPts val="0"/>
              </a:spcBef>
              <a:buSzPct val="100000"/>
              <a:defRPr sz="4800"/>
            </a:lvl7pPr>
            <a:lvl8pPr lvl="7" rtl="0" algn="ctr">
              <a:spcBef>
                <a:spcPts val="0"/>
              </a:spcBef>
              <a:buSzPct val="100000"/>
              <a:defRPr sz="4800"/>
            </a:lvl8pPr>
            <a:lvl9pPr lvl="8" rtl="0"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56" name="Shape 56"/>
          <p:cNvSpPr txBox="1"/>
          <p:nvPr>
            <p:ph idx="1" type="subTitle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12" type="sldNum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61" name="Shape 61"/>
          <p:cNvSpPr txBox="1"/>
          <p:nvPr>
            <p:ph idx="12" type="sldNum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65" name="Shape 65"/>
          <p:cNvSpPr txBox="1"/>
          <p:nvPr>
            <p:ph idx="2" type="body"/>
          </p:nvPr>
        </p:nvSpPr>
        <p:spPr>
          <a:xfrm>
            <a:off x="4692273" y="1200150"/>
            <a:ext cx="3994500" cy="3725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66" name="Shape 66"/>
          <p:cNvSpPr txBox="1"/>
          <p:nvPr>
            <p:ph idx="12" type="sldNum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69" name="Shape 69"/>
          <p:cNvSpPr txBox="1"/>
          <p:nvPr>
            <p:ph idx="12" type="sldNum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spcBef>
                <a:spcPts val="360"/>
              </a:spcBef>
              <a:buSzPct val="100000"/>
              <a:buNone/>
              <a:defRPr sz="1800"/>
            </a:lvl1pPr>
          </a:lstStyle>
          <a:p/>
        </p:txBody>
      </p:sp>
      <p:sp>
        <p:nvSpPr>
          <p:cNvPr id="72" name="Shape 72"/>
          <p:cNvSpPr txBox="1"/>
          <p:nvPr>
            <p:ph idx="12" type="sldNum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/>
          <p:nvPr>
            <p:ph idx="12" type="sldNum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 lvl="4"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 lvl="5"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 lvl="6"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 lvl="7"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 lvl="8"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2" type="sldNum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fld id="{00000000-1234-1234-1234-123412341234}" type="slidenum">
              <a:rPr lang="en" sz="1300">
                <a:solidFill>
                  <a:schemeClr val="dk1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Relationship Id="rId4" Type="http://schemas.openxmlformats.org/officeDocument/2006/relationships/image" Target="../media/image34.png"/><Relationship Id="rId5" Type="http://schemas.openxmlformats.org/officeDocument/2006/relationships/image" Target="../media/image3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7.png"/><Relationship Id="rId4" Type="http://schemas.openxmlformats.org/officeDocument/2006/relationships/image" Target="../media/image3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9.png"/><Relationship Id="rId4" Type="http://schemas.openxmlformats.org/officeDocument/2006/relationships/image" Target="../media/image3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7.png"/><Relationship Id="rId4" Type="http://schemas.openxmlformats.org/officeDocument/2006/relationships/image" Target="../media/image48.png"/><Relationship Id="rId5" Type="http://schemas.openxmlformats.org/officeDocument/2006/relationships/image" Target="../media/image58.png"/><Relationship Id="rId6" Type="http://schemas.openxmlformats.org/officeDocument/2006/relationships/image" Target="../media/image5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0.png"/><Relationship Id="rId4" Type="http://schemas.openxmlformats.org/officeDocument/2006/relationships/image" Target="../media/image5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7.png"/><Relationship Id="rId4" Type="http://schemas.openxmlformats.org/officeDocument/2006/relationships/image" Target="../media/image74.png"/><Relationship Id="rId5" Type="http://schemas.openxmlformats.org/officeDocument/2006/relationships/image" Target="../media/image66.png"/><Relationship Id="rId6" Type="http://schemas.openxmlformats.org/officeDocument/2006/relationships/image" Target="../media/image6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3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4.png"/><Relationship Id="rId4" Type="http://schemas.openxmlformats.org/officeDocument/2006/relationships/image" Target="../media/image68.png"/><Relationship Id="rId5" Type="http://schemas.openxmlformats.org/officeDocument/2006/relationships/image" Target="../media/image6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40.png"/><Relationship Id="rId6" Type="http://schemas.openxmlformats.org/officeDocument/2006/relationships/image" Target="../media/image7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5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1.png"/><Relationship Id="rId4" Type="http://schemas.openxmlformats.org/officeDocument/2006/relationships/hyperlink" Target="mailto:info@areo.io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5.png"/><Relationship Id="rId5" Type="http://schemas.openxmlformats.org/officeDocument/2006/relationships/image" Target="../media/image4.jpg"/><Relationship Id="rId6" Type="http://schemas.openxmlformats.org/officeDocument/2006/relationships/image" Target="../media/image9.png"/><Relationship Id="rId7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8.jpg"/><Relationship Id="rId5" Type="http://schemas.openxmlformats.org/officeDocument/2006/relationships/image" Target="../media/image10.jpg"/><Relationship Id="rId6" Type="http://schemas.openxmlformats.org/officeDocument/2006/relationships/image" Target="../media/image14.jpg"/><Relationship Id="rId7" Type="http://schemas.openxmlformats.org/officeDocument/2006/relationships/image" Target="../media/image1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image" Target="../media/image22.png"/><Relationship Id="rId5" Type="http://schemas.openxmlformats.org/officeDocument/2006/relationships/image" Target="../media/image24.png"/><Relationship Id="rId6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20.png"/><Relationship Id="rId6" Type="http://schemas.openxmlformats.org/officeDocument/2006/relationships/image" Target="../media/image23.png"/><Relationship Id="rId7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/>
          <p:nvPr>
            <p:ph type="ctrTitle"/>
          </p:nvPr>
        </p:nvSpPr>
        <p:spPr>
          <a:xfrm>
            <a:off x="375008" y="1314450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Overlevering av digitale tvillinger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rgbClr val="393536"/>
              </a:solidFill>
              <a:highlight>
                <a:srgbClr val="FFFFFF"/>
              </a:highlight>
            </a:endParaRPr>
          </a:p>
          <a:p>
            <a:pPr lvl="0">
              <a:spcBef>
                <a:spcPts val="0"/>
              </a:spcBef>
              <a:buNone/>
            </a:pPr>
            <a:r>
              <a:rPr lang="en" sz="1400">
                <a:solidFill>
                  <a:srgbClr val="393536"/>
                </a:solidFill>
                <a:highlight>
                  <a:srgbClr val="FFFFFF"/>
                </a:highlight>
              </a:rPr>
              <a:t>Visjonære forvalteres erfaringer med mottak av «som bygget-modeller» med digital FDV-dokumentasjon. </a:t>
            </a:r>
          </a:p>
        </p:txBody>
      </p:sp>
      <p:sp>
        <p:nvSpPr>
          <p:cNvPr id="80" name="Shape 80"/>
          <p:cNvSpPr txBox="1"/>
          <p:nvPr>
            <p:ph idx="1" type="subTitle"/>
          </p:nvPr>
        </p:nvSpPr>
        <p:spPr>
          <a:xfrm>
            <a:off x="311700" y="404087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400"/>
              <a:t>Hans Kristian Grani</a:t>
            </a:r>
          </a:p>
          <a:p>
            <a:pPr lvl="0">
              <a:spcBef>
                <a:spcPts val="0"/>
              </a:spcBef>
              <a:buNone/>
            </a:pPr>
            <a:r>
              <a:rPr lang="en" sz="1400"/>
              <a:t>Areo AS</a:t>
            </a:r>
          </a:p>
          <a:p>
            <a:pPr lvl="0">
              <a:spcBef>
                <a:spcPts val="0"/>
              </a:spcBef>
              <a:buNone/>
            </a:pPr>
            <a:r>
              <a:rPr lang="en" sz="1400"/>
              <a:t>buildingSMART Norge konferansen 2017</a:t>
            </a:r>
          </a:p>
        </p:txBody>
      </p:sp>
      <p:pic>
        <p:nvPicPr>
          <p:cNvPr descr="areo_logo_transparent_400 (2).png" id="81" name="Shape 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0400" y="163625"/>
            <a:ext cx="1716400" cy="643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vvs-plan annotated (1).png" id="151" name="Shape 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8475" y="1017724"/>
            <a:ext cx="6119799" cy="408975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Shape 1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Samhandling med digitale dokument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hape 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6424" y="1143505"/>
            <a:ext cx="5822548" cy="40230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8" name="Shape 158"/>
          <p:cNvGrpSpPr/>
          <p:nvPr/>
        </p:nvGrpSpPr>
        <p:grpSpPr>
          <a:xfrm>
            <a:off x="4832968" y="173069"/>
            <a:ext cx="4184062" cy="676165"/>
            <a:chOff x="4072518" y="3855569"/>
            <a:chExt cx="4184062" cy="676165"/>
          </a:xfrm>
        </p:grpSpPr>
        <p:pic>
          <p:nvPicPr>
            <p:cNvPr id="159" name="Shape 15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072518" y="3878898"/>
              <a:ext cx="624000" cy="652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" name="Shape 16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733329" y="3878898"/>
              <a:ext cx="624000" cy="652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Shape 16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733065" y="3855569"/>
              <a:ext cx="645900" cy="67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Shape 16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652080" y="3899034"/>
              <a:ext cx="604500" cy="6327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63" name="Shape 163"/>
            <p:cNvCxnSpPr/>
            <p:nvPr/>
          </p:nvCxnSpPr>
          <p:spPr>
            <a:xfrm>
              <a:off x="5615071" y="4207091"/>
              <a:ext cx="746700" cy="0"/>
            </a:xfrm>
            <a:prstGeom prst="straightConnector1">
              <a:avLst/>
            </a:prstGeom>
            <a:noFill/>
            <a:ln cap="flat" cmpd="sng" w="76200">
              <a:solidFill>
                <a:srgbClr val="000000"/>
              </a:solidFill>
              <a:prstDash val="solid"/>
              <a:miter/>
              <a:headEnd len="med" w="med" type="none"/>
              <a:tailEnd len="lg" w="lg" type="triangle"/>
            </a:ln>
          </p:spPr>
        </p:cxnSp>
      </p:grpSp>
      <p:sp>
        <p:nvSpPr>
          <p:cNvPr id="164" name="Shape 1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Digitalisering av prosesser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Sjekk av egnethet for FDVU</a:t>
            </a:r>
          </a:p>
        </p:txBody>
      </p:sp>
      <p:pic>
        <p:nvPicPr>
          <p:cNvPr descr="urbygningen_teknisk.png" id="170" name="Shape 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3772" y="1323724"/>
            <a:ext cx="4091699" cy="3503024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Shape 171"/>
          <p:cNvSpPr txBox="1"/>
          <p:nvPr>
            <p:ph idx="1" type="body"/>
          </p:nvPr>
        </p:nvSpPr>
        <p:spPr>
          <a:xfrm>
            <a:off x="457200" y="1200150"/>
            <a:ext cx="4091700" cy="3725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00000"/>
              <a:buChar char="●"/>
            </a:pPr>
            <a:r>
              <a:rPr lang="en" sz="2400"/>
              <a:t>Navn og ID</a:t>
            </a:r>
          </a:p>
          <a:p>
            <a:pPr indent="-381000" lvl="0" marL="457200" rtl="0">
              <a:spcBef>
                <a:spcPts val="0"/>
              </a:spcBef>
              <a:buSzPct val="100000"/>
              <a:buChar char="●"/>
            </a:pPr>
            <a:r>
              <a:rPr lang="en" sz="2400"/>
              <a:t>Lokasjon</a:t>
            </a:r>
          </a:p>
          <a:p>
            <a:pPr indent="-381000" lvl="0" marL="457200" rtl="0">
              <a:spcBef>
                <a:spcPts val="0"/>
              </a:spcBef>
              <a:buSzPct val="100000"/>
              <a:buChar char="●"/>
            </a:pPr>
            <a:r>
              <a:rPr lang="en" sz="2400"/>
              <a:t>Typer og komponenter</a:t>
            </a:r>
          </a:p>
          <a:p>
            <a:pPr indent="-381000" lvl="0" marL="457200" rtl="0">
              <a:spcBef>
                <a:spcPts val="0"/>
              </a:spcBef>
              <a:buSzPct val="100000"/>
              <a:buChar char="●"/>
            </a:pPr>
            <a:r>
              <a:rPr lang="en" sz="2400"/>
              <a:t>Systemer og soner</a:t>
            </a:r>
          </a:p>
          <a:p>
            <a:pPr indent="-381000" lvl="0" marL="457200" rtl="0">
              <a:spcBef>
                <a:spcPts val="0"/>
              </a:spcBef>
              <a:buSzPct val="100000"/>
              <a:buChar char="●"/>
            </a:pPr>
            <a:r>
              <a:rPr lang="en" sz="2400"/>
              <a:t>Egenskaper og data</a:t>
            </a:r>
          </a:p>
          <a:p>
            <a:pPr indent="-381000" lvl="0" marL="457200">
              <a:spcBef>
                <a:spcPts val="0"/>
              </a:spcBef>
              <a:buSzPct val="100000"/>
              <a:buChar char="●"/>
            </a:pPr>
            <a:r>
              <a:rPr lang="en" sz="2400"/>
              <a:t>Dokumenter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Navn og ID</a:t>
            </a:r>
          </a:p>
        </p:txBody>
      </p:sp>
      <p:sp>
        <p:nvSpPr>
          <p:cNvPr id="177" name="Shape 177"/>
          <p:cNvSpPr txBox="1"/>
          <p:nvPr>
            <p:ph idx="1" type="body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1750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 sz="1400"/>
              <a:t>Navngiving og koding som er forståelig for mennesker og maskiner</a:t>
            </a: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 sz="1400"/>
              <a:t>Unike identifikatorer</a:t>
            </a: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 sz="1400"/>
              <a:t>Samsvar mellom modell, tegning, skjema og driftsinstrukser</a:t>
            </a: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 sz="1400"/>
              <a:t>IFCGUID konsistent mellom eksporter</a:t>
            </a: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 sz="1400"/>
              <a:t>Tverrfaglig merkesystem</a:t>
            </a: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 sz="1400"/>
              <a:t>Kobling i COBie og mellom modell og dokumentasjon</a:t>
            </a:r>
          </a:p>
        </p:txBody>
      </p:sp>
      <p:sp>
        <p:nvSpPr>
          <p:cNvPr id="178" name="Shape 178"/>
          <p:cNvSpPr txBox="1"/>
          <p:nvPr>
            <p:ph idx="2" type="body"/>
          </p:nvPr>
        </p:nvSpPr>
        <p:spPr>
          <a:xfrm>
            <a:off x="4692273" y="1200150"/>
            <a:ext cx="3994500" cy="3725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Teknisk_informasjon_xlsx_-_Google_Sheets.png" id="179" name="Shape 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3912" y="268550"/>
            <a:ext cx="3952875" cy="433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verlevering_av_digitale_tvillinger_-_Google_Slides.png" id="184" name="Shape 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41663"/>
            <a:ext cx="9143998" cy="2060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ypename.png" id="189" name="Shape 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2590" y="2263374"/>
            <a:ext cx="3702360" cy="2658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ree.png" id="190" name="Shape 1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2101" y="890849"/>
            <a:ext cx="2333000" cy="35193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nebox.png" id="191" name="Shape 1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9571" y="0"/>
            <a:ext cx="3884650" cy="2211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Shape 1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25" y="1142275"/>
            <a:ext cx="4493266" cy="348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Shape 1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0150" y="1222400"/>
            <a:ext cx="4389799" cy="340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r_name (1).png" id="202" name="Shape 2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75" y="596837"/>
            <a:ext cx="4272425" cy="4272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ogner_name (1).png" id="203" name="Shape 2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1900" y="622200"/>
            <a:ext cx="4107124" cy="418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Lokasjon</a:t>
            </a:r>
          </a:p>
        </p:txBody>
      </p:sp>
      <p:sp>
        <p:nvSpPr>
          <p:cNvPr id="209" name="Shape 209"/>
          <p:cNvSpPr txBox="1"/>
          <p:nvPr>
            <p:ph idx="1" type="body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1750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 sz="1400"/>
              <a:t>Georeferering</a:t>
            </a: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 sz="1400"/>
              <a:t>Sammenstilling av fagmodeller</a:t>
            </a: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 sz="1400"/>
              <a:t>Logisk oppdeling av eiendommen - fløy, etasje, rom</a:t>
            </a: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 sz="1400"/>
              <a:t>Komponenter lokalisert  rom og etasjer</a:t>
            </a:r>
          </a:p>
        </p:txBody>
      </p:sp>
      <p:pic>
        <p:nvPicPr>
          <p:cNvPr descr="loftet.png" id="210" name="Shape 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6224" y="2549899"/>
            <a:ext cx="6008123" cy="255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Shape 2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5816" y="-25700"/>
            <a:ext cx="403851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art.png" id="216" name="Shape 2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725" y="1227799"/>
            <a:ext cx="3153550" cy="233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Shape 86"/>
          <p:cNvPicPr preferRelativeResize="0"/>
          <p:nvPr/>
        </p:nvPicPr>
        <p:blipFill rotWithShape="1">
          <a:blip r:embed="rId3">
            <a:alphaModFix/>
          </a:blip>
          <a:srcRect b="6184" l="0" r="0" t="7077"/>
          <a:stretch/>
        </p:blipFill>
        <p:spPr>
          <a:xfrm>
            <a:off x="0" y="0"/>
            <a:ext cx="9144000" cy="5204893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Shape 87"/>
          <p:cNvSpPr txBox="1"/>
          <p:nvPr>
            <p:ph idx="2" type="body"/>
          </p:nvPr>
        </p:nvSpPr>
        <p:spPr>
          <a:xfrm>
            <a:off x="4832400" y="1880425"/>
            <a:ext cx="3999900" cy="2688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2400">
                <a:solidFill>
                  <a:srgbClr val="FFFFFF"/>
                </a:solidFill>
              </a:rPr>
              <a:t>Reisefølget</a:t>
            </a:r>
          </a:p>
          <a:p>
            <a:pPr indent="-381000" lvl="0" marL="4572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2400">
                <a:solidFill>
                  <a:srgbClr val="FFFFFF"/>
                </a:solidFill>
              </a:rPr>
              <a:t>Hva vi fant på veien</a:t>
            </a:r>
          </a:p>
          <a:p>
            <a:pPr indent="-381000" lvl="0" marL="4572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2400">
                <a:solidFill>
                  <a:srgbClr val="FFFFFF"/>
                </a:solidFill>
              </a:rPr>
              <a:t>Hva vi lærte underveis</a:t>
            </a:r>
          </a:p>
          <a:p>
            <a:pPr indent="-381000" lvl="0" marL="45720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2400">
                <a:solidFill>
                  <a:srgbClr val="FFFFFF"/>
                </a:solidFill>
              </a:rPr>
              <a:t>Generelle reisetips</a:t>
            </a:r>
          </a:p>
        </p:txBody>
      </p:sp>
      <p:sp>
        <p:nvSpPr>
          <p:cNvPr id="88" name="Shape 8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Jakten på den digitale tvilling - en reiseskildring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Shape 2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594" y="0"/>
            <a:ext cx="667486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ogner.png" id="222" name="Shape 2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1547" y="340049"/>
            <a:ext cx="2285974" cy="126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vav_spjeld_lokasjon.png" id="227" name="Shape 2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4636" y="0"/>
            <a:ext cx="6714725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Shape 228"/>
          <p:cNvSpPr/>
          <p:nvPr/>
        </p:nvSpPr>
        <p:spPr>
          <a:xfrm>
            <a:off x="3631800" y="838825"/>
            <a:ext cx="580800" cy="26868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9" name="Shape 229"/>
          <p:cNvSpPr txBox="1"/>
          <p:nvPr/>
        </p:nvSpPr>
        <p:spPr>
          <a:xfrm>
            <a:off x="3714725" y="529225"/>
            <a:ext cx="539400" cy="3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0000"/>
                </a:solidFill>
              </a:rPr>
              <a:t>???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Typer og komponenter</a:t>
            </a:r>
          </a:p>
        </p:txBody>
      </p:sp>
      <p:sp>
        <p:nvSpPr>
          <p:cNvPr id="235" name="Shape 235"/>
          <p:cNvSpPr txBox="1"/>
          <p:nvPr>
            <p:ph idx="1" type="body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1750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 sz="1400"/>
              <a:t>Ikke alle komponenter har samme krav på modellkvalitet</a:t>
            </a: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 sz="1400"/>
              <a:t>Korrekt typetilordning og navngiving</a:t>
            </a: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 sz="1400"/>
              <a:t>Klassifisering på typenivå</a:t>
            </a: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 sz="1400"/>
              <a:t>Lokalisering på instansnivå</a:t>
            </a: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 sz="1400"/>
              <a:t>Riktig oppsplitting av typer</a:t>
            </a: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 sz="1400"/>
              <a:t>Data og dokumentasjon på type og instans</a:t>
            </a:r>
          </a:p>
        </p:txBody>
      </p:sp>
      <p:sp>
        <p:nvSpPr>
          <p:cNvPr id="236" name="Shape 236"/>
          <p:cNvSpPr txBox="1"/>
          <p:nvPr>
            <p:ph idx="2" type="body"/>
          </p:nvPr>
        </p:nvSpPr>
        <p:spPr>
          <a:xfrm>
            <a:off x="4692273" y="1200150"/>
            <a:ext cx="3994500" cy="3725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typer.png" id="237" name="Shape 2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2149" y="1229167"/>
            <a:ext cx="3994499" cy="3595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Komponenter som krever drift og planlagt vedlikehold</a:t>
            </a:r>
          </a:p>
        </p:txBody>
      </p:sp>
      <p:pic>
        <p:nvPicPr>
          <p:cNvPr descr="frogner_components.png" id="243" name="Shape 2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8299" y="1237072"/>
            <a:ext cx="5434749" cy="3906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Shape 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1556" y="0"/>
            <a:ext cx="669228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Shape 249"/>
          <p:cNvSpPr txBox="1"/>
          <p:nvPr/>
        </p:nvSpPr>
        <p:spPr>
          <a:xfrm>
            <a:off x="1258225" y="1811275"/>
            <a:ext cx="1244400" cy="1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50" name="Shape 250"/>
          <p:cNvSpPr/>
          <p:nvPr/>
        </p:nvSpPr>
        <p:spPr>
          <a:xfrm>
            <a:off x="1249000" y="1783625"/>
            <a:ext cx="1207500" cy="1476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mp_classific.png" id="255" name="Shape 2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0750" y="0"/>
            <a:ext cx="6502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Shape 256"/>
          <p:cNvSpPr/>
          <p:nvPr/>
        </p:nvSpPr>
        <p:spPr>
          <a:xfrm>
            <a:off x="4286250" y="815775"/>
            <a:ext cx="889500" cy="19035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Systemer, soner og koblinger</a:t>
            </a:r>
          </a:p>
        </p:txBody>
      </p:sp>
      <p:sp>
        <p:nvSpPr>
          <p:cNvPr id="262" name="Shape 262"/>
          <p:cNvSpPr txBox="1"/>
          <p:nvPr>
            <p:ph idx="1" type="body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1750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 sz="1400"/>
              <a:t>Navngiving i henhold til standard</a:t>
            </a: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 sz="1400"/>
              <a:t>Logisk oppdeling</a:t>
            </a: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 sz="1400"/>
              <a:t>Koblinger i fagmodell</a:t>
            </a: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 sz="1400"/>
              <a:t>Koblinger på tvers av fagmodeller</a:t>
            </a: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 sz="1400"/>
              <a:t>Ventilasjonssoner, brannsoner, sikkerhetsoner etc</a:t>
            </a:r>
          </a:p>
        </p:txBody>
      </p:sp>
      <p:pic>
        <p:nvPicPr>
          <p:cNvPr descr="frogner_system.png" id="263" name="Shape 2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5200" y="1367624"/>
            <a:ext cx="3761900" cy="341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illuft.png" id="268" name="Shape 2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875" y="357200"/>
            <a:ext cx="4181049" cy="20905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alluft.png" id="269" name="Shape 2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1325" y="357199"/>
            <a:ext cx="4181049" cy="20905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ann.png" id="270" name="Shape 2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2875" y="2694625"/>
            <a:ext cx="4181049" cy="20905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pillvann.png" id="271" name="Shape 2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51324" y="2694624"/>
            <a:ext cx="4181049" cy="2090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Attributter og data</a:t>
            </a:r>
          </a:p>
        </p:txBody>
      </p:sp>
      <p:sp>
        <p:nvSpPr>
          <p:cNvPr id="277" name="Shape 277"/>
          <p:cNvSpPr txBox="1"/>
          <p:nvPr>
            <p:ph idx="1" type="body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1750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 sz="1400"/>
              <a:t>Generelle FDVU data</a:t>
            </a: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 sz="1400"/>
              <a:t>Typespesifikke attributter</a:t>
            </a: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 sz="1400"/>
              <a:t>Standardiserte egenskapssett</a:t>
            </a: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 sz="1400"/>
              <a:t>Standardiserte verdier og plukklister</a:t>
            </a: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 sz="1400"/>
              <a:t>Skille mellom krav og oppfyllelse </a:t>
            </a:r>
          </a:p>
        </p:txBody>
      </p:sp>
      <p:pic>
        <p:nvPicPr>
          <p:cNvPr descr="tida (1).png" id="278" name="Shape 2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4225" y="651175"/>
            <a:ext cx="3412500" cy="4492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Shape 2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600" y="770099"/>
            <a:ext cx="4126825" cy="4454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rbygningen_custom_pset.png" id="284" name="Shape 2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6150" y="770099"/>
            <a:ext cx="4077851" cy="437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Shape 93"/>
          <p:cNvPicPr preferRelativeResize="0"/>
          <p:nvPr/>
        </p:nvPicPr>
        <p:blipFill rotWithShape="1">
          <a:blip r:embed="rId3">
            <a:alphaModFix/>
          </a:blip>
          <a:srcRect b="8941" l="0" r="0" t="0"/>
          <a:stretch/>
        </p:blipFill>
        <p:spPr>
          <a:xfrm>
            <a:off x="411899" y="474399"/>
            <a:ext cx="8363848" cy="4194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Dokumenter</a:t>
            </a:r>
          </a:p>
        </p:txBody>
      </p:sp>
      <p:sp>
        <p:nvSpPr>
          <p:cNvPr id="290" name="Shape 290"/>
          <p:cNvSpPr txBox="1"/>
          <p:nvPr>
            <p:ph idx="1" type="body"/>
          </p:nvPr>
        </p:nvSpPr>
        <p:spPr>
          <a:xfrm>
            <a:off x="457200" y="1141675"/>
            <a:ext cx="3994500" cy="3725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1750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 sz="1400"/>
              <a:t>Ikke alt hører hjemme i modellen eller som strukturerte standardiserte data</a:t>
            </a: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 sz="1400"/>
              <a:t>Kan henge på alle knaggene</a:t>
            </a: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 sz="1400"/>
              <a:t>Koble via ifcguid</a:t>
            </a: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 sz="1400"/>
              <a:t>Koble via TFM</a:t>
            </a: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 sz="1400"/>
              <a:t>Må ha en måte å koble</a:t>
            </a: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 sz="1400"/>
              <a:t>Kobling gjennom web-applikasjon</a:t>
            </a:r>
          </a:p>
        </p:txBody>
      </p:sp>
      <p:pic>
        <p:nvPicPr>
          <p:cNvPr descr="dokument (1).png" id="291" name="Shape 2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2299" y="53800"/>
            <a:ext cx="3632801" cy="20893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okument3 (1).png" id="292" name="Shape 292"/>
          <p:cNvPicPr preferRelativeResize="0"/>
          <p:nvPr/>
        </p:nvPicPr>
        <p:blipFill rotWithShape="1">
          <a:blip r:embed="rId4">
            <a:alphaModFix/>
          </a:blip>
          <a:srcRect b="0" l="0" r="50487" t="0"/>
          <a:stretch/>
        </p:blipFill>
        <p:spPr>
          <a:xfrm>
            <a:off x="6748400" y="2875775"/>
            <a:ext cx="2336699" cy="1922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to2 (1).png" id="293" name="Shape 2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951" y="3048074"/>
            <a:ext cx="3157275" cy="1819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 (1).png" id="294" name="Shape 2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81424" y="2544075"/>
            <a:ext cx="2383399" cy="2211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Shape 2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195" y="167800"/>
            <a:ext cx="90438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ranndok.png" id="304" name="Shape 3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2717"/>
            <a:ext cx="9143999" cy="4998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Shape 3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1866"/>
            <a:ext cx="9143998" cy="5059765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Shape 310"/>
          <p:cNvSpPr txBox="1"/>
          <p:nvPr/>
        </p:nvSpPr>
        <p:spPr>
          <a:xfrm>
            <a:off x="4649125" y="1165875"/>
            <a:ext cx="1919100" cy="13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i="1" lang="en" sz="3000">
                <a:latin typeface="Times New Roman"/>
                <a:ea typeface="Times New Roman"/>
                <a:cs typeface="Times New Roman"/>
                <a:sym typeface="Times New Roman"/>
              </a:rPr>
              <a:t>Here be dragons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Byggemøter</a:t>
            </a:r>
          </a:p>
        </p:txBody>
      </p:sp>
      <p:sp>
        <p:nvSpPr>
          <p:cNvPr id="316" name="Shape 3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Positiv instilling og forståelse for ønsket!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Men får vi ekstra betalt?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Kan vi droppe tradisjonell FDVU dokumentasjon?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Men hva er det dere trenger da?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orkshop2.jpg" id="321" name="Shape 3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274"/>
            <a:ext cx="9144001" cy="5110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Formål med dagen - Hjelpe hverandre</a:t>
            </a:r>
          </a:p>
        </p:txBody>
      </p:sp>
      <p:sp>
        <p:nvSpPr>
          <p:cNvPr id="327" name="Shape 3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Lære om BIM, FDV BIM, verktøy og data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Gjøre seg kjent med de nye prosjektene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Påvirke utviklingen av produktet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Gi innspill på hvilke data som trengs fra nybygg og eksisterende bygg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Gi innspill på hvilke arbeidsoppgaver som er viktige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Hvordan jobber vi i dag?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Hvordan kan det forbedres?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/>
              <a:t>Case 1 : </a:t>
            </a:r>
            <a:r>
              <a:rPr lang="en" sz="1800"/>
              <a:t>Bruk modellen for å gjør deg kjent med en eiendom</a:t>
            </a:r>
          </a:p>
        </p:txBody>
      </p:sp>
      <p:sp>
        <p:nvSpPr>
          <p:cNvPr id="333" name="Shape 3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Gå til Sørvald og inspisér bygget utenfra. Øv deg på å rotere og flytte modellen slik at du ser bilder tilsvarende de nedenfor</a:t>
            </a:r>
          </a:p>
        </p:txBody>
      </p:sp>
      <p:pic>
        <p:nvPicPr>
          <p:cNvPr id="334" name="Shape 3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550" y="2156025"/>
            <a:ext cx="2593000" cy="2123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Shape 3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45225" y="2156025"/>
            <a:ext cx="2393424" cy="203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Shape 3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09149" y="2156023"/>
            <a:ext cx="2293349" cy="1914049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Shape 337"/>
          <p:cNvSpPr txBox="1"/>
          <p:nvPr/>
        </p:nvSpPr>
        <p:spPr>
          <a:xfrm>
            <a:off x="662225" y="4363500"/>
            <a:ext cx="1398000" cy="4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/>
              <a:t>Inngangsparti</a:t>
            </a:r>
          </a:p>
        </p:txBody>
      </p:sp>
      <p:sp>
        <p:nvSpPr>
          <p:cNvPr id="338" name="Shape 338"/>
          <p:cNvSpPr txBox="1"/>
          <p:nvPr/>
        </p:nvSpPr>
        <p:spPr>
          <a:xfrm>
            <a:off x="3949300" y="4363500"/>
            <a:ext cx="1398000" cy="4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/>
              <a:t>Silo</a:t>
            </a:r>
          </a:p>
        </p:txBody>
      </p:sp>
      <p:sp>
        <p:nvSpPr>
          <p:cNvPr id="339" name="Shape 339"/>
          <p:cNvSpPr txBox="1"/>
          <p:nvPr/>
        </p:nvSpPr>
        <p:spPr>
          <a:xfrm>
            <a:off x="6691850" y="4363500"/>
            <a:ext cx="1976400" cy="4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/>
              <a:t>Balkonger og skjermtak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Ta ut data fra modellen for videre kalkulasjon/ anbud</a:t>
            </a:r>
          </a:p>
        </p:txBody>
      </p:sp>
      <p:sp>
        <p:nvSpPr>
          <p:cNvPr id="345" name="Shape 3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Alle vinduer på Fjellboveien skal males. Ta ut mengdeunderlag for kalkyle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Alle brannmeldere på Fjellboveien skal sjekkes. Ta ut en oversikt over hvor alle er lokalisert for å lage sjekkliste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Gulvet på alle klasserom på Haugtun skal byttes ut. Finn samlet gulvareal (gulvbelegg) og omkrets (listverk)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Hvor mange klosetter, vasker, kjøkkenbenker m.m. skal renholdes på Fjellboveien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Case - vinduer Fjellboveien</a:t>
            </a:r>
          </a:p>
        </p:txBody>
      </p:sp>
      <p:sp>
        <p:nvSpPr>
          <p:cNvPr id="351" name="Shape 3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52" name="Shape 3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2558" y="0"/>
            <a:ext cx="3027340" cy="23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Shape 3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99" y="1840524"/>
            <a:ext cx="4282924" cy="2840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Shape 3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02550" y="2517024"/>
            <a:ext cx="3697675" cy="3317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Shape 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1039849"/>
            <a:ext cx="4433652" cy="169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500" y="2790724"/>
            <a:ext cx="4397500" cy="1843284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Shape 10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Digitale tvillinger</a:t>
            </a:r>
          </a:p>
        </p:txBody>
      </p:sp>
      <p:pic>
        <p:nvPicPr>
          <p:cNvPr descr="frogner tvilling.png" id="101" name="Shape 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5935" y="2732974"/>
            <a:ext cx="3443877" cy="231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Shape 1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45913" y="596524"/>
            <a:ext cx="3646950" cy="204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Shape 3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0"/>
            <a:ext cx="9107405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pture_2.PNG" id="364" name="Shape 3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6402" y="10475"/>
            <a:ext cx="655119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Shape 365"/>
          <p:cNvSpPr/>
          <p:nvPr/>
        </p:nvSpPr>
        <p:spPr>
          <a:xfrm>
            <a:off x="6418825" y="1529125"/>
            <a:ext cx="1162800" cy="7128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6" name="Shape 366"/>
          <p:cNvSpPr/>
          <p:nvPr/>
        </p:nvSpPr>
        <p:spPr>
          <a:xfrm>
            <a:off x="6418825" y="4176400"/>
            <a:ext cx="1162800" cy="6564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Shape 3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22" y="0"/>
            <a:ext cx="907035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Stock_000038019888_Large.jpg" id="376" name="Shape 3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875" y="0"/>
            <a:ext cx="772020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 txBox="1"/>
          <p:nvPr>
            <p:ph type="title"/>
          </p:nvPr>
        </p:nvSpPr>
        <p:spPr>
          <a:xfrm>
            <a:off x="457200" y="205973"/>
            <a:ext cx="8229600" cy="1259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Standardisert bestilling av standardisert leveranse</a:t>
            </a:r>
          </a:p>
        </p:txBody>
      </p:sp>
      <p:sp>
        <p:nvSpPr>
          <p:cNvPr id="382" name="Shape 382"/>
          <p:cNvSpPr txBox="1"/>
          <p:nvPr>
            <p:ph idx="1" type="body"/>
          </p:nvPr>
        </p:nvSpPr>
        <p:spPr>
          <a:xfrm>
            <a:off x="457200" y="1359625"/>
            <a:ext cx="8229600" cy="356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IFC4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NS8360 samsvarsnivå 1 &amp; 2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bSN Guiden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Bestillerkompetanse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Tilbyderkompetanse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Differensiering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Bruk og valider modellene underveis</a:t>
            </a:r>
          </a:p>
        </p:txBody>
      </p:sp>
      <p:sp>
        <p:nvSpPr>
          <p:cNvPr id="388" name="Shape 388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Definer hva det skal være nulltoleranse for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Rydd og fiks i forbindelse med tverrfaglig kontroll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Alle data i tegninger og skjema fra modell</a:t>
            </a:r>
          </a:p>
          <a:p>
            <a:pPr indent="-228600" lvl="0" marL="457200">
              <a:spcBef>
                <a:spcPts val="0"/>
              </a:spcBef>
              <a:buChar char="●"/>
            </a:pPr>
            <a:r>
              <a:rPr lang="en"/>
              <a:t>Eksponer brukere og driftere for modellene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 txBox="1"/>
          <p:nvPr>
            <p:ph type="title"/>
          </p:nvPr>
        </p:nvSpPr>
        <p:spPr>
          <a:xfrm>
            <a:off x="457200" y="477603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Fleksibel datafangst</a:t>
            </a:r>
          </a:p>
        </p:txBody>
      </p:sp>
      <p:sp>
        <p:nvSpPr>
          <p:cNvPr id="394" name="Shape 394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Det er en rett tid og sted for fangst av all data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Modell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Regneark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Vareflyt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Sentraliser godkjenning og status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Forvalters implementeringsfase</a:t>
            </a:r>
          </a:p>
        </p:txBody>
      </p:sp>
      <p:sp>
        <p:nvSpPr>
          <p:cNvPr id="400" name="Shape 400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Det vil alltid være mangler og behov for komplettering/ tilpasninger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Prøvedrift og vedlikeholdsplanlegging</a:t>
            </a:r>
          </a:p>
          <a:p>
            <a:pPr indent="-228600" lvl="0" marL="457200">
              <a:spcBef>
                <a:spcPts val="0"/>
              </a:spcBef>
              <a:buChar char="●"/>
            </a:pPr>
            <a:r>
              <a:rPr lang="en"/>
              <a:t>Identifiser lavthengende frukter for synergier og innsparinger, BREEAM In-Use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reo_logo.png" id="405" name="Shape 4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287" y="2165375"/>
            <a:ext cx="5223025" cy="1958625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Shape 406"/>
          <p:cNvSpPr txBox="1"/>
          <p:nvPr/>
        </p:nvSpPr>
        <p:spPr>
          <a:xfrm>
            <a:off x="6356575" y="2521625"/>
            <a:ext cx="2506200" cy="17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Hans Kristian Grani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+47 95 29 21 70</a:t>
            </a:r>
          </a:p>
          <a:p>
            <a:pPr lvl="0" rt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info@areo.io</a:t>
            </a:r>
            <a:r>
              <a:rPr lang="en"/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blog.areo.io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@areo_io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Shape 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0030" y="2702025"/>
            <a:ext cx="5014343" cy="24414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augtun (1).png" id="108" name="Shape 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0275" y="0"/>
            <a:ext cx="4794101" cy="28735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art%2Bover%2Bskolen (1).jpg" id="109" name="Shape 1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183401"/>
            <a:ext cx="4350275" cy="2960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"/>
            <a:ext cx="4350274" cy="2633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Shape 1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44925" y="2183400"/>
            <a:ext cx="2822200" cy="120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Shape 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673526" cy="316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42609" y="0"/>
            <a:ext cx="5101391" cy="249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Shape 1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469448"/>
            <a:ext cx="3869204" cy="267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Shape 1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28799" y="2494999"/>
            <a:ext cx="5415199" cy="26484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mbu_logo_rgb.jpg" id="120" name="Shape 1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36299" y="2005024"/>
            <a:ext cx="2464474" cy="110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van-dennis-75563.jpg" id="125" name="Shape 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310" y="0"/>
            <a:ext cx="771718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Shape 126"/>
          <p:cNvSpPr txBox="1"/>
          <p:nvPr/>
        </p:nvSpPr>
        <p:spPr>
          <a:xfrm>
            <a:off x="2416600" y="316575"/>
            <a:ext cx="2590800" cy="4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Shape 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" y="0"/>
            <a:ext cx="406962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Shape 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7225" y="0"/>
            <a:ext cx="3785149" cy="504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 rotWithShape="1">
          <a:blip r:embed="rId5">
            <a:alphaModFix/>
          </a:blip>
          <a:srcRect b="9231" l="21173" r="10613" t="18368"/>
          <a:stretch/>
        </p:blipFill>
        <p:spPr>
          <a:xfrm>
            <a:off x="2532650" y="131900"/>
            <a:ext cx="3615073" cy="2877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 rotWithShape="1">
          <a:blip r:embed="rId6">
            <a:alphaModFix/>
          </a:blip>
          <a:srcRect b="49030" l="0" r="21079" t="12191"/>
          <a:stretch/>
        </p:blipFill>
        <p:spPr>
          <a:xfrm>
            <a:off x="2532650" y="2978091"/>
            <a:ext cx="3667099" cy="2165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Shape 139"/>
          <p:cNvGrpSpPr/>
          <p:nvPr/>
        </p:nvGrpSpPr>
        <p:grpSpPr>
          <a:xfrm>
            <a:off x="4753512" y="264997"/>
            <a:ext cx="4055866" cy="652500"/>
            <a:chOff x="1301462" y="3878897"/>
            <a:chExt cx="4055866" cy="652500"/>
          </a:xfrm>
        </p:grpSpPr>
        <p:pic>
          <p:nvPicPr>
            <p:cNvPr id="140" name="Shape 14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072518" y="3878898"/>
              <a:ext cx="624000" cy="652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" name="Shape 14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733329" y="3878898"/>
              <a:ext cx="624000" cy="652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" name="Shape 14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301462" y="3878897"/>
              <a:ext cx="624000" cy="652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Shape 14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215728" y="3878897"/>
              <a:ext cx="624000" cy="6525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4" name="Shape 144"/>
            <p:cNvCxnSpPr/>
            <p:nvPr/>
          </p:nvCxnSpPr>
          <p:spPr>
            <a:xfrm>
              <a:off x="3097439" y="4203600"/>
              <a:ext cx="746700" cy="0"/>
            </a:xfrm>
            <a:prstGeom prst="straightConnector1">
              <a:avLst/>
            </a:prstGeom>
            <a:noFill/>
            <a:ln cap="flat" cmpd="sng" w="76200">
              <a:solidFill>
                <a:srgbClr val="000000"/>
              </a:solidFill>
              <a:prstDash val="solid"/>
              <a:miter/>
              <a:headEnd len="med" w="med" type="none"/>
              <a:tailEnd len="lg" w="lg" type="triangle"/>
            </a:ln>
          </p:spPr>
        </p:cxnSp>
      </p:grpSp>
      <p:sp>
        <p:nvSpPr>
          <p:cNvPr id="145" name="Shape 1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Digitalisering av dokumenter</a:t>
            </a:r>
          </a:p>
        </p:txBody>
      </p:sp>
      <p:pic>
        <p:nvPicPr>
          <p:cNvPr descr="vvs-plan (1).png" id="146" name="Shape 1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35675" y="1155775"/>
            <a:ext cx="5761828" cy="3850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