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2"/>
  </p:sldMasterIdLst>
  <p:notesMasterIdLst>
    <p:notesMasterId r:id="rId16"/>
  </p:notesMasterIdLst>
  <p:handoutMasterIdLst>
    <p:handoutMasterId r:id="rId17"/>
  </p:handoutMasterIdLst>
  <p:sldIdLst>
    <p:sldId id="348" r:id="rId3"/>
    <p:sldId id="426" r:id="rId4"/>
    <p:sldId id="427" r:id="rId5"/>
    <p:sldId id="428" r:id="rId6"/>
    <p:sldId id="429" r:id="rId7"/>
    <p:sldId id="430" r:id="rId8"/>
    <p:sldId id="432" r:id="rId9"/>
    <p:sldId id="431" r:id="rId10"/>
    <p:sldId id="396" r:id="rId11"/>
    <p:sldId id="423" r:id="rId12"/>
    <p:sldId id="433" r:id="rId13"/>
    <p:sldId id="425" r:id="rId14"/>
    <p:sldId id="421" r:id="rId15"/>
  </p:sldIdLst>
  <p:sldSz cx="9144000" cy="5143500" type="screen16x9"/>
  <p:notesSz cx="6797675" cy="98742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kkel Laurberg - NTI CADcenter A/S" initials="ML-NCA" lastIdx="1" clrIdx="0">
    <p:extLst>
      <p:ext uri="{19B8F6BF-5375-455C-9EA6-DF929625EA0E}">
        <p15:presenceInfo xmlns:p15="http://schemas.microsoft.com/office/powerpoint/2012/main" userId="S-1-5-21-2572889673-2134326680-3297002460-178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76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8" autoAdjust="0"/>
    <p:restoredTop sz="77198" autoAdjust="0"/>
  </p:normalViewPr>
  <p:slideViewPr>
    <p:cSldViewPr snapToGrid="0" snapToObjects="1">
      <p:cViewPr>
        <p:scale>
          <a:sx n="100" d="100"/>
          <a:sy n="100" d="100"/>
        </p:scale>
        <p:origin x="3975" y="423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10494"/>
    </p:cViewPr>
  </p:outlineViewPr>
  <p:notesTextViewPr>
    <p:cViewPr>
      <p:scale>
        <a:sx n="150" d="100"/>
        <a:sy n="150" d="100"/>
      </p:scale>
      <p:origin x="0" y="0"/>
    </p:cViewPr>
  </p:notesTextViewPr>
  <p:notesViewPr>
    <p:cSldViewPr snapToGrid="0" snapToObjects="1">
      <p:cViewPr varScale="1">
        <p:scale>
          <a:sx n="81" d="100"/>
          <a:sy n="81" d="100"/>
        </p:scale>
        <p:origin x="4296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1090E1-352B-0343-824B-0A2FAB17DC4E}" type="datetimeFigureOut">
              <a:rPr lang="en-US" smtClean="0"/>
              <a:t>4/24/2017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5FC84C-D7E2-424E-8DDC-A8CE8036B6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78467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8FBD45-9F19-AF4C-BC6B-B1C37F2CA65B}" type="datetimeFigureOut">
              <a:rPr lang="en-US" smtClean="0"/>
              <a:t>4/24/2017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9538" y="741363"/>
            <a:ext cx="657860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styles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4E1FE0-FFE0-0F40-B7EE-49AB719FE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1349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Vi har i dag meget gode prosedyrer og regimer for modellkontroll. Vi har gode verktøy som tidligere nevn i form av </a:t>
            </a:r>
            <a:r>
              <a:rPr lang="nb-NO" dirty="0" err="1"/>
              <a:t>Solibri</a:t>
            </a:r>
            <a:r>
              <a:rPr lang="nb-NO" dirty="0"/>
              <a:t> og</a:t>
            </a:r>
            <a:r>
              <a:rPr lang="nb-NO" baseline="0" dirty="0"/>
              <a:t> </a:t>
            </a:r>
            <a:r>
              <a:rPr lang="nb-NO" baseline="0" dirty="0" err="1"/>
              <a:t>bimsync</a:t>
            </a:r>
            <a:r>
              <a:rPr lang="nb-NO" baseline="0" dirty="0"/>
              <a:t>. </a:t>
            </a:r>
          </a:p>
          <a:p>
            <a:r>
              <a:rPr lang="nb-NO" baseline="0" dirty="0"/>
              <a:t> </a:t>
            </a:r>
          </a:p>
          <a:p>
            <a:r>
              <a:rPr lang="nb-NO" baseline="0" dirty="0" err="1"/>
              <a:t>Solibri</a:t>
            </a:r>
            <a:r>
              <a:rPr lang="nb-NO" baseline="0" dirty="0"/>
              <a:t> og </a:t>
            </a:r>
            <a:r>
              <a:rPr lang="nb-NO" baseline="0" dirty="0" err="1"/>
              <a:t>bimsync</a:t>
            </a:r>
            <a:r>
              <a:rPr lang="nb-NO" baseline="0" dirty="0"/>
              <a:t> kan også benyttes til å kontrollere informasjonskvalitet, det er egentlig bare snakk om å sett fokus på tema og følge opp at det faktisk gjennomføres i </a:t>
            </a:r>
            <a:r>
              <a:rPr lang="nb-NO" baseline="0" dirty="0" err="1"/>
              <a:t>forold</a:t>
            </a:r>
            <a:r>
              <a:rPr lang="nb-NO" baseline="0" dirty="0"/>
              <a:t> til de </a:t>
            </a:r>
            <a:r>
              <a:rPr lang="nb-NO" baseline="0" dirty="0" err="1"/>
              <a:t>standerder</a:t>
            </a:r>
            <a:r>
              <a:rPr lang="nb-NO" baseline="0" dirty="0"/>
              <a:t> som er gitt.</a:t>
            </a:r>
          </a:p>
          <a:p>
            <a:endParaRPr lang="nb-NO" baseline="0" dirty="0"/>
          </a:p>
          <a:p>
            <a:r>
              <a:rPr lang="nb-NO" baseline="0" dirty="0"/>
              <a:t>Igjen, vi ser at noen prosjekter har god kontroll på dette men det er fortsatt mange som ikke tar det på alvor og kvaliteten blir deretter.</a:t>
            </a:r>
          </a:p>
          <a:p>
            <a:endParaRPr lang="nb-NO" baseline="0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4E1FE0-FFE0-0F40-B7EE-49AB719FEF5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0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For å oppnå effektiv informasjonsflyt og god informasjon i modellene</a:t>
            </a:r>
            <a:r>
              <a:rPr lang="nb-NO" baseline="0" dirty="0"/>
              <a:t> anbefaler vi at det gjennomføres k</a:t>
            </a:r>
            <a:r>
              <a:rPr lang="nb-NO" dirty="0"/>
              <a:t>lassifisering </a:t>
            </a:r>
            <a:r>
              <a:rPr lang="nb-NO" baseline="0" dirty="0"/>
              <a:t>på grunnlag av NS8360 eller </a:t>
            </a:r>
            <a:r>
              <a:rPr lang="nb-NO" baseline="0" dirty="0" err="1"/>
              <a:t>e</a:t>
            </a:r>
            <a:r>
              <a:rPr lang="nb-NO" dirty="0" err="1"/>
              <a:t>ller</a:t>
            </a:r>
            <a:r>
              <a:rPr lang="nb-NO" dirty="0"/>
              <a:t> TFM – tverrfaglig </a:t>
            </a:r>
            <a:r>
              <a:rPr lang="nb-NO" dirty="0" err="1"/>
              <a:t>merkessystem</a:t>
            </a:r>
            <a:r>
              <a:rPr lang="nb-NO" dirty="0"/>
              <a:t> ned på bygningsdelsnivå på alle D&amp;V kritiske objekter. Som minimum første nivå i kodene</a:t>
            </a:r>
            <a:r>
              <a:rPr lang="nb-NO" baseline="0" dirty="0"/>
              <a:t> men helst alle fire nivåene. </a:t>
            </a:r>
          </a:p>
          <a:p>
            <a:endParaRPr lang="nb-NO" dirty="0"/>
          </a:p>
          <a:p>
            <a:r>
              <a:rPr lang="nb-NO" dirty="0"/>
              <a:t>Superviktig</a:t>
            </a:r>
            <a:r>
              <a:rPr lang="nb-NO" baseline="0" dirty="0"/>
              <a:t> at kravene til merking følges opp – dette er BIM koordinator sin jobb og den må ta like alvorlig som modellkvalitet.</a:t>
            </a:r>
          </a:p>
          <a:p>
            <a:r>
              <a:rPr lang="nb-NO" dirty="0"/>
              <a:t>Følg opp at alle underentreprenører faktisk følger kravene</a:t>
            </a:r>
            <a:r>
              <a:rPr lang="nb-NO" baseline="0" dirty="0"/>
              <a:t> – det er ofte der det svikter</a:t>
            </a:r>
          </a:p>
          <a:p>
            <a:endParaRPr lang="nb-NO" dirty="0"/>
          </a:p>
          <a:p>
            <a:r>
              <a:rPr lang="nb-NO" dirty="0"/>
              <a:t>I den grad det er mulig – sikre at rådgiver og arkitekt modellerer byggbart. FDVU systemet leser modelldata og da</a:t>
            </a:r>
            <a:r>
              <a:rPr lang="nb-NO" baseline="0" dirty="0"/>
              <a:t> er det en stor fordel om det modelleres som det bygges.</a:t>
            </a:r>
            <a:endParaRPr lang="nb-NO" dirty="0"/>
          </a:p>
          <a:p>
            <a:endParaRPr lang="nb-NO" dirty="0"/>
          </a:p>
          <a:p>
            <a:r>
              <a:rPr lang="nb-NO" dirty="0"/>
              <a:t>Bruk et system for innsamling av FDVU informasjon der du kan kvalitetssikre og godkjenne data og informasjonskvalitet som også sjekker for at informasjon er tilknyttet</a:t>
            </a:r>
            <a:r>
              <a:rPr lang="nb-NO" baseline="0" dirty="0"/>
              <a:t> bygningsdelene i modellen</a:t>
            </a:r>
            <a:endParaRPr lang="nb-NO" dirty="0"/>
          </a:p>
          <a:p>
            <a:endParaRPr lang="nb-NO" dirty="0"/>
          </a:p>
          <a:p>
            <a:r>
              <a:rPr lang="nb-NO" dirty="0"/>
              <a:t>Husk vi skal unngå 140 </a:t>
            </a:r>
            <a:r>
              <a:rPr lang="nb-NO" dirty="0" err="1"/>
              <a:t>mill</a:t>
            </a:r>
            <a:r>
              <a:rPr lang="nb-NO" dirty="0"/>
              <a:t> i nytt vedlikeholdsetterslep de neste 20 årene 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4E1FE0-FFE0-0F40-B7EE-49AB719FEF5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403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20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Når de som skal kalkulere en modell må gjette seg til hvordan de enkelte vegger er oppbygd og hvilke bygningsdeler modellen består av sløser vi med penger. </a:t>
            </a:r>
            <a:r>
              <a:rPr lang="nb-NO" sz="20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NoIS</a:t>
            </a:r>
            <a:r>
              <a:rPr lang="nb-NO" sz="20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som leverer </a:t>
            </a:r>
            <a:r>
              <a:rPr lang="nb-NO" sz="20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Calcus</a:t>
            </a:r>
            <a:r>
              <a:rPr lang="nb-NO" sz="20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et av de mest brukte kalkulasjonssystemene i markedet, mener at de kan levere kalkyler av en langt høyere kvalitet, med et langt lavere tidsforbruk hvis modellen er klassifisert. </a:t>
            </a:r>
          </a:p>
          <a:p>
            <a:endParaRPr lang="nb-NO" sz="20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2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Klassifiseringen hjelper også de som sitter med modellgjennomgang i </a:t>
            </a:r>
            <a:r>
              <a:rPr lang="nb-NO" sz="20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Solibri</a:t>
            </a:r>
            <a:r>
              <a:rPr lang="nb-NO" sz="20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en kan filtrere på bygningsdeler med samme klassifiseringskode. Dette reduserer dramatisk tidsforbruket for BIM </a:t>
            </a:r>
            <a:r>
              <a:rPr lang="nb-NO" sz="20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kordinator</a:t>
            </a:r>
            <a:r>
              <a:rPr lang="nb-NO" sz="20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som samkjører og sjekker modellene i </a:t>
            </a:r>
            <a:r>
              <a:rPr lang="nb-NO" sz="20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Solibri</a:t>
            </a:r>
            <a:r>
              <a:rPr lang="nb-NO" sz="20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nb-NO" sz="20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20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Klassifiseringen utføres som sagt basert på NS8360 og bygningsdelstabellene og dette er et minimumskrav for å kunne benytte </a:t>
            </a:r>
            <a:r>
              <a:rPr lang="nb-NO" sz="20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BIM’en</a:t>
            </a:r>
            <a:r>
              <a:rPr lang="nb-NO" sz="20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videre i et FDVU system.</a:t>
            </a:r>
          </a:p>
          <a:p>
            <a:endParaRPr lang="nb-NO" sz="20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20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dag er det ikke et krav til bruk av NS8360 men det anbefales. Veldig mange prosjekter har i sin BIM manual beskrevet at modellene skal klassifiseres enten med TFM koder eller etter NS8360 – utfordringen er bare at kvaliteten ikke følges opp og det får store konsekvenser for bruken av BIM modellen nedstrøms i prosjektene.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4E1FE0-FFE0-0F40-B7EE-49AB719FEF5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5771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4E1FE0-FFE0-0F40-B7EE-49AB719FEF5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5355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800" b="0" dirty="0">
                <a:latin typeface="+mn-lt"/>
              </a:rPr>
              <a:t>Tanken om å ha hele modellen lagret på en sentral bimserver</a:t>
            </a:r>
            <a:r>
              <a:rPr lang="nb-NO" sz="1800" b="0" baseline="0" dirty="0">
                <a:latin typeface="+mn-lt"/>
              </a:rPr>
              <a:t> er «gammel» </a:t>
            </a:r>
          </a:p>
          <a:p>
            <a:r>
              <a:rPr lang="nb-NO" sz="1800" b="0" baseline="0" dirty="0">
                <a:latin typeface="+mn-lt"/>
              </a:rPr>
              <a:t>Utfordringen har vært at det har hatt en høy pris, har vært komplekst og noe bare de virkelig store prosjektene har hatt muligheten til å implementere. </a:t>
            </a:r>
          </a:p>
          <a:p>
            <a:r>
              <a:rPr lang="nb-NO" sz="1800" b="0" baseline="0" dirty="0">
                <a:latin typeface="+mn-lt"/>
              </a:rPr>
              <a:t>De siste årene har skybaserte løsninger dukket opp og dette har bidratt til både å senke prisene og ikke minst tilgjengeliggjøre teknologien for alle som har behov for det. </a:t>
            </a:r>
          </a:p>
          <a:p>
            <a:endParaRPr lang="nb-NO" sz="1800" b="0" baseline="0" dirty="0">
              <a:latin typeface="+mn-lt"/>
            </a:endParaRPr>
          </a:p>
          <a:p>
            <a:r>
              <a:rPr lang="nb-NO" sz="1800" b="0" baseline="0" dirty="0">
                <a:latin typeface="+mn-lt"/>
              </a:rPr>
              <a:t>Fra dere ringer meg og sier at dere ønsker en BIM server for prosjektet deres til dere er live tar det 2 minutter. Det å koble til en ny bruker tar tiden det tar å skrive mailadressen til brukeren.</a:t>
            </a:r>
          </a:p>
          <a:p>
            <a:endParaRPr lang="nb-NO" sz="1800" b="0" baseline="0" dirty="0">
              <a:latin typeface="+mn-lt"/>
            </a:endParaRPr>
          </a:p>
          <a:p>
            <a:r>
              <a:rPr lang="nb-NO" sz="1800" b="0" baseline="0" dirty="0">
                <a:latin typeface="+mn-lt"/>
              </a:rPr>
              <a:t>Hvem har behov for bimserver  – spør du meg alle som kjører BIM prosjekter fordi det forenkler samhandlingen og gjør det mulig for «alle» å </a:t>
            </a:r>
            <a:r>
              <a:rPr lang="nb-NO" sz="1800" b="0" baseline="0" dirty="0" err="1">
                <a:latin typeface="+mn-lt"/>
              </a:rPr>
              <a:t>tilgå</a:t>
            </a:r>
            <a:r>
              <a:rPr lang="nb-NO" sz="1800" b="0" baseline="0" dirty="0">
                <a:latin typeface="+mn-lt"/>
              </a:rPr>
              <a:t> modellen og bruke den i forhold til sitt behov.</a:t>
            </a:r>
          </a:p>
          <a:p>
            <a:endParaRPr lang="nb-NO" sz="1800" b="0" baseline="0" dirty="0">
              <a:latin typeface="+mn-lt"/>
            </a:endParaRPr>
          </a:p>
          <a:p>
            <a:r>
              <a:rPr lang="nb-NO" sz="1800" b="0" baseline="0" dirty="0" err="1">
                <a:latin typeface="+mn-lt"/>
              </a:rPr>
              <a:t>Bimsync</a:t>
            </a:r>
            <a:r>
              <a:rPr lang="nb-NO" sz="1800" b="0" baseline="0" dirty="0">
                <a:latin typeface="+mn-lt"/>
              </a:rPr>
              <a:t> som er en Norsk utviklet løsning som selges globalt. Dette er et veldig godt eksempel på en </a:t>
            </a:r>
            <a:r>
              <a:rPr lang="nb-NO" sz="1800" b="0" baseline="0" dirty="0" err="1">
                <a:latin typeface="+mn-lt"/>
              </a:rPr>
              <a:t>skybasert</a:t>
            </a:r>
            <a:r>
              <a:rPr lang="nb-NO" sz="1800" b="0" baseline="0" dirty="0">
                <a:latin typeface="+mn-lt"/>
              </a:rPr>
              <a:t> bimserver som utveksler data via åpenBIM og tillater alle systemer som kommuniserer med åpenBIM å utveksle modelldata og informasjon</a:t>
            </a:r>
          </a:p>
          <a:p>
            <a:endParaRPr lang="nb-NO" sz="1800" b="0" baseline="0" dirty="0">
              <a:latin typeface="+mn-lt"/>
            </a:endParaRPr>
          </a:p>
          <a:p>
            <a:r>
              <a:rPr lang="nb-NO" sz="1800" b="0" baseline="0" dirty="0">
                <a:latin typeface="+mn-lt"/>
              </a:rPr>
              <a:t> – en god BIM prosess støttes aktivt opp av en BIM server.</a:t>
            </a:r>
          </a:p>
          <a:p>
            <a:endParaRPr lang="nb-NO" sz="1800" b="0" baseline="0" dirty="0">
              <a:latin typeface="+mn-lt"/>
            </a:endParaRPr>
          </a:p>
          <a:p>
            <a:r>
              <a:rPr lang="nb-NO" sz="1800" b="0" dirty="0">
                <a:latin typeface="+mn-lt"/>
              </a:rPr>
              <a:t>Bildet illustrerer hvordan CAD/BIM</a:t>
            </a:r>
            <a:r>
              <a:rPr lang="nb-NO" sz="1800" b="0" baseline="0" dirty="0">
                <a:latin typeface="+mn-lt"/>
              </a:rPr>
              <a:t> «Forfatter» programmer lagrer </a:t>
            </a:r>
            <a:r>
              <a:rPr lang="nb-NO" sz="1800" b="0" baseline="0" dirty="0" err="1">
                <a:latin typeface="+mn-lt"/>
              </a:rPr>
              <a:t>informsjon</a:t>
            </a:r>
            <a:r>
              <a:rPr lang="nb-NO" sz="1800" b="0" baseline="0" dirty="0">
                <a:latin typeface="+mn-lt"/>
              </a:rPr>
              <a:t> i IFC på en BIM server som </a:t>
            </a:r>
            <a:r>
              <a:rPr lang="nb-NO" sz="1800" b="0" baseline="0" dirty="0" err="1">
                <a:latin typeface="+mn-lt"/>
              </a:rPr>
              <a:t>f.eks</a:t>
            </a:r>
            <a:r>
              <a:rPr lang="nb-NO" sz="1800" b="0" baseline="0" dirty="0">
                <a:latin typeface="+mn-lt"/>
              </a:rPr>
              <a:t> </a:t>
            </a:r>
            <a:r>
              <a:rPr lang="nb-NO" sz="1800" b="0" baseline="0" dirty="0" err="1">
                <a:latin typeface="+mn-lt"/>
              </a:rPr>
              <a:t>bimsynk</a:t>
            </a:r>
            <a:r>
              <a:rPr lang="nb-NO" sz="1800" b="0" baseline="0" dirty="0">
                <a:latin typeface="+mn-lt"/>
              </a:rPr>
              <a:t>. Ulike andre verktøy nedstrøms i prosessen benytter og beriker </a:t>
            </a:r>
            <a:r>
              <a:rPr lang="nb-NO" sz="1800" b="0" baseline="0" dirty="0" err="1">
                <a:latin typeface="+mn-lt"/>
              </a:rPr>
              <a:t>informsjonen</a:t>
            </a:r>
            <a:r>
              <a:rPr lang="nb-NO" sz="1800" b="0" baseline="0" dirty="0">
                <a:latin typeface="+mn-lt"/>
              </a:rPr>
              <a:t> på </a:t>
            </a:r>
            <a:r>
              <a:rPr lang="nb-NO" sz="1800" b="0" baseline="0" dirty="0" err="1">
                <a:latin typeface="+mn-lt"/>
              </a:rPr>
              <a:t>bimserveren</a:t>
            </a:r>
            <a:r>
              <a:rPr lang="nb-NO" sz="1800" b="0" baseline="0" dirty="0">
                <a:latin typeface="+mn-lt"/>
              </a:rPr>
              <a:t> og FDVU </a:t>
            </a:r>
            <a:r>
              <a:rPr lang="nb-NO" sz="1800" b="0" baseline="0" dirty="0" err="1">
                <a:latin typeface="+mn-lt"/>
              </a:rPr>
              <a:t>systmet</a:t>
            </a:r>
            <a:r>
              <a:rPr lang="nb-NO" sz="1800" b="0" baseline="0" dirty="0">
                <a:latin typeface="+mn-lt"/>
              </a:rPr>
              <a:t> synker opp mot </a:t>
            </a:r>
            <a:r>
              <a:rPr lang="nb-NO" sz="1800" b="0" baseline="0" dirty="0" err="1">
                <a:latin typeface="+mn-lt"/>
              </a:rPr>
              <a:t>bimserveren</a:t>
            </a:r>
            <a:r>
              <a:rPr lang="nb-NO" sz="1800" b="0" baseline="0" dirty="0">
                <a:latin typeface="+mn-lt"/>
              </a:rPr>
              <a:t> for å ha FDVU systemet oppdatert med den digitale tvillingen av bygget.</a:t>
            </a:r>
            <a:endParaRPr lang="nb-NO" sz="1800" b="0" dirty="0">
              <a:latin typeface="+mn-lt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4E1FE0-FFE0-0F40-B7EE-49AB719FEF5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3963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4E1FE0-FFE0-0F40-B7EE-49AB719FEF5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7164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Her ser vi en typisk situasjon</a:t>
            </a:r>
            <a:r>
              <a:rPr lang="nb-NO" baseline="0" dirty="0"/>
              <a:t> i en FDVU overlevering fra Entreprenør til byggherre. Dette eksemplet kommer fra Sørum Kommune og dokumentasjonen som ble overlevert ved ferdigstilling av Frogner Skole og kultursenter.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4E1FE0-FFE0-0F40-B7EE-49AB719FEF5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4627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C6F49-9433-47D7-95E0-8952F865229E}" type="slidenum">
              <a:rPr lang="nb-NO" smtClean="0"/>
              <a:t>13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37073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597819"/>
            <a:ext cx="7772400" cy="1102519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da-DK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7368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i master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622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da-DK" dirty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820674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29842" y="1268017"/>
            <a:ext cx="3868340" cy="3374231"/>
          </a:xfrm>
        </p:spPr>
        <p:txBody>
          <a:bodyPr/>
          <a:lstStyle/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29150" y="1268017"/>
            <a:ext cx="3887391" cy="3374231"/>
          </a:xfrm>
        </p:spPr>
        <p:txBody>
          <a:bodyPr/>
          <a:lstStyle/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3800940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07744" y="240217"/>
            <a:ext cx="7394441" cy="539689"/>
          </a:xfrm>
        </p:spPr>
        <p:txBody>
          <a:bodyPr/>
          <a:lstStyle/>
          <a:p>
            <a:r>
              <a:rPr lang="da-DK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7744" y="1024538"/>
            <a:ext cx="7766863" cy="3365793"/>
          </a:xfrm>
        </p:spPr>
        <p:txBody>
          <a:bodyPr/>
          <a:lstStyle>
            <a:lvl1pPr marL="180975" indent="-180975">
              <a:buSzPct val="60000"/>
              <a:tabLst>
                <a:tab pos="357188" algn="l"/>
              </a:tabLst>
              <a:defRPr/>
            </a:lvl1pPr>
            <a:lvl2pPr marL="628650" indent="-271463">
              <a:tabLst>
                <a:tab pos="628650" algn="l"/>
              </a:tabLst>
              <a:defRPr/>
            </a:lvl2pPr>
            <a:lvl3pPr marL="985838" indent="-252413">
              <a:tabLst/>
              <a:defRPr/>
            </a:lvl3pPr>
            <a:lvl4pPr marL="1343025" indent="-228600">
              <a:defRPr/>
            </a:lvl4pPr>
          </a:lstStyle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496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>
            <a:normAutofit/>
          </a:bodyPr>
          <a:lstStyle>
            <a:lvl1pPr algn="l">
              <a:defRPr sz="2800" b="0" cap="all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163666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943" y="1106857"/>
            <a:ext cx="7772400" cy="2187487"/>
          </a:xfrm>
        </p:spPr>
        <p:txBody>
          <a:bodyPr anchor="t">
            <a:noAutofit/>
          </a:bodyPr>
          <a:lstStyle>
            <a:lvl1pPr algn="l">
              <a:defRPr sz="5400" b="0" cap="all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902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title</a:t>
            </a:r>
            <a:r>
              <a:rPr lang="da-DK" dirty="0"/>
              <a:t> </a:t>
            </a:r>
            <a:r>
              <a:rPr lang="da-DK" dirty="0" err="1"/>
              <a:t>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43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175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951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7035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881062"/>
            <a:ext cx="3008313" cy="871538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da-DK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752600"/>
            <a:ext cx="3008313" cy="284202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3872224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://www.nticad.no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doc-Bgr3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224"/>
            <a:ext cx="9144000" cy="516772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2358" y="523539"/>
            <a:ext cx="7394441" cy="5396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2358" y="1200151"/>
            <a:ext cx="7178785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1025237" y="4732092"/>
            <a:ext cx="797948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 dirty="0">
                <a:solidFill>
                  <a:schemeClr val="tx1"/>
                </a:solidFill>
              </a:rPr>
              <a:t>NTI CADcenter</a:t>
            </a:r>
            <a:r>
              <a:rPr lang="en-US" sz="800" baseline="0" dirty="0">
                <a:solidFill>
                  <a:schemeClr val="tx1"/>
                </a:solidFill>
              </a:rPr>
              <a:t> AS </a:t>
            </a:r>
            <a:r>
              <a:rPr lang="en-US" sz="800" dirty="0">
                <a:solidFill>
                  <a:schemeClr val="tx1"/>
                </a:solidFill>
              </a:rPr>
              <a:t>| 482 03 300 | </a:t>
            </a:r>
            <a:r>
              <a:rPr lang="en-US" sz="800" dirty="0">
                <a:hlinkClick r:id="rId14"/>
              </a:rPr>
              <a:t>www.nticad.no</a:t>
            </a:r>
            <a:r>
              <a:rPr lang="en-US" sz="800" baseline="0" dirty="0"/>
              <a:t> </a:t>
            </a:r>
            <a:r>
              <a:rPr lang="en-US" sz="800" dirty="0">
                <a:solidFill>
                  <a:schemeClr val="tx1"/>
                </a:solidFill>
              </a:rPr>
              <a:t>| Et </a:t>
            </a:r>
            <a:r>
              <a:rPr lang="en-US" sz="800" dirty="0" err="1">
                <a:solidFill>
                  <a:schemeClr val="tx1"/>
                </a:solidFill>
              </a:rPr>
              <a:t>selskap</a:t>
            </a:r>
            <a:r>
              <a:rPr lang="en-US" sz="800" dirty="0">
                <a:solidFill>
                  <a:schemeClr val="tx1"/>
                </a:solidFill>
              </a:rPr>
              <a:t> </a:t>
            </a:r>
            <a:r>
              <a:rPr lang="en-US" sz="800" dirty="0" err="1">
                <a:solidFill>
                  <a:schemeClr val="tx1"/>
                </a:solidFill>
              </a:rPr>
              <a:t>i</a:t>
            </a:r>
            <a:r>
              <a:rPr lang="en-US" sz="800" dirty="0">
                <a:solidFill>
                  <a:schemeClr val="tx1"/>
                </a:solidFill>
              </a:rPr>
              <a:t> den </a:t>
            </a:r>
            <a:r>
              <a:rPr lang="en-US" sz="800" dirty="0" err="1">
                <a:solidFill>
                  <a:schemeClr val="tx1"/>
                </a:solidFill>
              </a:rPr>
              <a:t>Nordiske</a:t>
            </a:r>
            <a:r>
              <a:rPr lang="en-US" sz="800" dirty="0">
                <a:solidFill>
                  <a:schemeClr val="tx1"/>
                </a:solidFill>
              </a:rPr>
              <a:t>  NTI CADcenter </a:t>
            </a:r>
            <a:r>
              <a:rPr lang="en-US" sz="800" dirty="0" err="1">
                <a:solidFill>
                  <a:schemeClr val="tx1"/>
                </a:solidFill>
              </a:rPr>
              <a:t>gruppen</a:t>
            </a:r>
            <a:endParaRPr lang="en-US" sz="800" dirty="0">
              <a:solidFill>
                <a:schemeClr val="tx1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1213" y="30471"/>
            <a:ext cx="691856" cy="69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98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4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63" r:id="rId11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Tx/>
        <a:buBlip>
          <a:blip r:embed="rId15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jp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haj@nticad.no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nb-NO" sz="4000" b="0" i="0" dirty="0">
                <a:solidFill>
                  <a:srgbClr val="191919"/>
                </a:solidFill>
                <a:effectLst/>
                <a:latin typeface="Geogrotesque"/>
              </a:rPr>
              <a:t>Fra B(I)M til åpenBIM – FDVU </a:t>
            </a:r>
            <a:r>
              <a:rPr lang="nb-NO" sz="2400" b="0" i="0" dirty="0">
                <a:solidFill>
                  <a:srgbClr val="191919"/>
                </a:solidFill>
                <a:effectLst/>
                <a:latin typeface="Geogrotesque"/>
              </a:rPr>
              <a:t>Klassifisering</a:t>
            </a:r>
            <a:r>
              <a:rPr lang="nb-NO" sz="2400" dirty="0">
                <a:solidFill>
                  <a:srgbClr val="191919"/>
                </a:solidFill>
                <a:latin typeface="Geogrotesque"/>
              </a:rPr>
              <a:t> og informasjonsstandarder</a:t>
            </a:r>
            <a:endParaRPr lang="nb-NO" sz="4000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Halvor Jensen</a:t>
            </a:r>
          </a:p>
          <a:p>
            <a:r>
              <a:rPr lang="nb-NO" dirty="0"/>
              <a:t>Administrerende direktør NTI CADcenter AS</a:t>
            </a:r>
          </a:p>
        </p:txBody>
      </p:sp>
    </p:spTree>
    <p:extLst>
      <p:ext uri="{BB962C8B-B14F-4D97-AF65-F5344CB8AC3E}">
        <p14:creationId xmlns:p14="http://schemas.microsoft.com/office/powerpoint/2010/main" val="23139643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e 11"/>
          <p:cNvGrpSpPr/>
          <p:nvPr/>
        </p:nvGrpSpPr>
        <p:grpSpPr>
          <a:xfrm>
            <a:off x="-31531" y="839031"/>
            <a:ext cx="8801100" cy="4300492"/>
            <a:chOff x="-31531" y="839031"/>
            <a:chExt cx="8801100" cy="4300492"/>
          </a:xfrm>
        </p:grpSpPr>
        <p:grpSp>
          <p:nvGrpSpPr>
            <p:cNvPr id="11" name="Gruppe 10"/>
            <p:cNvGrpSpPr/>
            <p:nvPr/>
          </p:nvGrpSpPr>
          <p:grpSpPr>
            <a:xfrm>
              <a:off x="-31531" y="839031"/>
              <a:ext cx="8801100" cy="4300492"/>
              <a:chOff x="0" y="873668"/>
              <a:chExt cx="8801100" cy="4300492"/>
            </a:xfrm>
          </p:grpSpPr>
          <p:sp>
            <p:nvSpPr>
              <p:cNvPr id="44" name="Bildeforklaring formet som en sky 4"/>
              <p:cNvSpPr/>
              <p:nvPr/>
            </p:nvSpPr>
            <p:spPr>
              <a:xfrm>
                <a:off x="5426670" y="873668"/>
                <a:ext cx="973038" cy="332695"/>
              </a:xfrm>
              <a:prstGeom prst="cloudCallout">
                <a:avLst>
                  <a:gd name="adj1" fmla="val -18053"/>
                  <a:gd name="adj2" fmla="val 13227"/>
                </a:avLst>
              </a:prstGeom>
              <a:gradFill>
                <a:gsLst>
                  <a:gs pos="33935">
                    <a:srgbClr val="CEE1F3"/>
                  </a:gs>
                  <a:gs pos="0">
                    <a:schemeClr val="accent1">
                      <a:lumMod val="5000"/>
                      <a:lumOff val="95000"/>
                    </a:schemeClr>
                  </a:gs>
                  <a:gs pos="55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7" name="Bildeforklaring formet som en sky 7"/>
              <p:cNvSpPr/>
              <p:nvPr/>
            </p:nvSpPr>
            <p:spPr>
              <a:xfrm>
                <a:off x="2452577" y="1399173"/>
                <a:ext cx="4186392" cy="1877840"/>
              </a:xfrm>
              <a:prstGeom prst="cloudCallout">
                <a:avLst>
                  <a:gd name="adj1" fmla="val -18053"/>
                  <a:gd name="adj2" fmla="val 13227"/>
                </a:avLst>
              </a:prstGeom>
              <a:gradFill>
                <a:gsLst>
                  <a:gs pos="33935">
                    <a:srgbClr val="CEE1F3"/>
                  </a:gs>
                  <a:gs pos="0">
                    <a:schemeClr val="accent1">
                      <a:lumMod val="5000"/>
                      <a:lumOff val="95000"/>
                    </a:schemeClr>
                  </a:gs>
                  <a:gs pos="55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36" name="Bildeforklaring formet som en sky 4"/>
              <p:cNvSpPr/>
              <p:nvPr/>
            </p:nvSpPr>
            <p:spPr>
              <a:xfrm>
                <a:off x="2154495" y="1179447"/>
                <a:ext cx="973038" cy="290511"/>
              </a:xfrm>
              <a:prstGeom prst="cloudCallout">
                <a:avLst>
                  <a:gd name="adj1" fmla="val -18053"/>
                  <a:gd name="adj2" fmla="val 13227"/>
                </a:avLst>
              </a:prstGeom>
              <a:gradFill>
                <a:gsLst>
                  <a:gs pos="33935">
                    <a:srgbClr val="CEE1F3"/>
                  </a:gs>
                  <a:gs pos="0">
                    <a:schemeClr val="accent1">
                      <a:lumMod val="5000"/>
                      <a:lumOff val="95000"/>
                    </a:schemeClr>
                  </a:gs>
                  <a:gs pos="55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pic>
            <p:nvPicPr>
              <p:cNvPr id="8" name="Bilde 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82492" y="1240682"/>
                <a:ext cx="481612" cy="129058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9" name="Bilde 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14000" y="2069751"/>
                <a:ext cx="1069286" cy="351145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0" name="Bilde 9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9596" y="1980481"/>
                <a:ext cx="446042" cy="462519"/>
              </a:xfrm>
              <a:prstGeom prst="rect">
                <a:avLst/>
              </a:prstGeom>
              <a:ln>
                <a:noFill/>
              </a:ln>
            </p:spPr>
          </p:pic>
          <p:grpSp>
            <p:nvGrpSpPr>
              <p:cNvPr id="41" name="Gruppe 40"/>
              <p:cNvGrpSpPr/>
              <p:nvPr/>
            </p:nvGrpSpPr>
            <p:grpSpPr>
              <a:xfrm>
                <a:off x="6766506" y="1424929"/>
                <a:ext cx="2034594" cy="1425475"/>
                <a:chOff x="6792688" y="1655279"/>
                <a:chExt cx="2034594" cy="1425475"/>
              </a:xfrm>
            </p:grpSpPr>
            <p:sp>
              <p:nvSpPr>
                <p:cNvPr id="5" name="Bildeforklaring formet som en sky 5"/>
                <p:cNvSpPr/>
                <p:nvPr/>
              </p:nvSpPr>
              <p:spPr>
                <a:xfrm>
                  <a:off x="6792688" y="1655279"/>
                  <a:ext cx="2034594" cy="1425475"/>
                </a:xfrm>
                <a:prstGeom prst="cloudCallout">
                  <a:avLst>
                    <a:gd name="adj1" fmla="val -18053"/>
                    <a:gd name="adj2" fmla="val 13227"/>
                  </a:avLst>
                </a:prstGeom>
                <a:gradFill>
                  <a:gsLst>
                    <a:gs pos="33935">
                      <a:srgbClr val="CEE1F3"/>
                    </a:gs>
                    <a:gs pos="0">
                      <a:schemeClr val="accent1">
                        <a:lumMod val="5000"/>
                        <a:lumOff val="95000"/>
                      </a:schemeClr>
                    </a:gs>
                    <a:gs pos="55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 dirty="0"/>
                </a:p>
                <a:p>
                  <a:pPr algn="ctr"/>
                  <a:endParaRPr lang="nb-NO" dirty="0"/>
                </a:p>
                <a:p>
                  <a:pPr algn="ctr"/>
                  <a:r>
                    <a:rPr lang="nb-NO" dirty="0">
                      <a:solidFill>
                        <a:schemeClr val="tx1"/>
                      </a:solidFill>
                    </a:rPr>
                    <a:t>Byggherre</a:t>
                  </a:r>
                </a:p>
              </p:txBody>
            </p:sp>
            <p:pic>
              <p:nvPicPr>
                <p:cNvPr id="13" name="Bilde 12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89243" y="1809168"/>
                  <a:ext cx="627922" cy="671255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  <p:grpSp>
            <p:nvGrpSpPr>
              <p:cNvPr id="27" name="Gruppe 26"/>
              <p:cNvGrpSpPr/>
              <p:nvPr/>
            </p:nvGrpSpPr>
            <p:grpSpPr>
              <a:xfrm>
                <a:off x="3262554" y="1020125"/>
                <a:ext cx="973038" cy="290511"/>
                <a:chOff x="3650028" y="1080769"/>
                <a:chExt cx="973038" cy="290511"/>
              </a:xfrm>
            </p:grpSpPr>
            <p:sp>
              <p:nvSpPr>
                <p:cNvPr id="30" name="Bildeforklaring formet som en sky 4"/>
                <p:cNvSpPr/>
                <p:nvPr/>
              </p:nvSpPr>
              <p:spPr>
                <a:xfrm>
                  <a:off x="3650028" y="1080769"/>
                  <a:ext cx="973038" cy="290511"/>
                </a:xfrm>
                <a:prstGeom prst="cloudCallout">
                  <a:avLst>
                    <a:gd name="adj1" fmla="val -18053"/>
                    <a:gd name="adj2" fmla="val 13227"/>
                  </a:avLst>
                </a:prstGeom>
                <a:gradFill>
                  <a:gsLst>
                    <a:gs pos="33935">
                      <a:srgbClr val="CEE1F3"/>
                    </a:gs>
                    <a:gs pos="0">
                      <a:schemeClr val="accent1">
                        <a:lumMod val="5000"/>
                        <a:lumOff val="95000"/>
                      </a:schemeClr>
                    </a:gs>
                    <a:gs pos="55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/>
                </a:p>
              </p:txBody>
            </p:sp>
            <p:pic>
              <p:nvPicPr>
                <p:cNvPr id="19" name="Bilde 18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006965" y="1131741"/>
                  <a:ext cx="250518" cy="133973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  <p:sp>
            <p:nvSpPr>
              <p:cNvPr id="4" name="Bildeforklaring formet som en sky 4"/>
              <p:cNvSpPr/>
              <p:nvPr/>
            </p:nvSpPr>
            <p:spPr>
              <a:xfrm>
                <a:off x="6471037" y="1020125"/>
                <a:ext cx="967988" cy="360498"/>
              </a:xfrm>
              <a:prstGeom prst="cloudCallout">
                <a:avLst>
                  <a:gd name="adj1" fmla="val -18053"/>
                  <a:gd name="adj2" fmla="val 13227"/>
                </a:avLst>
              </a:prstGeom>
              <a:gradFill>
                <a:gsLst>
                  <a:gs pos="33935">
                    <a:srgbClr val="CEE1F3"/>
                  </a:gs>
                  <a:gs pos="0">
                    <a:schemeClr val="accent1">
                      <a:lumMod val="5000"/>
                      <a:lumOff val="95000"/>
                    </a:schemeClr>
                  </a:gs>
                  <a:gs pos="55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6" name="Rektangel 25"/>
              <p:cNvSpPr/>
              <p:nvPr/>
            </p:nvSpPr>
            <p:spPr>
              <a:xfrm>
                <a:off x="526258" y="1271041"/>
                <a:ext cx="973343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nb-NO" sz="1400" dirty="0" err="1">
                    <a:solidFill>
                      <a:srgbClr val="333333"/>
                    </a:solidFill>
                    <a:latin typeface="opensans-regular"/>
                  </a:rPr>
                  <a:t>ArchiCAD</a:t>
                </a:r>
                <a:endParaRPr lang="nb-NO" dirty="0"/>
              </a:p>
            </p:txBody>
          </p:sp>
          <p:pic>
            <p:nvPicPr>
              <p:cNvPr id="1026" name="Picture 2" descr="Bilderesultat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9652" y="2775822"/>
                <a:ext cx="706376" cy="3279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8" name="Pil ned 16"/>
              <p:cNvSpPr/>
              <p:nvPr/>
            </p:nvSpPr>
            <p:spPr>
              <a:xfrm rot="19631213">
                <a:off x="2944924" y="1443094"/>
                <a:ext cx="111963" cy="254654"/>
              </a:xfrm>
              <a:prstGeom prst="downArrow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39" name="Pil ned 16"/>
              <p:cNvSpPr/>
              <p:nvPr/>
            </p:nvSpPr>
            <p:spPr>
              <a:xfrm rot="1806652">
                <a:off x="5637075" y="1173386"/>
                <a:ext cx="112995" cy="451575"/>
              </a:xfrm>
              <a:prstGeom prst="downArrow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pic>
            <p:nvPicPr>
              <p:cNvPr id="37" name="Bilde 36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12650" y="936956"/>
                <a:ext cx="443113" cy="182793"/>
              </a:xfrm>
              <a:prstGeom prst="rect">
                <a:avLst/>
              </a:prstGeom>
            </p:spPr>
          </p:pic>
          <p:sp>
            <p:nvSpPr>
              <p:cNvPr id="42" name="Bildeforklaring formet som en sky 4"/>
              <p:cNvSpPr/>
              <p:nvPr/>
            </p:nvSpPr>
            <p:spPr>
              <a:xfrm>
                <a:off x="2972010" y="1692520"/>
                <a:ext cx="1304947" cy="309252"/>
              </a:xfrm>
              <a:prstGeom prst="cloudCallout">
                <a:avLst>
                  <a:gd name="adj1" fmla="val -18608"/>
                  <a:gd name="adj2" fmla="val -49551"/>
                </a:avLst>
              </a:prstGeom>
              <a:gradFill>
                <a:gsLst>
                  <a:gs pos="33935">
                    <a:srgbClr val="CEE1F3"/>
                  </a:gs>
                  <a:gs pos="0">
                    <a:schemeClr val="accent1">
                      <a:lumMod val="5000"/>
                      <a:lumOff val="95000"/>
                    </a:schemeClr>
                  </a:gs>
                  <a:gs pos="55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dirty="0">
                    <a:solidFill>
                      <a:schemeClr val="tx1"/>
                    </a:solidFill>
                  </a:rPr>
                  <a:t>BCF</a:t>
                </a:r>
              </a:p>
            </p:txBody>
          </p:sp>
          <p:sp>
            <p:nvSpPr>
              <p:cNvPr id="43" name="Bildeforklaring formet som en sky 4"/>
              <p:cNvSpPr/>
              <p:nvPr/>
            </p:nvSpPr>
            <p:spPr>
              <a:xfrm>
                <a:off x="2051189" y="3227298"/>
                <a:ext cx="1899432" cy="356639"/>
              </a:xfrm>
              <a:prstGeom prst="cloudCallout">
                <a:avLst>
                  <a:gd name="adj1" fmla="val -18053"/>
                  <a:gd name="adj2" fmla="val 13227"/>
                </a:avLst>
              </a:prstGeom>
              <a:gradFill>
                <a:gsLst>
                  <a:gs pos="33935">
                    <a:srgbClr val="CEE1F3"/>
                  </a:gs>
                  <a:gs pos="0">
                    <a:schemeClr val="accent1">
                      <a:lumMod val="5000"/>
                      <a:lumOff val="95000"/>
                    </a:schemeClr>
                  </a:gs>
                  <a:gs pos="55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1400" dirty="0">
                    <a:solidFill>
                      <a:schemeClr val="tx1"/>
                    </a:solidFill>
                  </a:rPr>
                  <a:t>Entreprenør z</a:t>
                </a:r>
              </a:p>
            </p:txBody>
          </p:sp>
          <p:sp>
            <p:nvSpPr>
              <p:cNvPr id="45" name="Bildeforklaring formet som en sky 4"/>
              <p:cNvSpPr/>
              <p:nvPr/>
            </p:nvSpPr>
            <p:spPr>
              <a:xfrm>
                <a:off x="3482021" y="3593850"/>
                <a:ext cx="1900396" cy="429610"/>
              </a:xfrm>
              <a:prstGeom prst="cloudCallout">
                <a:avLst>
                  <a:gd name="adj1" fmla="val -18053"/>
                  <a:gd name="adj2" fmla="val 13227"/>
                </a:avLst>
              </a:prstGeom>
              <a:gradFill>
                <a:gsLst>
                  <a:gs pos="33935">
                    <a:srgbClr val="CEE1F3"/>
                  </a:gs>
                  <a:gs pos="0">
                    <a:schemeClr val="accent1">
                      <a:lumMod val="5000"/>
                      <a:lumOff val="95000"/>
                    </a:schemeClr>
                  </a:gs>
                  <a:gs pos="55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1400" dirty="0">
                    <a:solidFill>
                      <a:schemeClr val="tx1"/>
                    </a:solidFill>
                  </a:rPr>
                  <a:t>Leverandør y</a:t>
                </a:r>
              </a:p>
            </p:txBody>
          </p:sp>
          <p:sp>
            <p:nvSpPr>
              <p:cNvPr id="46" name="Bildeforklaring formet som en sky 4"/>
              <p:cNvSpPr/>
              <p:nvPr/>
            </p:nvSpPr>
            <p:spPr>
              <a:xfrm>
                <a:off x="4937476" y="3210516"/>
                <a:ext cx="1993460" cy="448998"/>
              </a:xfrm>
              <a:prstGeom prst="cloudCallout">
                <a:avLst>
                  <a:gd name="adj1" fmla="val -18053"/>
                  <a:gd name="adj2" fmla="val 13227"/>
                </a:avLst>
              </a:prstGeom>
              <a:gradFill>
                <a:gsLst>
                  <a:gs pos="33935">
                    <a:srgbClr val="CEE1F3"/>
                  </a:gs>
                  <a:gs pos="0">
                    <a:schemeClr val="accent1">
                      <a:lumMod val="5000"/>
                      <a:lumOff val="95000"/>
                    </a:schemeClr>
                  </a:gs>
                  <a:gs pos="55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1400" dirty="0">
                    <a:solidFill>
                      <a:schemeClr val="tx1"/>
                    </a:solidFill>
                  </a:rPr>
                  <a:t>Leverandør x</a:t>
                </a:r>
              </a:p>
            </p:txBody>
          </p:sp>
          <p:sp>
            <p:nvSpPr>
              <p:cNvPr id="47" name="Bildeforklaring formet som en sky 4"/>
              <p:cNvSpPr/>
              <p:nvPr/>
            </p:nvSpPr>
            <p:spPr>
              <a:xfrm>
                <a:off x="4369019" y="1666816"/>
                <a:ext cx="1363695" cy="290511"/>
              </a:xfrm>
              <a:prstGeom prst="cloudCallout">
                <a:avLst>
                  <a:gd name="adj1" fmla="val -18053"/>
                  <a:gd name="adj2" fmla="val 13227"/>
                </a:avLst>
              </a:prstGeom>
              <a:gradFill>
                <a:gsLst>
                  <a:gs pos="33935">
                    <a:srgbClr val="CEE1F3"/>
                  </a:gs>
                  <a:gs pos="0">
                    <a:schemeClr val="accent1">
                      <a:lumMod val="5000"/>
                      <a:lumOff val="95000"/>
                    </a:schemeClr>
                  </a:gs>
                  <a:gs pos="55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1600" dirty="0">
                    <a:solidFill>
                      <a:schemeClr val="tx1"/>
                    </a:solidFill>
                  </a:rPr>
                  <a:t>PDF filer</a:t>
                </a:r>
              </a:p>
            </p:txBody>
          </p:sp>
          <p:sp>
            <p:nvSpPr>
              <p:cNvPr id="49" name="Bildeforklaring formet som en sky 4"/>
              <p:cNvSpPr/>
              <p:nvPr/>
            </p:nvSpPr>
            <p:spPr>
              <a:xfrm>
                <a:off x="2630687" y="2543635"/>
                <a:ext cx="1977608" cy="290511"/>
              </a:xfrm>
              <a:prstGeom prst="cloudCallout">
                <a:avLst>
                  <a:gd name="adj1" fmla="val -18053"/>
                  <a:gd name="adj2" fmla="val 13227"/>
                </a:avLst>
              </a:prstGeom>
              <a:gradFill>
                <a:gsLst>
                  <a:gs pos="33935">
                    <a:srgbClr val="CEE1F3"/>
                  </a:gs>
                  <a:gs pos="0">
                    <a:schemeClr val="accent1">
                      <a:lumMod val="5000"/>
                      <a:lumOff val="95000"/>
                    </a:schemeClr>
                  </a:gs>
                  <a:gs pos="55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sz="1600" dirty="0">
                    <a:solidFill>
                      <a:schemeClr val="tx1"/>
                    </a:solidFill>
                  </a:rPr>
                  <a:t>Produkt info</a:t>
                </a:r>
              </a:p>
            </p:txBody>
          </p:sp>
          <p:sp>
            <p:nvSpPr>
              <p:cNvPr id="54" name="TekstSylinder 53"/>
              <p:cNvSpPr txBox="1"/>
              <p:nvPr/>
            </p:nvSpPr>
            <p:spPr>
              <a:xfrm>
                <a:off x="0" y="4804828"/>
                <a:ext cx="6062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dirty="0">
                    <a:solidFill>
                      <a:schemeClr val="bg1">
                        <a:lumMod val="65000"/>
                      </a:schemeClr>
                    </a:solidFill>
                  </a:rPr>
                  <a:t>1-23</a:t>
                </a:r>
              </a:p>
            </p:txBody>
          </p:sp>
          <p:sp>
            <p:nvSpPr>
              <p:cNvPr id="2" name="Pil: venstre og høyre 1"/>
              <p:cNvSpPr/>
              <p:nvPr/>
            </p:nvSpPr>
            <p:spPr>
              <a:xfrm rot="1610329" flipV="1">
                <a:off x="1465167" y="1763144"/>
                <a:ext cx="1360021" cy="114182"/>
              </a:xfrm>
              <a:prstGeom prst="left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50" name="Pil: venstre og høyre 49"/>
              <p:cNvSpPr/>
              <p:nvPr/>
            </p:nvSpPr>
            <p:spPr>
              <a:xfrm flipV="1">
                <a:off x="1149709" y="2167677"/>
                <a:ext cx="1360021" cy="114182"/>
              </a:xfrm>
              <a:prstGeom prst="left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51" name="Pil: venstre og høyre 50"/>
              <p:cNvSpPr/>
              <p:nvPr/>
            </p:nvSpPr>
            <p:spPr>
              <a:xfrm rot="20022819" flipV="1">
                <a:off x="1379435" y="2649191"/>
                <a:ext cx="1360021" cy="114182"/>
              </a:xfrm>
              <a:prstGeom prst="left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53" name="Pil ned 16"/>
              <p:cNvSpPr/>
              <p:nvPr/>
            </p:nvSpPr>
            <p:spPr>
              <a:xfrm rot="21065406">
                <a:off x="3721919" y="1312346"/>
                <a:ext cx="111963" cy="254654"/>
              </a:xfrm>
              <a:prstGeom prst="downArrow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55" name="Pil ned 16"/>
              <p:cNvSpPr/>
              <p:nvPr/>
            </p:nvSpPr>
            <p:spPr>
              <a:xfrm rot="703944" flipH="1">
                <a:off x="4654875" y="1167573"/>
                <a:ext cx="91543" cy="397695"/>
              </a:xfrm>
              <a:prstGeom prst="downArrow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56" name="Pil ned 16"/>
              <p:cNvSpPr/>
              <p:nvPr/>
            </p:nvSpPr>
            <p:spPr>
              <a:xfrm rot="2971724" flipH="1">
                <a:off x="6308449" y="1214206"/>
                <a:ext cx="94259" cy="583788"/>
              </a:xfrm>
              <a:prstGeom prst="downArrow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57" name="Pil: venstre og høyre 56"/>
              <p:cNvSpPr/>
              <p:nvPr/>
            </p:nvSpPr>
            <p:spPr>
              <a:xfrm flipV="1">
                <a:off x="5872933" y="2048326"/>
                <a:ext cx="1360021" cy="114182"/>
              </a:xfrm>
              <a:prstGeom prst="left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  <p:pic>
          <p:nvPicPr>
            <p:cNvPr id="6" name="Bilde 5"/>
            <p:cNvPicPr>
              <a:picLocks noChangeAspect="1"/>
            </p:cNvPicPr>
            <p:nvPr/>
          </p:nvPicPr>
          <p:blipFill rotWithShape="1">
            <a:blip r:embed="rId10"/>
            <a:srcRect t="37563" b="38423"/>
            <a:stretch/>
          </p:blipFill>
          <p:spPr>
            <a:xfrm>
              <a:off x="6695579" y="1099776"/>
              <a:ext cx="600571" cy="144219"/>
            </a:xfrm>
            <a:prstGeom prst="rect">
              <a:avLst/>
            </a:prstGeom>
          </p:spPr>
        </p:pic>
        <p:sp>
          <p:nvSpPr>
            <p:cNvPr id="52" name="Bildeforklaring formet som en sky 4"/>
            <p:cNvSpPr/>
            <p:nvPr/>
          </p:nvSpPr>
          <p:spPr>
            <a:xfrm>
              <a:off x="4320729" y="871909"/>
              <a:ext cx="973038" cy="290511"/>
            </a:xfrm>
            <a:prstGeom prst="cloudCallout">
              <a:avLst>
                <a:gd name="adj1" fmla="val -18053"/>
                <a:gd name="adj2" fmla="val 13227"/>
              </a:avLst>
            </a:prstGeom>
            <a:gradFill>
              <a:gsLst>
                <a:gs pos="33935">
                  <a:srgbClr val="CEE1F3"/>
                </a:gs>
                <a:gs pos="0">
                  <a:schemeClr val="accent1">
                    <a:lumMod val="5000"/>
                    <a:lumOff val="95000"/>
                  </a:schemeClr>
                </a:gs>
                <a:gs pos="55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pic>
          <p:nvPicPr>
            <p:cNvPr id="58" name="Bilde 5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620942" y="963363"/>
              <a:ext cx="379343" cy="97376"/>
            </a:xfrm>
            <a:prstGeom prst="rect">
              <a:avLst/>
            </a:prstGeom>
            <a:ln>
              <a:noFill/>
            </a:ln>
          </p:spPr>
        </p:pic>
        <p:sp>
          <p:nvSpPr>
            <p:cNvPr id="59" name="Bildeforklaring formet som en sky 4"/>
            <p:cNvSpPr/>
            <p:nvPr/>
          </p:nvSpPr>
          <p:spPr>
            <a:xfrm>
              <a:off x="4766579" y="2454980"/>
              <a:ext cx="1304947" cy="309252"/>
            </a:xfrm>
            <a:prstGeom prst="cloudCallout">
              <a:avLst>
                <a:gd name="adj1" fmla="val -18608"/>
                <a:gd name="adj2" fmla="val -49551"/>
              </a:avLst>
            </a:prstGeom>
            <a:gradFill>
              <a:gsLst>
                <a:gs pos="33935">
                  <a:srgbClr val="CEE1F3"/>
                </a:gs>
                <a:gs pos="0">
                  <a:schemeClr val="accent1">
                    <a:lumMod val="5000"/>
                    <a:lumOff val="95000"/>
                  </a:schemeClr>
                </a:gs>
                <a:gs pos="55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dirty="0" err="1">
                  <a:solidFill>
                    <a:schemeClr val="tx1"/>
                  </a:solidFill>
                </a:rPr>
                <a:t>bSDD</a:t>
              </a:r>
              <a:endParaRPr lang="nb-NO" dirty="0">
                <a:solidFill>
                  <a:schemeClr val="tx1"/>
                </a:solidFill>
              </a:endParaRPr>
            </a:p>
          </p:txBody>
        </p:sp>
      </p:grpSp>
      <p:sp>
        <p:nvSpPr>
          <p:cNvPr id="60" name="Rektangel 59"/>
          <p:cNvSpPr/>
          <p:nvPr/>
        </p:nvSpPr>
        <p:spPr>
          <a:xfrm>
            <a:off x="1165973" y="213510"/>
            <a:ext cx="51443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3200" dirty="0"/>
              <a:t>CAD/BIM – åpenBIM – FDVU  </a:t>
            </a:r>
          </a:p>
        </p:txBody>
      </p:sp>
    </p:spTree>
    <p:extLst>
      <p:ext uri="{BB962C8B-B14F-4D97-AF65-F5344CB8AC3E}">
        <p14:creationId xmlns:p14="http://schemas.microsoft.com/office/powerpoint/2010/main" val="36837528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åpenBIM – FDVU klassifisert i </a:t>
            </a:r>
            <a:r>
              <a:rPr lang="nb-NO" dirty="0" err="1"/>
              <a:t>hht</a:t>
            </a:r>
            <a:r>
              <a:rPr lang="nb-NO" dirty="0"/>
              <a:t> samsvarsnivå 2</a:t>
            </a:r>
          </a:p>
        </p:txBody>
      </p:sp>
      <p:pic>
        <p:nvPicPr>
          <p:cNvPr id="6" name="MdocFM-bSDD-Viewer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9663" y="801440"/>
            <a:ext cx="7696169" cy="3880098"/>
          </a:xfrm>
        </p:spPr>
      </p:pic>
    </p:spTree>
    <p:extLst>
      <p:ext uri="{BB962C8B-B14F-4D97-AF65-F5344CB8AC3E}">
        <p14:creationId xmlns:p14="http://schemas.microsoft.com/office/powerpoint/2010/main" val="193983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44895" y="343907"/>
            <a:ext cx="7394441" cy="539689"/>
          </a:xfrm>
        </p:spPr>
        <p:txBody>
          <a:bodyPr>
            <a:noAutofit/>
          </a:bodyPr>
          <a:lstStyle/>
          <a:p>
            <a:r>
              <a:rPr lang="nb-NO" sz="3200" dirty="0"/>
              <a:t>ALDRI MER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849" y="1243653"/>
            <a:ext cx="4278209" cy="2337735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7989" y="523539"/>
            <a:ext cx="3549758" cy="2978411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7135" y="2501690"/>
            <a:ext cx="6873573" cy="2493822"/>
          </a:xfrm>
          <a:prstGeom prst="rect">
            <a:avLst/>
          </a:prstGeom>
        </p:spPr>
      </p:pic>
      <p:sp>
        <p:nvSpPr>
          <p:cNvPr id="8" name="Rektangel 7"/>
          <p:cNvSpPr/>
          <p:nvPr/>
        </p:nvSpPr>
        <p:spPr>
          <a:xfrm>
            <a:off x="2037827" y="-346510"/>
            <a:ext cx="4843870" cy="64479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b-NO" sz="413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</a:t>
            </a:r>
            <a:endParaRPr lang="nb-NO" sz="413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TekstSylinder 6"/>
          <p:cNvSpPr txBox="1"/>
          <p:nvPr/>
        </p:nvSpPr>
        <p:spPr>
          <a:xfrm>
            <a:off x="0" y="4800293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bg1">
                    <a:lumMod val="65000"/>
                  </a:schemeClr>
                </a:solidFill>
              </a:rPr>
              <a:t>1-28</a:t>
            </a:r>
          </a:p>
        </p:txBody>
      </p:sp>
    </p:spTree>
    <p:extLst>
      <p:ext uri="{BB962C8B-B14F-4D97-AF65-F5344CB8AC3E}">
        <p14:creationId xmlns:p14="http://schemas.microsoft.com/office/powerpoint/2010/main" val="10231565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349" y="794514"/>
            <a:ext cx="7772400" cy="1102519"/>
          </a:xfrm>
        </p:spPr>
        <p:txBody>
          <a:bodyPr>
            <a:noAutofit/>
          </a:bodyPr>
          <a:lstStyle/>
          <a:p>
            <a:r>
              <a:rPr lang="nb-NO" sz="6600" dirty="0"/>
              <a:t>Takk for meg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1371600" y="1916320"/>
            <a:ext cx="6400800" cy="1314450"/>
          </a:xfrm>
        </p:spPr>
        <p:txBody>
          <a:bodyPr>
            <a:noAutofit/>
          </a:bodyPr>
          <a:lstStyle/>
          <a:p>
            <a:r>
              <a:rPr lang="nb-NO" sz="1600" dirty="0">
                <a:solidFill>
                  <a:schemeClr val="accent1"/>
                </a:solidFill>
              </a:rPr>
              <a:t>Kontaktinformasjon</a:t>
            </a:r>
          </a:p>
          <a:p>
            <a:r>
              <a:rPr lang="nb-NO" sz="1600" dirty="0">
                <a:solidFill>
                  <a:schemeClr val="accent1"/>
                </a:solidFill>
              </a:rPr>
              <a:t>Halvor Jensen </a:t>
            </a:r>
            <a:r>
              <a:rPr lang="nb-NO" sz="1600" dirty="0">
                <a:solidFill>
                  <a:schemeClr val="accent1"/>
                </a:solidFill>
                <a:hlinkClick r:id="rId3"/>
              </a:rPr>
              <a:t>haj@nticad.no</a:t>
            </a:r>
            <a:endParaRPr lang="nb-NO" sz="1600" dirty="0">
              <a:solidFill>
                <a:schemeClr val="accent1"/>
              </a:solidFill>
            </a:endParaRPr>
          </a:p>
          <a:p>
            <a:r>
              <a:rPr lang="nb-NO" sz="1600" dirty="0">
                <a:solidFill>
                  <a:schemeClr val="accent1"/>
                </a:solidFill>
              </a:rPr>
              <a:t>920 87 760</a:t>
            </a:r>
          </a:p>
          <a:p>
            <a:r>
              <a:rPr lang="nb-NO" sz="1600" dirty="0">
                <a:solidFill>
                  <a:schemeClr val="accent1"/>
                </a:solidFill>
              </a:rPr>
              <a:t>Følg meg på </a:t>
            </a:r>
            <a:r>
              <a:rPr lang="nb-NO" sz="1600" dirty="0" err="1">
                <a:solidFill>
                  <a:schemeClr val="accent1"/>
                </a:solidFill>
              </a:rPr>
              <a:t>LinkedIN</a:t>
            </a:r>
            <a:r>
              <a:rPr lang="nb-NO" sz="1600" dirty="0">
                <a:solidFill>
                  <a:schemeClr val="accent1"/>
                </a:solidFill>
              </a:rPr>
              <a:t> </a:t>
            </a:r>
          </a:p>
          <a:p>
            <a:endParaRPr lang="nb-NO" sz="1600" dirty="0">
              <a:solidFill>
                <a:schemeClr val="accent1"/>
              </a:solidFill>
            </a:endParaRPr>
          </a:p>
          <a:p>
            <a:r>
              <a:rPr lang="nb-NO" sz="1600" dirty="0">
                <a:solidFill>
                  <a:schemeClr val="accent1"/>
                </a:solidFill>
              </a:rPr>
              <a:t>Les om Industri 4.0, digitalisering med mer på </a:t>
            </a:r>
            <a:r>
              <a:rPr lang="nb-NO" sz="1600" u="sng" dirty="0">
                <a:solidFill>
                  <a:srgbClr val="0070C0"/>
                </a:solidFill>
              </a:rPr>
              <a:t>http:/blogg.nticad.no </a:t>
            </a:r>
          </a:p>
        </p:txBody>
      </p:sp>
      <p:sp>
        <p:nvSpPr>
          <p:cNvPr id="4" name="TekstSylinder 3"/>
          <p:cNvSpPr txBox="1"/>
          <p:nvPr/>
        </p:nvSpPr>
        <p:spPr>
          <a:xfrm>
            <a:off x="0" y="4800293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bg1">
                    <a:lumMod val="65000"/>
                  </a:schemeClr>
                </a:solidFill>
              </a:rPr>
              <a:t>1-53</a:t>
            </a:r>
          </a:p>
        </p:txBody>
      </p:sp>
    </p:spTree>
    <p:extLst>
      <p:ext uri="{BB962C8B-B14F-4D97-AF65-F5344CB8AC3E}">
        <p14:creationId xmlns:p14="http://schemas.microsoft.com/office/powerpoint/2010/main" val="41506255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rgbClr val="FF0000"/>
                </a:solidFill>
              </a:rPr>
              <a:t>Hva skal til </a:t>
            </a:r>
            <a:r>
              <a:rPr lang="nb-NO" dirty="0"/>
              <a:t>for å nå målet om en </a:t>
            </a:r>
            <a:r>
              <a:rPr lang="nb-NO" dirty="0">
                <a:solidFill>
                  <a:srgbClr val="FF0000"/>
                </a:solidFill>
              </a:rPr>
              <a:t>«digital tvilling»</a:t>
            </a:r>
          </a:p>
        </p:txBody>
      </p:sp>
      <p:sp>
        <p:nvSpPr>
          <p:cNvPr id="3" name="TekstSylinder 2"/>
          <p:cNvSpPr txBox="1"/>
          <p:nvPr/>
        </p:nvSpPr>
        <p:spPr>
          <a:xfrm>
            <a:off x="0" y="4800293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bg1">
                    <a:lumMod val="65000"/>
                  </a:schemeClr>
                </a:solidFill>
              </a:rPr>
              <a:t>1-44</a:t>
            </a:r>
          </a:p>
        </p:txBody>
      </p:sp>
    </p:spTree>
    <p:extLst>
      <p:ext uri="{BB962C8B-B14F-4D97-AF65-F5344CB8AC3E}">
        <p14:creationId xmlns:p14="http://schemas.microsoft.com/office/powerpoint/2010/main" val="2413371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7200" dirty="0"/>
              <a:t>Informasjon</a:t>
            </a:r>
            <a:br>
              <a:rPr lang="nb-NO" dirty="0"/>
            </a:br>
            <a:r>
              <a:rPr lang="nb-NO" sz="3600" dirty="0"/>
              <a:t>fokus og kontroll med informasjon må økes</a:t>
            </a:r>
            <a:endParaRPr lang="nb-NO" dirty="0"/>
          </a:p>
        </p:txBody>
      </p:sp>
      <p:sp>
        <p:nvSpPr>
          <p:cNvPr id="3" name="TekstSylinder 2"/>
          <p:cNvSpPr txBox="1"/>
          <p:nvPr/>
        </p:nvSpPr>
        <p:spPr>
          <a:xfrm>
            <a:off x="0" y="4800293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bg1">
                    <a:lumMod val="65000"/>
                  </a:schemeClr>
                </a:solidFill>
              </a:rPr>
              <a:t>1-45</a:t>
            </a:r>
          </a:p>
        </p:txBody>
      </p:sp>
    </p:spTree>
    <p:extLst>
      <p:ext uri="{BB962C8B-B14F-4D97-AF65-F5344CB8AC3E}">
        <p14:creationId xmlns:p14="http://schemas.microsoft.com/office/powerpoint/2010/main" val="2592118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84943" y="613242"/>
            <a:ext cx="7772400" cy="1110361"/>
          </a:xfrm>
        </p:spPr>
        <p:txBody>
          <a:bodyPr/>
          <a:lstStyle/>
          <a:p>
            <a:r>
              <a:rPr lang="nb-NO" sz="7200" dirty="0"/>
              <a:t>standarder</a:t>
            </a:r>
            <a:endParaRPr lang="nb-NO" dirty="0"/>
          </a:p>
        </p:txBody>
      </p:sp>
      <p:sp>
        <p:nvSpPr>
          <p:cNvPr id="3" name="TekstSylinder 2"/>
          <p:cNvSpPr txBox="1"/>
          <p:nvPr/>
        </p:nvSpPr>
        <p:spPr>
          <a:xfrm>
            <a:off x="0" y="4800293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bg1">
                    <a:lumMod val="65000"/>
                  </a:schemeClr>
                </a:solidFill>
              </a:rPr>
              <a:t>1-46</a:t>
            </a:r>
          </a:p>
        </p:txBody>
      </p:sp>
      <p:sp>
        <p:nvSpPr>
          <p:cNvPr id="4" name="Rektangel 3"/>
          <p:cNvSpPr/>
          <p:nvPr/>
        </p:nvSpPr>
        <p:spPr>
          <a:xfrm>
            <a:off x="1056011" y="1843982"/>
            <a:ext cx="802325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3600" u="sng" dirty="0"/>
              <a:t>Samsvarsnivå 1:</a:t>
            </a:r>
          </a:p>
          <a:p>
            <a:r>
              <a:rPr lang="nb-NO" sz="3600" dirty="0"/>
              <a:t>	- NS8360</a:t>
            </a:r>
            <a:br>
              <a:rPr lang="nb-NO" sz="3600" dirty="0"/>
            </a:br>
            <a:r>
              <a:rPr lang="nb-NO" sz="3600" dirty="0"/>
              <a:t>	- TFM – Tverrfaglig merkesystem</a:t>
            </a:r>
          </a:p>
          <a:p>
            <a:r>
              <a:rPr lang="nb-NO" sz="3600" u="sng" dirty="0"/>
              <a:t>Samsvarsnivå 2:</a:t>
            </a:r>
          </a:p>
          <a:p>
            <a:r>
              <a:rPr lang="nb-NO" sz="3600" dirty="0"/>
              <a:t>	- </a:t>
            </a:r>
            <a:r>
              <a:rPr lang="nb-NO" sz="3600" dirty="0" err="1"/>
              <a:t>bSDD</a:t>
            </a:r>
            <a:r>
              <a:rPr lang="nb-NO" sz="3600" dirty="0"/>
              <a:t> – </a:t>
            </a:r>
            <a:r>
              <a:rPr lang="nb-NO" sz="3600" dirty="0" err="1"/>
              <a:t>buildingSMART</a:t>
            </a:r>
            <a:r>
              <a:rPr lang="nb-NO" sz="3600" dirty="0"/>
              <a:t> </a:t>
            </a:r>
            <a:r>
              <a:rPr lang="nb-NO" sz="3600" dirty="0" err="1"/>
              <a:t>dataorbok</a:t>
            </a:r>
            <a:endParaRPr lang="nb-NO" sz="3600" dirty="0"/>
          </a:p>
        </p:txBody>
      </p:sp>
    </p:spTree>
    <p:extLst>
      <p:ext uri="{BB962C8B-B14F-4D97-AF65-F5344CB8AC3E}">
        <p14:creationId xmlns:p14="http://schemas.microsoft.com/office/powerpoint/2010/main" val="14077915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7200" dirty="0"/>
              <a:t>klassifisering</a:t>
            </a:r>
            <a:br>
              <a:rPr lang="nb-NO" dirty="0"/>
            </a:br>
            <a:r>
              <a:rPr lang="nb-NO" sz="3600" dirty="0"/>
              <a:t>klassifiser modellen</a:t>
            </a:r>
            <a:br>
              <a:rPr lang="nb-NO" sz="3600" dirty="0"/>
            </a:br>
            <a:endParaRPr lang="nb-NO" dirty="0"/>
          </a:p>
        </p:txBody>
      </p:sp>
      <p:sp>
        <p:nvSpPr>
          <p:cNvPr id="3" name="TekstSylinder 2"/>
          <p:cNvSpPr txBox="1"/>
          <p:nvPr/>
        </p:nvSpPr>
        <p:spPr>
          <a:xfrm>
            <a:off x="0" y="4800293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bg1">
                    <a:lumMod val="65000"/>
                  </a:schemeClr>
                </a:solidFill>
              </a:rPr>
              <a:t>1-47</a:t>
            </a:r>
          </a:p>
        </p:txBody>
      </p:sp>
    </p:spTree>
    <p:extLst>
      <p:ext uri="{BB962C8B-B14F-4D97-AF65-F5344CB8AC3E}">
        <p14:creationId xmlns:p14="http://schemas.microsoft.com/office/powerpoint/2010/main" val="3385694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1"/>
          <p:cNvSpPr txBox="1">
            <a:spLocks/>
          </p:cNvSpPr>
          <p:nvPr/>
        </p:nvSpPr>
        <p:spPr>
          <a:xfrm>
            <a:off x="1259632" y="123478"/>
            <a:ext cx="7416824" cy="7200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l"/>
            <a:r>
              <a:rPr lang="nb-NO" dirty="0"/>
              <a:t>Klassifisering - </a:t>
            </a:r>
            <a:r>
              <a:rPr lang="nb-NO" dirty="0" err="1"/>
              <a:t>Classify</a:t>
            </a:r>
            <a:endParaRPr lang="nb-NO" dirty="0"/>
          </a:p>
        </p:txBody>
      </p:sp>
      <p:grpSp>
        <p:nvGrpSpPr>
          <p:cNvPr id="4" name="Gruppe 3"/>
          <p:cNvGrpSpPr/>
          <p:nvPr/>
        </p:nvGrpSpPr>
        <p:grpSpPr>
          <a:xfrm>
            <a:off x="0" y="947489"/>
            <a:ext cx="8649808" cy="4212748"/>
            <a:chOff x="0" y="88889"/>
            <a:chExt cx="9018135" cy="4875843"/>
          </a:xfrm>
        </p:grpSpPr>
        <p:pic>
          <p:nvPicPr>
            <p:cNvPr id="3" name="Bild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7273" y="862940"/>
              <a:ext cx="708896" cy="133339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Billed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6475" y="874316"/>
              <a:ext cx="1440159" cy="480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Bilde 9"/>
            <p:cNvPicPr>
              <a:picLocks noChangeAspect="1"/>
            </p:cNvPicPr>
            <p:nvPr/>
          </p:nvPicPr>
          <p:blipFill rotWithShape="1">
            <a:blip r:embed="rId4"/>
            <a:srcRect t="-1" r="18402" b="-2932"/>
            <a:stretch/>
          </p:blipFill>
          <p:spPr>
            <a:xfrm>
              <a:off x="1259632" y="1431386"/>
              <a:ext cx="4680520" cy="3475212"/>
            </a:xfrm>
            <a:prstGeom prst="rect">
              <a:avLst/>
            </a:prstGeom>
            <a:noFill/>
            <a:ln cmpd="dbl">
              <a:solidFill>
                <a:schemeClr val="accent1">
                  <a:shade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0"/>
            </a:effectLst>
          </p:spPr>
        </p:pic>
        <p:pic>
          <p:nvPicPr>
            <p:cNvPr id="12" name="Bild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72000" y="88889"/>
              <a:ext cx="1710103" cy="129251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Bild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79912" y="2361296"/>
              <a:ext cx="1711029" cy="167029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Pil venstre 19"/>
            <p:cNvSpPr/>
            <p:nvPr/>
          </p:nvSpPr>
          <p:spPr>
            <a:xfrm rot="12860450">
              <a:off x="1404776" y="2468948"/>
              <a:ext cx="2875105" cy="136966"/>
            </a:xfrm>
            <a:prstGeom prst="leftArrow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pic>
          <p:nvPicPr>
            <p:cNvPr id="2" name="Bilde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11820" y="2196339"/>
              <a:ext cx="3006315" cy="219443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Pil venstre 20"/>
            <p:cNvSpPr/>
            <p:nvPr/>
          </p:nvSpPr>
          <p:spPr>
            <a:xfrm rot="7073960">
              <a:off x="3894252" y="2063855"/>
              <a:ext cx="2875105" cy="136966"/>
            </a:xfrm>
            <a:prstGeom prst="leftArrow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pic>
          <p:nvPicPr>
            <p:cNvPr id="11" name="Bilde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11820" y="88889"/>
              <a:ext cx="2953397" cy="69096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Pil venstre 13"/>
            <p:cNvSpPr/>
            <p:nvPr/>
          </p:nvSpPr>
          <p:spPr>
            <a:xfrm rot="16200000">
              <a:off x="6695767" y="1569550"/>
              <a:ext cx="1437573" cy="68484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4" name="Rektangel 23"/>
            <p:cNvSpPr/>
            <p:nvPr/>
          </p:nvSpPr>
          <p:spPr>
            <a:xfrm rot="5400000">
              <a:off x="6980615" y="1305955"/>
              <a:ext cx="1149674" cy="3077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nb-NO" sz="1400" dirty="0"/>
                <a:t>IFC-modellen</a:t>
              </a:r>
            </a:p>
          </p:txBody>
        </p:sp>
        <p:pic>
          <p:nvPicPr>
            <p:cNvPr id="25" name="Bilde 2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91608" y="2747116"/>
              <a:ext cx="1569449" cy="184085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kstSylinder 14"/>
            <p:cNvSpPr txBox="1"/>
            <p:nvPr/>
          </p:nvSpPr>
          <p:spPr>
            <a:xfrm>
              <a:off x="0" y="4537266"/>
              <a:ext cx="632072" cy="427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>
                  <a:solidFill>
                    <a:schemeClr val="bg1">
                      <a:lumMod val="65000"/>
                    </a:schemeClr>
                  </a:solidFill>
                </a:rPr>
                <a:t>1-48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52288081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NS8360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10910" y="865848"/>
            <a:ext cx="6117579" cy="3440834"/>
          </a:xfrm>
        </p:spPr>
      </p:pic>
    </p:spTree>
    <p:extLst>
      <p:ext uri="{BB962C8B-B14F-4D97-AF65-F5344CB8AC3E}">
        <p14:creationId xmlns:p14="http://schemas.microsoft.com/office/powerpoint/2010/main" val="2658117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Klassifisert modell i beskrivelsesverktøy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04" y="779906"/>
            <a:ext cx="8985347" cy="4451768"/>
          </a:xfrm>
          <a:prstGeom prst="rect">
            <a:avLst/>
          </a:prstGeom>
          <a:effectLst>
            <a:glow rad="101600">
              <a:schemeClr val="tx2">
                <a:alpha val="60000"/>
              </a:schemeClr>
            </a:glow>
          </a:effectLst>
        </p:spPr>
      </p:pic>
      <p:sp>
        <p:nvSpPr>
          <p:cNvPr id="6" name="Oval 5"/>
          <p:cNvSpPr/>
          <p:nvPr/>
        </p:nvSpPr>
        <p:spPr>
          <a:xfrm>
            <a:off x="6248433" y="1809606"/>
            <a:ext cx="1713518" cy="14791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Oval 7"/>
          <p:cNvSpPr/>
          <p:nvPr/>
        </p:nvSpPr>
        <p:spPr>
          <a:xfrm>
            <a:off x="2516965" y="1404453"/>
            <a:ext cx="3531412" cy="6945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Arc 8"/>
          <p:cNvSpPr/>
          <p:nvPr/>
        </p:nvSpPr>
        <p:spPr>
          <a:xfrm>
            <a:off x="4795857" y="1475194"/>
            <a:ext cx="2157119" cy="482325"/>
          </a:xfrm>
          <a:prstGeom prst="arc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TekstSylinder 8"/>
          <p:cNvSpPr txBox="1"/>
          <p:nvPr/>
        </p:nvSpPr>
        <p:spPr>
          <a:xfrm>
            <a:off x="0" y="4800293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bg1">
                    <a:lumMod val="65000"/>
                  </a:schemeClr>
                </a:solidFill>
              </a:rPr>
              <a:t>1-49</a:t>
            </a:r>
          </a:p>
        </p:txBody>
      </p:sp>
    </p:spTree>
    <p:extLst>
      <p:ext uri="{BB962C8B-B14F-4D97-AF65-F5344CB8AC3E}">
        <p14:creationId xmlns:p14="http://schemas.microsoft.com/office/powerpoint/2010/main" val="389373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sz="16600" dirty="0"/>
              <a:t>FDVU</a:t>
            </a:r>
          </a:p>
        </p:txBody>
      </p:sp>
      <p:sp>
        <p:nvSpPr>
          <p:cNvPr id="3" name="TekstSylinder 2"/>
          <p:cNvSpPr txBox="1"/>
          <p:nvPr/>
        </p:nvSpPr>
        <p:spPr>
          <a:xfrm>
            <a:off x="0" y="4800293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bg1">
                    <a:lumMod val="65000"/>
                  </a:schemeClr>
                </a:solidFill>
              </a:rPr>
              <a:t>1-24</a:t>
            </a:r>
          </a:p>
        </p:txBody>
      </p:sp>
    </p:spTree>
    <p:extLst>
      <p:ext uri="{BB962C8B-B14F-4D97-AF65-F5344CB8AC3E}">
        <p14:creationId xmlns:p14="http://schemas.microsoft.com/office/powerpoint/2010/main" val="1408648253"/>
      </p:ext>
    </p:extLst>
  </p:cSld>
  <p:clrMapOvr>
    <a:masterClrMapping/>
  </p:clrMapOvr>
</p:sld>
</file>

<file path=ppt/theme/theme1.xml><?xml version="1.0" encoding="utf-8"?>
<a:theme xmlns:a="http://schemas.openxmlformats.org/drawingml/2006/main" name="MdocFM-PPTw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slideFragments xmlns="http://dynamo.documill.com/schemas/slidefragments"/>
</file>

<file path=customXml/itemProps1.xml><?xml version="1.0" encoding="utf-8"?>
<ds:datastoreItem xmlns:ds="http://schemas.openxmlformats.org/officeDocument/2006/customXml" ds:itemID="{372C015B-E205-4758-B342-F9D48FFA92EF}">
  <ds:schemaRefs>
    <ds:schemaRef ds:uri="http://dynamo.documill.com/schemas/slidefragm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21359</TotalTime>
  <Words>843</Words>
  <Application>Microsoft Office PowerPoint</Application>
  <PresentationFormat>Skjermfremvisning (16:9)</PresentationFormat>
  <Paragraphs>91</Paragraphs>
  <Slides>13</Slides>
  <Notes>8</Notes>
  <HiddenSlides>0</HiddenSlides>
  <MMClips>2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13</vt:i4>
      </vt:variant>
    </vt:vector>
  </HeadingPairs>
  <TitlesOfParts>
    <vt:vector size="18" baseType="lpstr">
      <vt:lpstr>Arial</vt:lpstr>
      <vt:lpstr>Calibri</vt:lpstr>
      <vt:lpstr>Geogrotesque</vt:lpstr>
      <vt:lpstr>opensans-regular</vt:lpstr>
      <vt:lpstr>MdocFM-PPTwide</vt:lpstr>
      <vt:lpstr>Fra B(I)M til åpenBIM – FDVU Klassifisering og informasjonsstandarder</vt:lpstr>
      <vt:lpstr>Hva skal til for å nå målet om en «digital tvilling»</vt:lpstr>
      <vt:lpstr>Informasjon fokus og kontroll med informasjon må økes</vt:lpstr>
      <vt:lpstr>standarder</vt:lpstr>
      <vt:lpstr>klassifisering klassifiser modellen </vt:lpstr>
      <vt:lpstr>PowerPoint-presentasjon</vt:lpstr>
      <vt:lpstr>PowerPoint-presentasjon</vt:lpstr>
      <vt:lpstr>Klassifisert modell i beskrivelsesverktøy</vt:lpstr>
      <vt:lpstr>FDVU</vt:lpstr>
      <vt:lpstr>PowerPoint-presentasjon</vt:lpstr>
      <vt:lpstr>åpenBIM – FDVU klassifisert i hht samsvarsnivå 2</vt:lpstr>
      <vt:lpstr>ALDRI MER</vt:lpstr>
      <vt:lpstr>Takk for meg</vt:lpstr>
    </vt:vector>
  </TitlesOfParts>
  <Company>NTI CADcenter A/S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IKT i praksis med værdi</dc:title>
  <dc:creator>Mikkel Laurberg - NTI CADcenter A/S</dc:creator>
  <cp:lastModifiedBy>Halvor Jensen - NTI CADcenter AS</cp:lastModifiedBy>
  <cp:revision>248</cp:revision>
  <cp:lastPrinted>2016-02-16T14:55:26Z</cp:lastPrinted>
  <dcterms:created xsi:type="dcterms:W3CDTF">2016-01-12T19:38:40Z</dcterms:created>
  <dcterms:modified xsi:type="dcterms:W3CDTF">2017-04-24T12:45:24Z</dcterms:modified>
</cp:coreProperties>
</file>