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3"/>
  </p:notesMasterIdLst>
  <p:handoutMasterIdLst>
    <p:handoutMasterId r:id="rId24"/>
  </p:handoutMasterIdLst>
  <p:sldIdLst>
    <p:sldId id="304" r:id="rId3"/>
    <p:sldId id="300" r:id="rId4"/>
    <p:sldId id="301" r:id="rId5"/>
    <p:sldId id="302" r:id="rId6"/>
    <p:sldId id="303" r:id="rId7"/>
    <p:sldId id="306" r:id="rId8"/>
    <p:sldId id="299" r:id="rId9"/>
    <p:sldId id="305" r:id="rId10"/>
    <p:sldId id="256" r:id="rId11"/>
    <p:sldId id="292" r:id="rId12"/>
    <p:sldId id="291" r:id="rId13"/>
    <p:sldId id="279" r:id="rId14"/>
    <p:sldId id="265" r:id="rId15"/>
    <p:sldId id="270" r:id="rId16"/>
    <p:sldId id="269" r:id="rId17"/>
    <p:sldId id="293" r:id="rId18"/>
    <p:sldId id="272" r:id="rId19"/>
    <p:sldId id="289" r:id="rId20"/>
    <p:sldId id="290" r:id="rId21"/>
    <p:sldId id="294" r:id="rId22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9" userDrawn="1">
          <p15:clr>
            <a:srgbClr val="A4A3A4"/>
          </p15:clr>
        </p15:guide>
        <p15:guide id="2" orient="horz" pos="1189" userDrawn="1">
          <p15:clr>
            <a:srgbClr val="A4A3A4"/>
          </p15:clr>
        </p15:guide>
        <p15:guide id="3" orient="horz" pos="373" userDrawn="1">
          <p15:clr>
            <a:srgbClr val="A4A3A4"/>
          </p15:clr>
        </p15:guide>
        <p15:guide id="4" orient="horz" pos="100" userDrawn="1">
          <p15:clr>
            <a:srgbClr val="A4A3A4"/>
          </p15:clr>
        </p15:guide>
        <p15:guide id="5" orient="horz" pos="826" userDrawn="1">
          <p15:clr>
            <a:srgbClr val="A4A3A4"/>
          </p15:clr>
        </p15:guide>
        <p15:guide id="6" orient="horz" pos="2777" userDrawn="1">
          <p15:clr>
            <a:srgbClr val="A4A3A4"/>
          </p15:clr>
        </p15:guide>
        <p15:guide id="7" pos="5438">
          <p15:clr>
            <a:srgbClr val="A4A3A4"/>
          </p15:clr>
        </p15:guide>
        <p15:guide id="8" pos="2880" userDrawn="1">
          <p15:clr>
            <a:srgbClr val="A4A3A4"/>
          </p15:clr>
        </p15:guide>
        <p15:guide id="9" pos="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6" autoAdjust="0"/>
    <p:restoredTop sz="88605" autoAdjust="0"/>
  </p:normalViewPr>
  <p:slideViewPr>
    <p:cSldViewPr snapToGrid="0" snapToObjects="1" showGuides="1">
      <p:cViewPr varScale="1">
        <p:scale>
          <a:sx n="146" d="100"/>
          <a:sy n="146" d="100"/>
        </p:scale>
        <p:origin x="176" y="200"/>
      </p:cViewPr>
      <p:guideLst>
        <p:guide orient="horz" pos="2119"/>
        <p:guide orient="horz" pos="1189"/>
        <p:guide orient="horz" pos="373"/>
        <p:guide orient="horz" pos="100"/>
        <p:guide orient="horz" pos="826"/>
        <p:guide orient="horz" pos="2777"/>
        <p:guide pos="5438"/>
        <p:guide pos="2880"/>
        <p:guide pos="3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-3318" y="-102"/>
      </p:cViewPr>
      <p:guideLst>
        <p:guide orient="horz" pos="2880"/>
        <p:guide pos="2160"/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6901B-5A73-E94F-9649-A04ECAA11105}" type="datetimeFigureOut">
              <a:rPr lang="en-US" smtClean="0"/>
              <a:t>4/25/17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DBB8D-1E3B-F94A-904E-0B7BE39336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2758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EFBDD-7BA8-0446-AE8A-209B2D7295B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1938" y="746125"/>
            <a:ext cx="2673350" cy="1504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990A1-CAB0-9643-97F8-4BD3ACD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421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buildingSMART</a:t>
            </a:r>
            <a:r>
              <a:rPr lang="nb-NO" dirty="0"/>
              <a:t> Norge er den nøytrale og uavhengige organisasjonen som samler alle sektører fra hele BAE-næringen i felles mål om å digitalisere næringen.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B8D9E-73AF-BE47-9921-9CFB93A766C9}" type="slidenum">
              <a:rPr kumimoji="0" lang="n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77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trike="noStrike" dirty="0">
                <a:solidFill>
                  <a:schemeClr val="tx1"/>
                </a:solidFill>
              </a:rPr>
              <a:t>Lage akvarier hvor alle andre i bransjen kan se inn </a:t>
            </a:r>
            <a:r>
              <a:rPr lang="nb-NO" sz="900" b="1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piloter</a:t>
            </a:r>
          </a:p>
          <a:p>
            <a:r>
              <a:rPr lang="nb-NO" sz="900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Lære av andre </a:t>
            </a:r>
            <a:r>
              <a:rPr lang="nb-NO" strike="noStrike" dirty="0">
                <a:solidFill>
                  <a:schemeClr val="tx1"/>
                </a:solidFill>
              </a:rPr>
              <a:t>bransjer som prosessindustri, bil, fly, båt, olje </a:t>
            </a:r>
            <a:r>
              <a:rPr lang="nb-NO" strike="noStrike" dirty="0" err="1">
                <a:solidFill>
                  <a:schemeClr val="tx1"/>
                </a:solidFill>
              </a:rPr>
              <a:t>etc</a:t>
            </a:r>
            <a:endParaRPr lang="nb-NO" strike="noStrike" dirty="0">
              <a:solidFill>
                <a:schemeClr val="tx1"/>
              </a:solidFill>
            </a:endParaRPr>
          </a:p>
          <a:p>
            <a:pPr lvl="0"/>
            <a:r>
              <a:rPr lang="nb-NO" sz="900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Kommunisere </a:t>
            </a:r>
            <a:r>
              <a:rPr lang="nb-NO" strike="noStrike" dirty="0">
                <a:solidFill>
                  <a:schemeClr val="tx1"/>
                </a:solidFill>
              </a:rPr>
              <a:t>resultater gjennom blogg, </a:t>
            </a:r>
            <a:r>
              <a:rPr lang="nb-NO" strike="noStrike" dirty="0" err="1">
                <a:solidFill>
                  <a:schemeClr val="tx1"/>
                </a:solidFill>
              </a:rPr>
              <a:t>app</a:t>
            </a:r>
            <a:r>
              <a:rPr lang="nb-NO" strike="noStrike" dirty="0">
                <a:solidFill>
                  <a:schemeClr val="tx1"/>
                </a:solidFill>
              </a:rPr>
              <a:t>, </a:t>
            </a:r>
            <a:r>
              <a:rPr lang="nb-NO" strike="noStrike" dirty="0" err="1">
                <a:solidFill>
                  <a:schemeClr val="tx1"/>
                </a:solidFill>
              </a:rPr>
              <a:t>etc</a:t>
            </a:r>
            <a:r>
              <a:rPr lang="nb-NO" strike="noStrike" dirty="0">
                <a:solidFill>
                  <a:schemeClr val="tx1"/>
                </a:solidFill>
              </a:rPr>
              <a:t> Konferanser, tenketanker, workshops</a:t>
            </a:r>
          </a:p>
          <a:p>
            <a:pPr lvl="0"/>
            <a:r>
              <a:rPr lang="nb-NO" sz="900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Dialogkonferanse</a:t>
            </a:r>
            <a:r>
              <a:rPr lang="nb-NO" strike="noStrike" dirty="0">
                <a:solidFill>
                  <a:schemeClr val="tx1"/>
                </a:solidFill>
              </a:rPr>
              <a:t> med etterfølgende forespørsel og kontrahering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59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b="1" dirty="0"/>
              <a:t>JO!</a:t>
            </a:r>
          </a:p>
          <a:p>
            <a:r>
              <a:rPr lang="nb-NO" dirty="0"/>
              <a:t>Det ligger en aksept av at en viss andel av de aktivitetene man igangsetter kan «mislykkes», slik at den andelen som faktisk </a:t>
            </a:r>
            <a:r>
              <a:rPr lang="nb-NO" i="1" dirty="0"/>
              <a:t>lykkes</a:t>
            </a:r>
            <a:r>
              <a:rPr lang="nb-NO" dirty="0"/>
              <a:t> skal kunne ligge helt i front.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0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Konkrete eksempler. Gol starter</a:t>
            </a:r>
            <a:r>
              <a:rPr lang="nb-NO" baseline="0" dirty="0"/>
              <a:t> opp, Remmen, Gjøvik, ungdomsinstitusjon i Bergen, Hulda Garborgs hus foreløpig. Kommer et mylder av flere digitale byggeprosjekter.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03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Tilbake</a:t>
            </a:r>
            <a:r>
              <a:rPr lang="nb-NO" baseline="0" dirty="0"/>
              <a:t> til elefanten i rommet. Den digitale verden finnes, men vi må kunne implementere dette i byggene våre. Vi må få tak i den teknologien og de digitale modellene som ligger der ute.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9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1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åpenBIM</a:t>
            </a:r>
            <a:r>
              <a:rPr lang="nb-NO" dirty="0"/>
              <a:t> er en </a:t>
            </a:r>
            <a:r>
              <a:rPr lang="nb-NO" dirty="0" err="1"/>
              <a:t>intergrert</a:t>
            </a:r>
            <a:r>
              <a:rPr lang="nb-NO" dirty="0"/>
              <a:t> bruk av alle </a:t>
            </a:r>
            <a:r>
              <a:rPr lang="nb-NO" dirty="0" err="1"/>
              <a:t>buildingSMART</a:t>
            </a:r>
            <a:r>
              <a:rPr lang="nb-NO" dirty="0"/>
              <a:t>-standardene. Utviklet gjennom internasjonalt samarbeid gjennom 20 år. Nå Norsk standard!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Geneva" charset="-128"/>
                <a:cs typeface="Geneva" charset="-128"/>
              </a:rPr>
              <a:t>buildingSMART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Geneva" charset="-128"/>
                <a:cs typeface="Geneva" charset="-128"/>
              </a:rPr>
              <a:t> er den eneste fagnøytrale, ikke-kommersielle organisasjon som tar ansvar for at utviklingen av systemer for bygningsinformasjonsmodellering (BIM) skjer på åpne formater, tilpasset et marked med fri konkurranse. </a:t>
            </a:r>
            <a:endParaRPr lang="nb-NO" dirty="0"/>
          </a:p>
          <a:p>
            <a:r>
              <a:rPr lang="nb-NO" dirty="0"/>
              <a:t>Bildene er fra ISG-møtet i Oslo i mars, hvor norske programvare-utviklere var invitert til å møte ISG. Flere engasjerer seg i det videre arbeidet.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B8D9E-73AF-BE47-9921-9CFB93A766C9}" type="slidenum">
              <a:rPr kumimoji="0" lang="n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93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1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Forvalter og drifter ca. 2,9 millioner m</a:t>
            </a:r>
            <a:r>
              <a:rPr lang="nb-NO" baseline="30000" dirty="0"/>
              <a:t>2</a:t>
            </a:r>
            <a:r>
              <a:rPr lang="nb-NO" dirty="0"/>
              <a:t> på vegne av staten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Rundt 150 prosjekter under bygging eller rehabilitering til enhver tid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Ca. 930 ansatte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Leieinntekter på  ca. 4 milliarder i året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8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dirty="0">
                <a:solidFill>
                  <a:schemeClr val="tx1"/>
                </a:solidFill>
              </a:rPr>
              <a:t>Mulige mål:</a:t>
            </a:r>
          </a:p>
          <a:p>
            <a:pPr lvl="0"/>
            <a:r>
              <a:rPr lang="nb-NO" dirty="0">
                <a:solidFill>
                  <a:schemeClr val="tx1"/>
                </a:solidFill>
              </a:rPr>
              <a:t>33 % lavere kostnader til prosjektering, bygging </a:t>
            </a:r>
          </a:p>
          <a:p>
            <a:pPr lvl="0"/>
            <a:r>
              <a:rPr lang="nb-NO" dirty="0">
                <a:solidFill>
                  <a:schemeClr val="tx1"/>
                </a:solidFill>
              </a:rPr>
              <a:t>50 % raskere levering, fra initieringsfase til ferdig bygg</a:t>
            </a:r>
          </a:p>
          <a:p>
            <a:r>
              <a:rPr lang="nb-NO" dirty="0">
                <a:solidFill>
                  <a:schemeClr val="tx1"/>
                </a:solidFill>
              </a:rPr>
              <a:t>20 % lavere drifts- og vedlikeholdskostnader</a:t>
            </a:r>
          </a:p>
          <a:p>
            <a:pPr lvl="0"/>
            <a:r>
              <a:rPr lang="nb-NO" dirty="0">
                <a:solidFill>
                  <a:schemeClr val="tx1"/>
                </a:solidFill>
              </a:rPr>
              <a:t>50 % reduksjon i klimagassutslipp </a:t>
            </a:r>
          </a:p>
          <a:p>
            <a:pPr lvl="0"/>
            <a:endParaRPr lang="nb-NO" dirty="0"/>
          </a:p>
          <a:p>
            <a:pPr lvl="0"/>
            <a:r>
              <a:rPr lang="nb-NO" b="1" dirty="0"/>
              <a:t>Skape varige endringer i Statsbygg og næringen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5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0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Transformasjonen som må til for at IT går fra å være et støtteverktøy til at det er «</a:t>
            </a:r>
            <a:r>
              <a:rPr lang="nb-NO" b="1" dirty="0">
                <a:solidFill>
                  <a:schemeClr val="tx1"/>
                </a:solidFill>
              </a:rPr>
              <a:t>dens DNA</a:t>
            </a:r>
            <a:r>
              <a:rPr lang="nb-NO" dirty="0">
                <a:solidFill>
                  <a:schemeClr val="tx1"/>
                </a:solidFill>
              </a:rPr>
              <a:t>». </a:t>
            </a:r>
          </a:p>
          <a:p>
            <a:endParaRPr lang="nb-NO" dirty="0"/>
          </a:p>
          <a:p>
            <a:r>
              <a:rPr lang="nb-NO" dirty="0"/>
              <a:t>forretningsmodell, kontrakter, gjennomføringsmodeller, organisasjon og prosesser er designet for å </a:t>
            </a:r>
            <a:r>
              <a:rPr lang="nb-NO" b="1" i="1" u="sng" dirty="0"/>
              <a:t>utnytte</a:t>
            </a:r>
            <a:r>
              <a:rPr lang="nb-NO" dirty="0"/>
              <a:t> dagens og morgendagens teknologi.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65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 err="1"/>
              <a:t>DigiPLAN</a:t>
            </a:r>
            <a:r>
              <a:rPr lang="nb-NO" dirty="0"/>
              <a:t> (planlegging/prosjektering, gjennomføring) 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Heldigital prosjektering med digitalt støttede arbeidsprosesser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Papirløst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Sømløs samhandling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Finne helt nye gjennomføringsmåter basert på digitale verktøy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Se på verdiskapning. Hvem skaper hvilken verdi i gjennomføringen? 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Endre og tilpasse forespørsler og kontrakter.</a:t>
            </a:r>
          </a:p>
          <a:p>
            <a:pPr marL="171450" indent="-171450">
              <a:buFontTx/>
              <a:buChar char="-"/>
            </a:pPr>
            <a:endParaRPr lang="nb-NO" baseline="0" dirty="0"/>
          </a:p>
          <a:p>
            <a:r>
              <a:rPr lang="nb-NO" b="1" dirty="0" err="1"/>
              <a:t>DigiBYGG</a:t>
            </a:r>
            <a:r>
              <a:rPr lang="nb-NO" dirty="0"/>
              <a:t> (materialvalg, byggemetoder, logistikk </a:t>
            </a:r>
            <a:r>
              <a:rPr lang="nb-NO" dirty="0" err="1"/>
              <a:t>etc</a:t>
            </a:r>
            <a:r>
              <a:rPr lang="nb-NO" dirty="0"/>
              <a:t>) </a:t>
            </a:r>
          </a:p>
          <a:p>
            <a:pPr marL="171450" indent="-171450">
              <a:buFontTx/>
              <a:buChar char="-"/>
            </a:pPr>
            <a:r>
              <a:rPr lang="nb-NO" dirty="0"/>
              <a:t>Kina bygger på svært kort tid. Hvor er vi?</a:t>
            </a:r>
          </a:p>
          <a:p>
            <a:pPr marL="171450" indent="-171450">
              <a:buFontTx/>
              <a:buChar char="-"/>
            </a:pPr>
            <a:r>
              <a:rPr lang="nb-NO" dirty="0"/>
              <a:t>Robotisering er lite brukt på byggeplasser.</a:t>
            </a:r>
            <a:r>
              <a:rPr lang="nb-NO" baseline="0" dirty="0"/>
              <a:t> Hva er mulig?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«just in time» logistikk på </a:t>
            </a:r>
            <a:r>
              <a:rPr lang="nb-NO" baseline="0" dirty="0" err="1"/>
              <a:t>byggplass</a:t>
            </a:r>
            <a:r>
              <a:rPr lang="nb-NO" baseline="0" dirty="0"/>
              <a:t> som er gjennomdigitalisert</a:t>
            </a:r>
          </a:p>
          <a:p>
            <a:pPr marL="171450" indent="-171450">
              <a:buFontTx/>
              <a:buChar char="-"/>
            </a:pPr>
            <a:endParaRPr lang="nb-NO" baseline="0" dirty="0"/>
          </a:p>
          <a:p>
            <a:pPr marL="171450" indent="-171450">
              <a:buFontTx/>
              <a:buChar char="-"/>
            </a:pPr>
            <a:endParaRPr lang="nb-NO" dirty="0"/>
          </a:p>
          <a:p>
            <a:r>
              <a:rPr lang="nb-NO" b="1" dirty="0" err="1"/>
              <a:t>DigiDRIFT</a:t>
            </a:r>
            <a:r>
              <a:rPr lang="nb-NO" dirty="0"/>
              <a:t> (</a:t>
            </a:r>
            <a:r>
              <a:rPr lang="nb-NO" dirty="0" err="1"/>
              <a:t>senorering</a:t>
            </a:r>
            <a:r>
              <a:rPr lang="nb-NO" dirty="0"/>
              <a:t>, intelligens, </a:t>
            </a:r>
            <a:r>
              <a:rPr lang="nb-NO" dirty="0" err="1"/>
              <a:t>big</a:t>
            </a:r>
            <a:r>
              <a:rPr lang="nb-NO" dirty="0"/>
              <a:t> data </a:t>
            </a:r>
            <a:r>
              <a:rPr lang="nb-NO" dirty="0" err="1"/>
              <a:t>etc</a:t>
            </a:r>
            <a:r>
              <a:rPr lang="nb-NO" dirty="0"/>
              <a:t>) </a:t>
            </a:r>
          </a:p>
          <a:p>
            <a:pPr marL="171450" indent="-171450">
              <a:buFontTx/>
              <a:buChar char="-"/>
            </a:pPr>
            <a:r>
              <a:rPr lang="nb-NO" dirty="0"/>
              <a:t>Fjernstyring</a:t>
            </a:r>
          </a:p>
          <a:p>
            <a:pPr marL="171450" indent="-171450">
              <a:buFontTx/>
              <a:buChar char="-"/>
            </a:pPr>
            <a:r>
              <a:rPr lang="nb-NO" dirty="0"/>
              <a:t>Lærende</a:t>
            </a:r>
            <a:r>
              <a:rPr lang="nb-NO" baseline="0" dirty="0"/>
              <a:t> bygg</a:t>
            </a:r>
            <a:endParaRPr lang="nb-NO" dirty="0"/>
          </a:p>
          <a:p>
            <a:pPr marL="171450" indent="-171450">
              <a:buFontTx/>
              <a:buChar char="-"/>
            </a:pPr>
            <a:r>
              <a:rPr lang="nb-NO" dirty="0"/>
              <a:t>BIG – data</a:t>
            </a:r>
          </a:p>
          <a:p>
            <a:pPr marL="171450" indent="-171450">
              <a:buFontTx/>
              <a:buChar char="-"/>
            </a:pPr>
            <a:r>
              <a:rPr lang="nb-NO" dirty="0"/>
              <a:t>Brukerstyring</a:t>
            </a:r>
          </a:p>
          <a:p>
            <a:pPr marL="171450" indent="-171450">
              <a:buFontTx/>
              <a:buChar char="-"/>
            </a:pPr>
            <a:r>
              <a:rPr lang="nb-NO" dirty="0" err="1"/>
              <a:t>sensorering</a:t>
            </a:r>
            <a:endParaRPr lang="nb-NO" dirty="0"/>
          </a:p>
          <a:p>
            <a:pPr marL="171450" indent="-171450">
              <a:buFontTx/>
              <a:buChar char="-"/>
            </a:pPr>
            <a:endParaRPr lang="nb-NO" dirty="0"/>
          </a:p>
          <a:p>
            <a:endParaRPr lang="nb-NO" dirty="0"/>
          </a:p>
          <a:p>
            <a:r>
              <a:rPr lang="nb-NO" b="1" dirty="0" err="1"/>
              <a:t>DigiBRUKER</a:t>
            </a:r>
            <a:r>
              <a:rPr lang="nb-NO" dirty="0"/>
              <a:t> (få med brukere som ønsker å strekke seg i egen virksomhet)</a:t>
            </a:r>
          </a:p>
          <a:p>
            <a:r>
              <a:rPr lang="nb-NO" dirty="0"/>
              <a:t>-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83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1938" y="746125"/>
            <a:ext cx="2673350" cy="1504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trike="noStrike" dirty="0">
                <a:solidFill>
                  <a:schemeClr val="tx1"/>
                </a:solidFill>
              </a:rPr>
              <a:t>I</a:t>
            </a:r>
            <a:r>
              <a:rPr lang="nb-NO" dirty="0">
                <a:solidFill>
                  <a:schemeClr val="tx1"/>
                </a:solidFill>
              </a:rPr>
              <a:t>ncentiver for </a:t>
            </a:r>
            <a:r>
              <a:rPr lang="nb-NO" b="1" dirty="0">
                <a:solidFill>
                  <a:schemeClr val="tx1"/>
                </a:solidFill>
              </a:rPr>
              <a:t>alle</a:t>
            </a:r>
            <a:r>
              <a:rPr lang="nb-NO" dirty="0">
                <a:solidFill>
                  <a:schemeClr val="tx1"/>
                </a:solidFill>
              </a:rPr>
              <a:t> parter. Det må lønne seg å bidra med «</a:t>
            </a:r>
            <a:r>
              <a:rPr lang="nb-NO" b="1" dirty="0">
                <a:solidFill>
                  <a:schemeClr val="tx1"/>
                </a:solidFill>
              </a:rPr>
              <a:t>smartere løsninger</a:t>
            </a:r>
            <a:r>
              <a:rPr lang="nb-NO" dirty="0">
                <a:solidFill>
                  <a:schemeClr val="tx1"/>
                </a:solidFill>
              </a:rPr>
              <a:t>».</a:t>
            </a:r>
          </a:p>
          <a:p>
            <a:r>
              <a:rPr lang="nb-NO" dirty="0">
                <a:solidFill>
                  <a:schemeClr val="tx1"/>
                </a:solidFill>
              </a:rPr>
              <a:t>Kommunikasjonen i prosjektene (Bør være: «</a:t>
            </a:r>
            <a:r>
              <a:rPr lang="nb-NO" b="1" dirty="0">
                <a:solidFill>
                  <a:schemeClr val="tx1"/>
                </a:solidFill>
              </a:rPr>
              <a:t>Alle vet alt alltid</a:t>
            </a:r>
            <a:r>
              <a:rPr lang="nb-NO" dirty="0">
                <a:solidFill>
                  <a:schemeClr val="tx1"/>
                </a:solidFill>
              </a:rPr>
              <a:t>»)</a:t>
            </a:r>
          </a:p>
          <a:p>
            <a:r>
              <a:rPr lang="nb-NO" b="1" dirty="0">
                <a:solidFill>
                  <a:schemeClr val="tx1"/>
                </a:solidFill>
              </a:rPr>
              <a:t>Tenke risiko </a:t>
            </a:r>
            <a:r>
              <a:rPr lang="nb-NO" dirty="0">
                <a:solidFill>
                  <a:schemeClr val="tx1"/>
                </a:solidFill>
              </a:rPr>
              <a:t>for alle parter – Hvem, bør ha hvilken risiko?</a:t>
            </a:r>
          </a:p>
          <a:p>
            <a:r>
              <a:rPr lang="nb-NO" dirty="0">
                <a:solidFill>
                  <a:schemeClr val="tx1"/>
                </a:solidFill>
              </a:rPr>
              <a:t>Tenke livsløp</a:t>
            </a:r>
            <a:r>
              <a:rPr lang="nb-NO" strike="noStrike" dirty="0">
                <a:solidFill>
                  <a:schemeClr val="tx1"/>
                </a:solidFill>
              </a:rPr>
              <a:t>/LCC. </a:t>
            </a:r>
          </a:p>
          <a:p>
            <a:r>
              <a:rPr lang="nb-NO" strike="noStrike" dirty="0">
                <a:solidFill>
                  <a:schemeClr val="tx1"/>
                </a:solidFill>
              </a:rPr>
              <a:t>Se på</a:t>
            </a:r>
            <a:r>
              <a:rPr lang="nb-NO" dirty="0">
                <a:solidFill>
                  <a:schemeClr val="tx1"/>
                </a:solidFill>
              </a:rPr>
              <a:t>. Er </a:t>
            </a:r>
            <a:r>
              <a:rPr lang="nb-NO" dirty="0" err="1">
                <a:solidFill>
                  <a:schemeClr val="tx1"/>
                </a:solidFill>
              </a:rPr>
              <a:t>kontraktsmodellene</a:t>
            </a:r>
            <a:r>
              <a:rPr lang="nb-NO" strike="noStrike" dirty="0" err="1">
                <a:solidFill>
                  <a:schemeClr val="tx1"/>
                </a:solidFill>
              </a:rPr>
              <a:t>de</a:t>
            </a:r>
            <a:r>
              <a:rPr lang="nb-NO" dirty="0">
                <a:solidFill>
                  <a:schemeClr val="tx1"/>
                </a:solidFill>
              </a:rPr>
              <a:t> tilpasset digital gjennomføring?</a:t>
            </a:r>
          </a:p>
          <a:p>
            <a:r>
              <a:rPr lang="nb-NO" dirty="0">
                <a:solidFill>
                  <a:schemeClr val="tx1"/>
                </a:solidFill>
              </a:rPr>
              <a:t>Hvem skaper verdiene på hvilke tidspunkter ? Verdiskaping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90A1-CAB0-9643-97F8-4BD3ACD66F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2156" y="3528580"/>
            <a:ext cx="3315642" cy="700520"/>
          </a:xfrm>
        </p:spPr>
        <p:txBody>
          <a:bodyPr bIns="0" anchor="b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Sted, dato, foredragsholder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88B4E91-92BD-654A-AE66-51BF3E744782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8445" y="1597820"/>
            <a:ext cx="3349353" cy="1768096"/>
          </a:xfrm>
        </p:spPr>
        <p:txBody>
          <a:bodyPr>
            <a:normAutofit/>
          </a:bodyPr>
          <a:lstStyle>
            <a:lvl1pPr>
              <a:defRPr sz="2300" cap="all">
                <a:latin typeface="+mj-lt"/>
              </a:defRPr>
            </a:lvl1pPr>
          </a:lstStyle>
          <a:p>
            <a:r>
              <a:rPr lang="en-US" dirty="0" err="1"/>
              <a:t>Presentasjonstittel</a:t>
            </a:r>
            <a:r>
              <a:rPr lang="en-US" dirty="0"/>
              <a:t> </a:t>
            </a:r>
            <a:r>
              <a:rPr lang="en-US" dirty="0" err="1"/>
              <a:t>maks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linjer</a:t>
            </a:r>
            <a:endParaRPr lang="en-US" dirty="0"/>
          </a:p>
        </p:txBody>
      </p:sp>
      <p:pic>
        <p:nvPicPr>
          <p:cNvPr id="33" name="Picture 32" descr="SB_logo svart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762" y="739845"/>
            <a:ext cx="955071" cy="188805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5085"/>
            <a:ext cx="9144000" cy="5148583"/>
          </a:xfrm>
          <a:custGeom>
            <a:avLst/>
            <a:gdLst>
              <a:gd name="connsiteX0" fmla="*/ 4625955 w 9144000"/>
              <a:gd name="connsiteY0" fmla="*/ 550672 h 5143604"/>
              <a:gd name="connsiteX1" fmla="*/ 519845 w 9144000"/>
              <a:gd name="connsiteY1" fmla="*/ 571354 h 5143604"/>
              <a:gd name="connsiteX2" fmla="*/ 519845 w 9144000"/>
              <a:gd name="connsiteY2" fmla="*/ 4579061 h 5143604"/>
              <a:gd name="connsiteX3" fmla="*/ 6040548 w 9144000"/>
              <a:gd name="connsiteY3" fmla="*/ 4579061 h 5143604"/>
              <a:gd name="connsiteX4" fmla="*/ 6041239 w 9144000"/>
              <a:gd name="connsiteY4" fmla="*/ 1782111 h 5143604"/>
              <a:gd name="connsiteX5" fmla="*/ 6040548 w 9144000"/>
              <a:gd name="connsiteY5" fmla="*/ 571354 h 5143604"/>
              <a:gd name="connsiteX6" fmla="*/ 4625955 w 9144000"/>
              <a:gd name="connsiteY6" fmla="*/ 550672 h 5143604"/>
              <a:gd name="connsiteX7" fmla="*/ 6800143 w 9144000"/>
              <a:gd name="connsiteY7" fmla="*/ 104 h 5143604"/>
              <a:gd name="connsiteX8" fmla="*/ 9142855 w 9144000"/>
              <a:gd name="connsiteY8" fmla="*/ 26512 h 5143604"/>
              <a:gd name="connsiteX9" fmla="*/ 9144000 w 9144000"/>
              <a:gd name="connsiteY9" fmla="*/ 1572422 h 5143604"/>
              <a:gd name="connsiteX10" fmla="*/ 9142855 w 9144000"/>
              <a:gd name="connsiteY10" fmla="*/ 5143604 h 5143604"/>
              <a:gd name="connsiteX11" fmla="*/ 0 w 9144000"/>
              <a:gd name="connsiteY11" fmla="*/ 5143604 h 5143604"/>
              <a:gd name="connsiteX12" fmla="*/ 0 w 9144000"/>
              <a:gd name="connsiteY12" fmla="*/ 26512 h 5143604"/>
              <a:gd name="connsiteX13" fmla="*/ 6800143 w 9144000"/>
              <a:gd name="connsiteY13" fmla="*/ 104 h 5143604"/>
              <a:gd name="connsiteX0" fmla="*/ 4625955 w 9144000"/>
              <a:gd name="connsiteY0" fmla="*/ 550672 h 5143604"/>
              <a:gd name="connsiteX1" fmla="*/ 519845 w 9144000"/>
              <a:gd name="connsiteY1" fmla="*/ 571354 h 5143604"/>
              <a:gd name="connsiteX2" fmla="*/ 519845 w 9144000"/>
              <a:gd name="connsiteY2" fmla="*/ 4579061 h 5143604"/>
              <a:gd name="connsiteX3" fmla="*/ 6040548 w 9144000"/>
              <a:gd name="connsiteY3" fmla="*/ 4579061 h 5143604"/>
              <a:gd name="connsiteX4" fmla="*/ 6041239 w 9144000"/>
              <a:gd name="connsiteY4" fmla="*/ 1782111 h 5143604"/>
              <a:gd name="connsiteX5" fmla="*/ 6040548 w 9144000"/>
              <a:gd name="connsiteY5" fmla="*/ 571354 h 5143604"/>
              <a:gd name="connsiteX6" fmla="*/ 4625955 w 9144000"/>
              <a:gd name="connsiteY6" fmla="*/ 550672 h 5143604"/>
              <a:gd name="connsiteX7" fmla="*/ 6800143 w 9144000"/>
              <a:gd name="connsiteY7" fmla="*/ 104 h 5143604"/>
              <a:gd name="connsiteX8" fmla="*/ 9142855 w 9144000"/>
              <a:gd name="connsiteY8" fmla="*/ 26512 h 5143604"/>
              <a:gd name="connsiteX9" fmla="*/ 9144000 w 9144000"/>
              <a:gd name="connsiteY9" fmla="*/ 1572422 h 5143604"/>
              <a:gd name="connsiteX10" fmla="*/ 9142855 w 9144000"/>
              <a:gd name="connsiteY10" fmla="*/ 5143604 h 5143604"/>
              <a:gd name="connsiteX11" fmla="*/ 0 w 9144000"/>
              <a:gd name="connsiteY11" fmla="*/ 5143604 h 5143604"/>
              <a:gd name="connsiteX12" fmla="*/ 0 w 9144000"/>
              <a:gd name="connsiteY12" fmla="*/ 26512 h 5143604"/>
              <a:gd name="connsiteX13" fmla="*/ 6800143 w 9144000"/>
              <a:gd name="connsiteY13" fmla="*/ 104 h 5143604"/>
              <a:gd name="connsiteX0" fmla="*/ 4625955 w 9144000"/>
              <a:gd name="connsiteY0" fmla="*/ 550672 h 5143604"/>
              <a:gd name="connsiteX1" fmla="*/ 519845 w 9144000"/>
              <a:gd name="connsiteY1" fmla="*/ 571354 h 5143604"/>
              <a:gd name="connsiteX2" fmla="*/ 519845 w 9144000"/>
              <a:gd name="connsiteY2" fmla="*/ 4579061 h 5143604"/>
              <a:gd name="connsiteX3" fmla="*/ 6040548 w 9144000"/>
              <a:gd name="connsiteY3" fmla="*/ 4579061 h 5143604"/>
              <a:gd name="connsiteX4" fmla="*/ 6041239 w 9144000"/>
              <a:gd name="connsiteY4" fmla="*/ 1782111 h 5143604"/>
              <a:gd name="connsiteX5" fmla="*/ 6040548 w 9144000"/>
              <a:gd name="connsiteY5" fmla="*/ 571354 h 5143604"/>
              <a:gd name="connsiteX6" fmla="*/ 4625955 w 9144000"/>
              <a:gd name="connsiteY6" fmla="*/ 550672 h 5143604"/>
              <a:gd name="connsiteX7" fmla="*/ 6800143 w 9144000"/>
              <a:gd name="connsiteY7" fmla="*/ 104 h 5143604"/>
              <a:gd name="connsiteX8" fmla="*/ 9142855 w 9144000"/>
              <a:gd name="connsiteY8" fmla="*/ 26512 h 5143604"/>
              <a:gd name="connsiteX9" fmla="*/ 9144000 w 9144000"/>
              <a:gd name="connsiteY9" fmla="*/ 1572422 h 5143604"/>
              <a:gd name="connsiteX10" fmla="*/ 9142855 w 9144000"/>
              <a:gd name="connsiteY10" fmla="*/ 5143604 h 5143604"/>
              <a:gd name="connsiteX11" fmla="*/ 0 w 9144000"/>
              <a:gd name="connsiteY11" fmla="*/ 5143604 h 5143604"/>
              <a:gd name="connsiteX12" fmla="*/ 0 w 9144000"/>
              <a:gd name="connsiteY12" fmla="*/ 26512 h 5143604"/>
              <a:gd name="connsiteX13" fmla="*/ 6800143 w 9144000"/>
              <a:gd name="connsiteY13" fmla="*/ 104 h 5143604"/>
              <a:gd name="connsiteX0" fmla="*/ 5623005 w 9144000"/>
              <a:gd name="connsiteY0" fmla="*/ 571666 h 5143604"/>
              <a:gd name="connsiteX1" fmla="*/ 519845 w 9144000"/>
              <a:gd name="connsiteY1" fmla="*/ 571354 h 5143604"/>
              <a:gd name="connsiteX2" fmla="*/ 519845 w 9144000"/>
              <a:gd name="connsiteY2" fmla="*/ 4579061 h 5143604"/>
              <a:gd name="connsiteX3" fmla="*/ 6040548 w 9144000"/>
              <a:gd name="connsiteY3" fmla="*/ 4579061 h 5143604"/>
              <a:gd name="connsiteX4" fmla="*/ 6041239 w 9144000"/>
              <a:gd name="connsiteY4" fmla="*/ 1782111 h 5143604"/>
              <a:gd name="connsiteX5" fmla="*/ 6040548 w 9144000"/>
              <a:gd name="connsiteY5" fmla="*/ 571354 h 5143604"/>
              <a:gd name="connsiteX6" fmla="*/ 5623005 w 9144000"/>
              <a:gd name="connsiteY6" fmla="*/ 571666 h 5143604"/>
              <a:gd name="connsiteX7" fmla="*/ 6800143 w 9144000"/>
              <a:gd name="connsiteY7" fmla="*/ 104 h 5143604"/>
              <a:gd name="connsiteX8" fmla="*/ 9142855 w 9144000"/>
              <a:gd name="connsiteY8" fmla="*/ 26512 h 5143604"/>
              <a:gd name="connsiteX9" fmla="*/ 9144000 w 9144000"/>
              <a:gd name="connsiteY9" fmla="*/ 1572422 h 5143604"/>
              <a:gd name="connsiteX10" fmla="*/ 9142855 w 9144000"/>
              <a:gd name="connsiteY10" fmla="*/ 5143604 h 5143604"/>
              <a:gd name="connsiteX11" fmla="*/ 0 w 9144000"/>
              <a:gd name="connsiteY11" fmla="*/ 5143604 h 5143604"/>
              <a:gd name="connsiteX12" fmla="*/ 0 w 9144000"/>
              <a:gd name="connsiteY12" fmla="*/ 26512 h 5143604"/>
              <a:gd name="connsiteX13" fmla="*/ 6800143 w 9144000"/>
              <a:gd name="connsiteY13" fmla="*/ 104 h 5143604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6040548 w 9144000"/>
              <a:gd name="connsiteY3" fmla="*/ 4584040 h 5148583"/>
              <a:gd name="connsiteX4" fmla="*/ 6041239 w 9144000"/>
              <a:gd name="connsiteY4" fmla="*/ 1787090 h 5148583"/>
              <a:gd name="connsiteX5" fmla="*/ 6040548 w 9144000"/>
              <a:gd name="connsiteY5" fmla="*/ 576333 h 5148583"/>
              <a:gd name="connsiteX6" fmla="*/ 5623005 w 9144000"/>
              <a:gd name="connsiteY6" fmla="*/ 576645 h 5148583"/>
              <a:gd name="connsiteX7" fmla="*/ 6800143 w 9144000"/>
              <a:gd name="connsiteY7" fmla="*/ 5083 h 5148583"/>
              <a:gd name="connsiteX8" fmla="*/ 9142855 w 9144000"/>
              <a:gd name="connsiteY8" fmla="*/ 31491 h 5148583"/>
              <a:gd name="connsiteX9" fmla="*/ 9144000 w 9144000"/>
              <a:gd name="connsiteY9" fmla="*/ 1577401 h 5148583"/>
              <a:gd name="connsiteX10" fmla="*/ 9142855 w 9144000"/>
              <a:gd name="connsiteY10" fmla="*/ 5148583 h 5148583"/>
              <a:gd name="connsiteX11" fmla="*/ 0 w 9144000"/>
              <a:gd name="connsiteY11" fmla="*/ 5148583 h 5148583"/>
              <a:gd name="connsiteX12" fmla="*/ 0 w 9144000"/>
              <a:gd name="connsiteY12" fmla="*/ 0 h 5148583"/>
              <a:gd name="connsiteX13" fmla="*/ 6800143 w 9144000"/>
              <a:gd name="connsiteY13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6040548 w 9144000"/>
              <a:gd name="connsiteY3" fmla="*/ 4584040 h 5148583"/>
              <a:gd name="connsiteX4" fmla="*/ 6041239 w 9144000"/>
              <a:gd name="connsiteY4" fmla="*/ 1787090 h 5148583"/>
              <a:gd name="connsiteX5" fmla="*/ 6040548 w 9144000"/>
              <a:gd name="connsiteY5" fmla="*/ 576333 h 5148583"/>
              <a:gd name="connsiteX6" fmla="*/ 5623005 w 9144000"/>
              <a:gd name="connsiteY6" fmla="*/ 576645 h 5148583"/>
              <a:gd name="connsiteX7" fmla="*/ 6800143 w 9144000"/>
              <a:gd name="connsiteY7" fmla="*/ 5083 h 5148583"/>
              <a:gd name="connsiteX8" fmla="*/ 9142855 w 9144000"/>
              <a:gd name="connsiteY8" fmla="*/ 10497 h 5148583"/>
              <a:gd name="connsiteX9" fmla="*/ 9144000 w 9144000"/>
              <a:gd name="connsiteY9" fmla="*/ 1577401 h 5148583"/>
              <a:gd name="connsiteX10" fmla="*/ 9142855 w 9144000"/>
              <a:gd name="connsiteY10" fmla="*/ 5148583 h 5148583"/>
              <a:gd name="connsiteX11" fmla="*/ 0 w 9144000"/>
              <a:gd name="connsiteY11" fmla="*/ 5148583 h 5148583"/>
              <a:gd name="connsiteX12" fmla="*/ 0 w 9144000"/>
              <a:gd name="connsiteY12" fmla="*/ 0 h 5148583"/>
              <a:gd name="connsiteX13" fmla="*/ 6800143 w 9144000"/>
              <a:gd name="connsiteY13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5079708 w 9144000"/>
              <a:gd name="connsiteY3" fmla="*/ 4571253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4554945 w 9144000"/>
              <a:gd name="connsiteY3" fmla="*/ 4592247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4554945 w 9144000"/>
              <a:gd name="connsiteY3" fmla="*/ 4592247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4554945 w 9144000"/>
              <a:gd name="connsiteY3" fmla="*/ 4592247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4554945 w 9144000"/>
              <a:gd name="connsiteY3" fmla="*/ 4592247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4554945 w 9144000"/>
              <a:gd name="connsiteY3" fmla="*/ 4592247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4554945 w 9144000"/>
              <a:gd name="connsiteY3" fmla="*/ 4592247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4554945 w 9144000"/>
              <a:gd name="connsiteY3" fmla="*/ 4592247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5 w 9144000"/>
              <a:gd name="connsiteY2" fmla="*/ 4584040 h 5148583"/>
              <a:gd name="connsiteX3" fmla="*/ 4554945 w 9144000"/>
              <a:gd name="connsiteY3" fmla="*/ 4592247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30341 w 9144000"/>
              <a:gd name="connsiteY2" fmla="*/ 4605034 h 5148583"/>
              <a:gd name="connsiteX3" fmla="*/ 4554945 w 9144000"/>
              <a:gd name="connsiteY3" fmla="*/ 4592247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30341 w 9144000"/>
              <a:gd name="connsiteY2" fmla="*/ 4605034 h 5148583"/>
              <a:gd name="connsiteX3" fmla="*/ 4565440 w 9144000"/>
              <a:gd name="connsiteY3" fmla="*/ 4634235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30341 w 9144000"/>
              <a:gd name="connsiteY2" fmla="*/ 4605034 h 5148583"/>
              <a:gd name="connsiteX3" fmla="*/ 4544449 w 9144000"/>
              <a:gd name="connsiteY3" fmla="*/ 4581750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6040548 w 9144000"/>
              <a:gd name="connsiteY4" fmla="*/ 4584040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5242908 w 9144000"/>
              <a:gd name="connsiteY4" fmla="*/ 2789064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5242908 w 9144000"/>
              <a:gd name="connsiteY4" fmla="*/ 2789064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5242908 w 9144000"/>
              <a:gd name="connsiteY4" fmla="*/ 2789064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41239 w 9144000"/>
              <a:gd name="connsiteY5" fmla="*/ 178709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30744 w 9144000"/>
              <a:gd name="connsiteY5" fmla="*/ 1146776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30744 w 9144000"/>
              <a:gd name="connsiteY5" fmla="*/ 1146776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20248 w 9144000"/>
              <a:gd name="connsiteY5" fmla="*/ 1283237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20248 w 9144000"/>
              <a:gd name="connsiteY5" fmla="*/ 1283237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20248 w 9144000"/>
              <a:gd name="connsiteY5" fmla="*/ 1188764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51733 w 9144000"/>
              <a:gd name="connsiteY5" fmla="*/ 1188764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51733 w 9144000"/>
              <a:gd name="connsiteY5" fmla="*/ 1188764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41238 w 9144000"/>
              <a:gd name="connsiteY5" fmla="*/ 116777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41238 w 9144000"/>
              <a:gd name="connsiteY5" fmla="*/ 1167770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51733 w 9144000"/>
              <a:gd name="connsiteY5" fmla="*/ 1178267 h 5148583"/>
              <a:gd name="connsiteX6" fmla="*/ 6040548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51733 w 9144000"/>
              <a:gd name="connsiteY5" fmla="*/ 1178267 h 5148583"/>
              <a:gd name="connsiteX6" fmla="*/ 6145500 w 9144000"/>
              <a:gd name="connsiteY6" fmla="*/ 576333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60716 w 9144000"/>
              <a:gd name="connsiteY4" fmla="*/ 1172535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697133 w 9144000"/>
              <a:gd name="connsiteY4" fmla="*/ 1240747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5528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732861 w 9144000"/>
              <a:gd name="connsiteY4" fmla="*/ 1260236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47724 w 9144000"/>
              <a:gd name="connsiteY4" fmla="*/ 1182280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47724 w 9144000"/>
              <a:gd name="connsiteY4" fmla="*/ 1182280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47724 w 9144000"/>
              <a:gd name="connsiteY4" fmla="*/ 1182280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47724 w 9144000"/>
              <a:gd name="connsiteY4" fmla="*/ 1182280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609436 w 9144000"/>
              <a:gd name="connsiteY4" fmla="*/ 1218010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51733 w 9144000"/>
              <a:gd name="connsiteY5" fmla="*/ 117826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54981 w 9144000"/>
              <a:gd name="connsiteY5" fmla="*/ 1340676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54981 w 9144000"/>
              <a:gd name="connsiteY5" fmla="*/ 1194507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54981 w 9144000"/>
              <a:gd name="connsiteY5" fmla="*/ 1191259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5973780 w 9144000"/>
              <a:gd name="connsiteY5" fmla="*/ 1181514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243366 w 9144000"/>
              <a:gd name="connsiteY5" fmla="*/ 1350419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6153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4529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45298 w 9144000"/>
              <a:gd name="connsiteY6" fmla="*/ 586830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38802 w 9144000"/>
              <a:gd name="connsiteY6" fmla="*/ 580334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50972 w 9144000"/>
              <a:gd name="connsiteY4" fmla="*/ 1188776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1750 h 5148583"/>
              <a:gd name="connsiteX4" fmla="*/ 4547647 w 9144000"/>
              <a:gd name="connsiteY4" fmla="*/ 1198750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95049 h 5148583"/>
              <a:gd name="connsiteX4" fmla="*/ 4547647 w 9144000"/>
              <a:gd name="connsiteY4" fmla="*/ 1198750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88400 h 5148583"/>
              <a:gd name="connsiteX4" fmla="*/ 4547647 w 9144000"/>
              <a:gd name="connsiteY4" fmla="*/ 1198750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44449 w 9144000"/>
              <a:gd name="connsiteY3" fmla="*/ 4595049 h 5148583"/>
              <a:gd name="connsiteX4" fmla="*/ 4547647 w 9144000"/>
              <a:gd name="connsiteY4" fmla="*/ 1198750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57748 w 9144000"/>
              <a:gd name="connsiteY3" fmla="*/ 4585075 h 5148583"/>
              <a:gd name="connsiteX4" fmla="*/ 4547647 w 9144000"/>
              <a:gd name="connsiteY4" fmla="*/ 1198750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  <a:gd name="connsiteX0" fmla="*/ 5623005 w 9144000"/>
              <a:gd name="connsiteY0" fmla="*/ 576645 h 5148583"/>
              <a:gd name="connsiteX1" fmla="*/ 519845 w 9144000"/>
              <a:gd name="connsiteY1" fmla="*/ 576333 h 5148583"/>
              <a:gd name="connsiteX2" fmla="*/ 519846 w 9144000"/>
              <a:gd name="connsiteY2" fmla="*/ 4594537 h 5148583"/>
              <a:gd name="connsiteX3" fmla="*/ 4554423 w 9144000"/>
              <a:gd name="connsiteY3" fmla="*/ 4595049 h 5148583"/>
              <a:gd name="connsiteX4" fmla="*/ 4547647 w 9144000"/>
              <a:gd name="connsiteY4" fmla="*/ 1198750 h 5148583"/>
              <a:gd name="connsiteX5" fmla="*/ 6041989 w 9144000"/>
              <a:gd name="connsiteY5" fmla="*/ 1194506 h 5148583"/>
              <a:gd name="connsiteX6" fmla="*/ 6038802 w 9144000"/>
              <a:gd name="connsiteY6" fmla="*/ 577086 h 5148583"/>
              <a:gd name="connsiteX7" fmla="*/ 5623005 w 9144000"/>
              <a:gd name="connsiteY7" fmla="*/ 576645 h 5148583"/>
              <a:gd name="connsiteX8" fmla="*/ 6800143 w 9144000"/>
              <a:gd name="connsiteY8" fmla="*/ 5083 h 5148583"/>
              <a:gd name="connsiteX9" fmla="*/ 9142855 w 9144000"/>
              <a:gd name="connsiteY9" fmla="*/ 10497 h 5148583"/>
              <a:gd name="connsiteX10" fmla="*/ 9144000 w 9144000"/>
              <a:gd name="connsiteY10" fmla="*/ 1577401 h 5148583"/>
              <a:gd name="connsiteX11" fmla="*/ 9142855 w 9144000"/>
              <a:gd name="connsiteY11" fmla="*/ 5148583 h 5148583"/>
              <a:gd name="connsiteX12" fmla="*/ 0 w 9144000"/>
              <a:gd name="connsiteY12" fmla="*/ 5148583 h 5148583"/>
              <a:gd name="connsiteX13" fmla="*/ 0 w 9144000"/>
              <a:gd name="connsiteY13" fmla="*/ 0 h 5148583"/>
              <a:gd name="connsiteX14" fmla="*/ 6800143 w 9144000"/>
              <a:gd name="connsiteY14" fmla="*/ 5083 h 514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8583">
                <a:moveTo>
                  <a:pt x="5623005" y="576645"/>
                </a:moveTo>
                <a:lnTo>
                  <a:pt x="519845" y="576333"/>
                </a:lnTo>
                <a:cubicBezTo>
                  <a:pt x="523344" y="1919233"/>
                  <a:pt x="516347" y="3251637"/>
                  <a:pt x="519846" y="4594537"/>
                </a:cubicBezTo>
                <a:lnTo>
                  <a:pt x="4554423" y="4595049"/>
                </a:lnTo>
                <a:cubicBezTo>
                  <a:pt x="4556346" y="4004485"/>
                  <a:pt x="4544385" y="2895237"/>
                  <a:pt x="4547647" y="1198750"/>
                </a:cubicBezTo>
                <a:lnTo>
                  <a:pt x="6041989" y="1194506"/>
                </a:lnTo>
                <a:cubicBezTo>
                  <a:pt x="6040395" y="885796"/>
                  <a:pt x="6037147" y="880924"/>
                  <a:pt x="6038802" y="577086"/>
                </a:cubicBezTo>
                <a:lnTo>
                  <a:pt x="5623005" y="576645"/>
                </a:lnTo>
                <a:close/>
                <a:moveTo>
                  <a:pt x="6800143" y="5083"/>
                </a:moveTo>
                <a:cubicBezTo>
                  <a:pt x="6825388" y="3389"/>
                  <a:pt x="8361951" y="1694"/>
                  <a:pt x="9142855" y="10497"/>
                </a:cubicBezTo>
                <a:cubicBezTo>
                  <a:pt x="9143236" y="525799"/>
                  <a:pt x="9143620" y="1062098"/>
                  <a:pt x="9144000" y="1577401"/>
                </a:cubicBezTo>
                <a:cubicBezTo>
                  <a:pt x="9143620" y="2767796"/>
                  <a:pt x="9143236" y="3958188"/>
                  <a:pt x="9142855" y="5148583"/>
                </a:cubicBezTo>
                <a:lnTo>
                  <a:pt x="0" y="5148583"/>
                </a:lnTo>
                <a:lnTo>
                  <a:pt x="0" y="0"/>
                </a:lnTo>
                <a:lnTo>
                  <a:pt x="6800143" y="508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tIns="93600" rIns="144000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noProof="1"/>
              <a:t>Klikk på ikonet midt i bildeboksen for å sette inn bilde. </a:t>
            </a:r>
            <a:br>
              <a:rPr lang="nb-NO" noProof="1"/>
            </a:br>
            <a:r>
              <a:rPr lang="nb-NO" noProof="1"/>
              <a:t>Kutt, skaler og plasser bildet ved hjelp av knappene </a:t>
            </a:r>
            <a:br>
              <a:rPr lang="nb-NO" noProof="1"/>
            </a:br>
            <a:r>
              <a:rPr lang="nb-NO" noProof="1"/>
              <a:t>som dukker opp under bildeboksen.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Forsideslideslide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7046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54356" y="1898650"/>
            <a:ext cx="3861624" cy="269597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3D9ECC3-F8EB-0F41-B6D4-D74BA42DBA97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2762" y="794516"/>
            <a:ext cx="8113713" cy="415498"/>
          </a:xfrm>
          <a:prstGeom prst="rect">
            <a:avLst/>
          </a:prstGeom>
        </p:spPr>
        <p:txBody>
          <a:bodyPr vert="horz" lIns="0" tIns="0" rIns="91440" bIns="45720" rtlCol="0" anchor="t">
            <a:spAutoFit/>
          </a:bodyPr>
          <a:lstStyle>
            <a:lvl1pPr>
              <a:defRPr baseline="0">
                <a:latin typeface="+mn-lt"/>
              </a:defRPr>
            </a:lvl1pPr>
          </a:lstStyle>
          <a:p>
            <a:r>
              <a:rPr lang="nb-NO" dirty="0"/>
              <a:t>Tittel i versaler maks to linjer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512762" y="1898650"/>
            <a:ext cx="3874259" cy="269597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2-spalte layout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5555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valgt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146675" y="0"/>
            <a:ext cx="3997325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2762" y="1898650"/>
            <a:ext cx="4164737" cy="269597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631930" y="794515"/>
            <a:ext cx="2994545" cy="380010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Klikk på ikonene i midten for å velge </a:t>
            </a:r>
            <a:br>
              <a:rPr lang="nb-NO" dirty="0"/>
            </a:br>
            <a:r>
              <a:rPr lang="nb-NO" dirty="0"/>
              <a:t>ønsket element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B2FD28FA-772C-E848-8C91-7509C8F16E29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3292" y="733514"/>
            <a:ext cx="4164208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2762" y="794515"/>
            <a:ext cx="4164737" cy="784830"/>
          </a:xfrm>
          <a:prstGeom prst="rect">
            <a:avLst/>
          </a:prstGeom>
        </p:spPr>
        <p:txBody>
          <a:bodyPr vert="horz" wrap="square" lIns="0" tIns="0" rIns="91440" bIns="45720" rtlCol="0" anchor="t">
            <a:spAutoFit/>
          </a:bodyPr>
          <a:lstStyle>
            <a:lvl1pPr>
              <a:defRPr baseline="0">
                <a:latin typeface="+mn-lt"/>
              </a:defRPr>
            </a:lvl1pPr>
          </a:lstStyle>
          <a:p>
            <a:r>
              <a:rPr lang="nb-NO" dirty="0"/>
              <a:t>Tittel i versaler maks to linjer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Tekat og valgt element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58253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iko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H="1">
            <a:off x="0" y="0"/>
            <a:ext cx="5146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2762" y="1898650"/>
            <a:ext cx="4164737" cy="269597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C957BDB-32B1-A14B-8722-29DC261DF558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3292" y="733514"/>
            <a:ext cx="4164208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2762" y="794515"/>
            <a:ext cx="4164737" cy="784830"/>
          </a:xfrm>
          <a:prstGeom prst="rect">
            <a:avLst/>
          </a:prstGeom>
        </p:spPr>
        <p:txBody>
          <a:bodyPr vert="horz" wrap="square" lIns="0" tIns="0" rIns="91440" bIns="45720" rtlCol="0" anchor="t">
            <a:spAutoFit/>
          </a:bodyPr>
          <a:lstStyle>
            <a:lvl1pPr>
              <a:defRPr baseline="0">
                <a:latin typeface="+mn-lt"/>
              </a:defRPr>
            </a:lvl1pPr>
          </a:lstStyle>
          <a:p>
            <a:r>
              <a:rPr lang="nb-NO" dirty="0"/>
              <a:t>Tittel i versaler maks to linjer</a:t>
            </a:r>
            <a:endParaRPr lang="en-US" dirty="0"/>
          </a:p>
        </p:txBody>
      </p:sp>
      <p:pic>
        <p:nvPicPr>
          <p:cNvPr id="15" name="Picture 14" descr="Statsbygg_5_ikoner_staaende_sor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970" y="794516"/>
            <a:ext cx="700735" cy="3836222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-1223818" y="908242"/>
            <a:ext cx="11160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900" baseline="0" noProof="1"/>
              <a:t>Ønskes annen bakgrunnsfarge enn grå under ikonene, v</a:t>
            </a:r>
            <a:r>
              <a:rPr lang="nb-NO" sz="900" noProof="1"/>
              <a:t>elges</a:t>
            </a:r>
            <a:r>
              <a:rPr lang="nb-NO" sz="900" baseline="0" noProof="1"/>
              <a:t> dette</a:t>
            </a:r>
            <a:r>
              <a:rPr lang="nb-NO" sz="900" noProof="1"/>
              <a:t> ved hjelp av funksjonen</a:t>
            </a:r>
            <a:r>
              <a:rPr lang="nb-NO" sz="900" baseline="0" noProof="1"/>
              <a:t> </a:t>
            </a:r>
            <a:r>
              <a:rPr lang="nb-NO" sz="900" i="1" baseline="0" noProof="1">
                <a:latin typeface="+mj-lt"/>
              </a:rPr>
              <a:t>format background</a:t>
            </a:r>
            <a:r>
              <a:rPr lang="nb-NO" sz="900" baseline="0" noProof="1"/>
              <a:t>.</a:t>
            </a:r>
            <a:endParaRPr lang="nb-NO" sz="900" noProof="1"/>
          </a:p>
          <a:p>
            <a:endParaRPr lang="nb-NO" sz="900" noProof="1"/>
          </a:p>
          <a:p>
            <a:r>
              <a:rPr lang="nb-NO" sz="900" noProof="1"/>
              <a:t>For å komme inn til denne funksjonen høyre klikker/ctr</a:t>
            </a:r>
            <a:r>
              <a:rPr lang="nb-NO" sz="900" baseline="0" noProof="1"/>
              <a:t> klikker man på bakgrunnen, velger så </a:t>
            </a:r>
            <a:r>
              <a:rPr lang="nb-NO" sz="900" i="1" baseline="0" noProof="1">
                <a:latin typeface="+mj-lt"/>
              </a:rPr>
              <a:t>format background </a:t>
            </a:r>
            <a:r>
              <a:rPr lang="nb-NO" sz="900" baseline="0" noProof="1"/>
              <a:t>fra menyen, videre velger man </a:t>
            </a:r>
            <a:r>
              <a:rPr lang="nb-NO" sz="900" i="1" baseline="0" noProof="1">
                <a:latin typeface="+mj-lt"/>
              </a:rPr>
              <a:t>fill –solid – color. </a:t>
            </a:r>
            <a:r>
              <a:rPr lang="nb-NO" sz="900" i="0" baseline="0" noProof="1">
                <a:latin typeface="+mn-lt"/>
              </a:rPr>
              <a:t>Der velger man ønsket farge fra Statsbygg sin fargepallett (øverste raden med farger).</a:t>
            </a:r>
            <a:endParaRPr lang="nb-NO" sz="900" i="0" noProof="1">
              <a:latin typeface="+mn-lt"/>
            </a:endParaRPr>
          </a:p>
          <a:p>
            <a:endParaRPr lang="en-US" sz="900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1-spalte ikonelement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9855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146675" y="0"/>
            <a:ext cx="3997325" cy="5143500"/>
          </a:xfrm>
          <a:solidFill>
            <a:schemeClr val="bg2"/>
          </a:solidFill>
        </p:spPr>
        <p:txBody>
          <a:bodyPr lIns="180000" tIns="702000" rIns="180000" anchor="t">
            <a:normAutofit/>
          </a:bodyPr>
          <a:lstStyle>
            <a:lvl1pPr marL="0" indent="0" algn="ctr">
              <a:buNone/>
              <a:defRPr sz="1200" i="1">
                <a:solidFill>
                  <a:srgbClr val="A4A4A4"/>
                </a:solidFill>
              </a:defRPr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2EB1D220-5AE9-E14E-9B4F-A80CB773E34C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13292" y="733514"/>
            <a:ext cx="4164208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2763" y="794516"/>
            <a:ext cx="4167188" cy="784830"/>
          </a:xfrm>
          <a:prstGeom prst="rect">
            <a:avLst/>
          </a:prstGeom>
        </p:spPr>
        <p:txBody>
          <a:bodyPr vert="horz" lIns="0" tIns="0" rIns="91440" bIns="45720" rtlCol="0" anchor="t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nb-NO" dirty="0">
                <a:latin typeface="+mn-lt"/>
              </a:rPr>
              <a:t>Tittel i versaler maks to linjer</a:t>
            </a:r>
            <a:endParaRPr lang="en-US" dirty="0">
              <a:latin typeface="+mn-lt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2762" y="1898650"/>
            <a:ext cx="4164737" cy="269597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Tekst og bilde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5085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valgt element,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278400" y="0"/>
            <a:ext cx="28656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2762" y="1898650"/>
            <a:ext cx="5507038" cy="269597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553200" y="794515"/>
            <a:ext cx="2073275" cy="380010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Klikk på ikonene i midten for å velge </a:t>
            </a:r>
            <a:br>
              <a:rPr lang="nb-NO" dirty="0"/>
            </a:br>
            <a:r>
              <a:rPr lang="nb-NO" dirty="0"/>
              <a:t>ønsket element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1D1F0520-56B0-2A4B-A890-E8096E25F2CD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3292" y="733514"/>
            <a:ext cx="5506508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2762" y="794515"/>
            <a:ext cx="5507038" cy="446276"/>
          </a:xfrm>
          <a:prstGeom prst="rect">
            <a:avLst/>
          </a:prstGeom>
        </p:spPr>
        <p:txBody>
          <a:bodyPr vert="horz" wrap="square" lIns="0" tIns="0" rIns="91440" bIns="45720" rtlCol="0" anchor="t">
            <a:spAutoFit/>
          </a:bodyPr>
          <a:lstStyle>
            <a:lvl1pPr>
              <a:defRPr baseline="0">
                <a:latin typeface="+mn-lt"/>
              </a:defRPr>
            </a:lvl1pPr>
          </a:lstStyle>
          <a:p>
            <a:r>
              <a:rPr lang="nb-NO" dirty="0"/>
              <a:t>Tittel i versaler maks to linjer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Tekst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og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valgt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element,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liten</a:t>
            </a:r>
            <a:endParaRPr kumimoji="0" lang="nb-NO" sz="900" b="1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9552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,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280150" y="0"/>
            <a:ext cx="2865600" cy="5143500"/>
          </a:xfrm>
          <a:solidFill>
            <a:schemeClr val="bg2"/>
          </a:solidFill>
        </p:spPr>
        <p:txBody>
          <a:bodyPr lIns="180000" tIns="702000" rIns="180000" anchor="t">
            <a:normAutofit/>
          </a:bodyPr>
          <a:lstStyle>
            <a:lvl1pPr marL="0" indent="0" algn="ctr">
              <a:buNone/>
              <a:defRPr sz="1200" i="1">
                <a:solidFill>
                  <a:srgbClr val="A4A4A4"/>
                </a:solidFill>
              </a:defRPr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47DEFDA4-D993-6E40-B380-468A5E947184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13292" y="733514"/>
            <a:ext cx="5506508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2762" y="794516"/>
            <a:ext cx="5507037" cy="446276"/>
          </a:xfrm>
          <a:prstGeom prst="rect">
            <a:avLst/>
          </a:prstGeom>
        </p:spPr>
        <p:txBody>
          <a:bodyPr vert="horz" wrap="square" lIns="0" tIns="0" rIns="91440" bIns="45720" rtlCol="0" anchor="t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nb-NO" dirty="0">
                <a:latin typeface="+mn-lt"/>
              </a:rPr>
              <a:t>Tittel i versaler maks to linjer</a:t>
            </a:r>
            <a:endParaRPr lang="en-US" dirty="0">
              <a:latin typeface="+mn-lt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2762" y="1898650"/>
            <a:ext cx="5507038" cy="269597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Tekst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og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bilde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,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liten</a:t>
            </a:r>
            <a:endParaRPr kumimoji="0" lang="nb-NO" sz="900" b="1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6191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ikonelement_smal ver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H="1">
            <a:off x="7408215" y="0"/>
            <a:ext cx="1735785" cy="514350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2761" y="1898650"/>
            <a:ext cx="6716293" cy="269597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A7530D6E-08E6-9544-A295-CD538C2D9723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3292" y="733514"/>
            <a:ext cx="67157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tatsbygg_5_ikoner_staaende_sor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740" y="794516"/>
            <a:ext cx="700735" cy="3836222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2762" y="794515"/>
            <a:ext cx="6716292" cy="446276"/>
          </a:xfrm>
          <a:prstGeom prst="rect">
            <a:avLst/>
          </a:prstGeom>
        </p:spPr>
        <p:txBody>
          <a:bodyPr vert="horz" wrap="square" lIns="0" tIns="0" rIns="91440" bIns="45720" rtlCol="0" anchor="t">
            <a:spAutoFit/>
          </a:bodyPr>
          <a:lstStyle>
            <a:lvl1pPr>
              <a:defRPr baseline="0">
                <a:latin typeface="+mn-lt"/>
              </a:defRPr>
            </a:lvl1pPr>
          </a:lstStyle>
          <a:p>
            <a:r>
              <a:rPr lang="nb-NO" dirty="0"/>
              <a:t>Tittel i versaler maks to linjer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223818" y="908242"/>
            <a:ext cx="11160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900" baseline="0" noProof="1"/>
              <a:t>Ønskes annen bakgrunnsfarge enn grå under ikonene, v</a:t>
            </a:r>
            <a:r>
              <a:rPr lang="nb-NO" sz="900" noProof="1"/>
              <a:t>elges</a:t>
            </a:r>
            <a:r>
              <a:rPr lang="nb-NO" sz="900" baseline="0" noProof="1"/>
              <a:t> dette</a:t>
            </a:r>
            <a:r>
              <a:rPr lang="nb-NO" sz="900" noProof="1"/>
              <a:t> ved hjelp av funksjonen</a:t>
            </a:r>
            <a:r>
              <a:rPr lang="nb-NO" sz="900" baseline="0" noProof="1"/>
              <a:t> </a:t>
            </a:r>
            <a:r>
              <a:rPr lang="nb-NO" sz="900" i="1" baseline="0" noProof="1">
                <a:latin typeface="+mj-lt"/>
              </a:rPr>
              <a:t>format background</a:t>
            </a:r>
            <a:r>
              <a:rPr lang="nb-NO" sz="900" baseline="0" noProof="1"/>
              <a:t>.</a:t>
            </a:r>
            <a:endParaRPr lang="nb-NO" sz="900" noProof="1"/>
          </a:p>
          <a:p>
            <a:endParaRPr lang="nb-NO" sz="900" noProof="1"/>
          </a:p>
          <a:p>
            <a:r>
              <a:rPr lang="nb-NO" sz="900" noProof="1"/>
              <a:t>For å komme inn til denne funksjonen høyre klikker/ctr</a:t>
            </a:r>
            <a:r>
              <a:rPr lang="nb-NO" sz="900" baseline="0" noProof="1"/>
              <a:t> klikker man på bakgrunnen, velger så </a:t>
            </a:r>
            <a:r>
              <a:rPr lang="nb-NO" sz="900" i="1" baseline="0" noProof="1">
                <a:latin typeface="+mj-lt"/>
              </a:rPr>
              <a:t>format background </a:t>
            </a:r>
            <a:r>
              <a:rPr lang="nb-NO" sz="900" baseline="0" noProof="1"/>
              <a:t>fra menyen, videre velger man </a:t>
            </a:r>
            <a:r>
              <a:rPr lang="nb-NO" sz="900" i="1" baseline="0" noProof="1">
                <a:latin typeface="+mj-lt"/>
              </a:rPr>
              <a:t>fill –solid – color. </a:t>
            </a:r>
            <a:r>
              <a:rPr lang="nb-NO" sz="900" i="0" baseline="0" noProof="1">
                <a:latin typeface="+mn-lt"/>
              </a:rPr>
              <a:t>Der velger man ønsket farge fra Statsbygg sin fargepallett (øverste raden med farger).</a:t>
            </a:r>
            <a:endParaRPr lang="nb-NO" sz="900" i="0" noProof="1">
              <a:latin typeface="+mn-lt"/>
            </a:endParaRPr>
          </a:p>
          <a:p>
            <a:endParaRPr lang="en-US" sz="9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Tekst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og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ikonelement_smal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versjon</a:t>
            </a:r>
            <a:endParaRPr kumimoji="0" lang="nb-NO" sz="900" b="1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1654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3664438 h 5143500"/>
              <a:gd name="connsiteX5" fmla="*/ 0 w 9144000"/>
              <a:gd name="connsiteY5" fmla="*/ 744502 h 5143500"/>
              <a:gd name="connsiteX6" fmla="*/ 1545328 w 9144000"/>
              <a:gd name="connsiteY6" fmla="*/ 744502 h 5143500"/>
              <a:gd name="connsiteX7" fmla="*/ 1545328 w 9144000"/>
              <a:gd name="connsiteY7" fmla="*/ 253592 h 5143500"/>
              <a:gd name="connsiteX8" fmla="*/ 0 w 9144000"/>
              <a:gd name="connsiteY8" fmla="*/ 253592 h 5143500"/>
              <a:gd name="connsiteX9" fmla="*/ 0 w 9144000"/>
              <a:gd name="connsiteY9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0 w 9144000"/>
              <a:gd name="connsiteY4" fmla="*/ 5143500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8217 w 9144000"/>
              <a:gd name="connsiteY4" fmla="*/ 3655346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738068 w 9144000"/>
              <a:gd name="connsiteY7" fmla="*/ 809893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734627 w 9144000"/>
              <a:gd name="connsiteY8" fmla="*/ 177877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1482622" y="5135807"/>
                </a:lnTo>
                <a:lnTo>
                  <a:pt x="1482622" y="3666535"/>
                </a:lnTo>
                <a:lnTo>
                  <a:pt x="0" y="3664438"/>
                </a:lnTo>
                <a:lnTo>
                  <a:pt x="0" y="813335"/>
                </a:lnTo>
                <a:lnTo>
                  <a:pt x="1738068" y="809893"/>
                </a:lnTo>
                <a:lnTo>
                  <a:pt x="1734627" y="177877"/>
                </a:lnTo>
                <a:lnTo>
                  <a:pt x="0" y="177877"/>
                </a:lnTo>
                <a:lnTo>
                  <a:pt x="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rgbClr val="A9A9A9"/>
                </a:solidFill>
              </a:defRPr>
            </a:lvl1pPr>
          </a:lstStyle>
          <a:p>
            <a:r>
              <a:rPr lang="nb-NO" noProof="1"/>
              <a:t>Klikk på ikonet midt i bildeboksen for å sette inn bilde. </a:t>
            </a:r>
            <a:br>
              <a:rPr lang="nb-NO" noProof="1"/>
            </a:br>
            <a:r>
              <a:rPr lang="nb-NO" noProof="1"/>
              <a:t>Kutt, skaler og plasser bildet ved hjelp av knappene </a:t>
            </a:r>
            <a:br>
              <a:rPr lang="nb-NO" noProof="1"/>
            </a:br>
            <a:r>
              <a:rPr lang="nb-NO" noProof="1"/>
              <a:t>som dukker opp under bildeboksen.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660406"/>
            <a:ext cx="1482684" cy="1483094"/>
          </a:xfrm>
          <a:solidFill>
            <a:srgbClr val="79B5B7"/>
          </a:solidFill>
        </p:spPr>
        <p:txBody>
          <a:bodyPr lIns="144000" tIns="140400" rIns="144000" bIns="140400" anchor="t">
            <a:normAutofit/>
          </a:bodyPr>
          <a:lstStyle>
            <a:lvl1pPr algn="l">
              <a:defRPr sz="1100" b="1" cap="none">
                <a:latin typeface="+mn-lt"/>
              </a:defRPr>
            </a:lvl1pPr>
          </a:lstStyle>
          <a:p>
            <a:r>
              <a:rPr lang="nb-NO" dirty="0"/>
              <a:t>Bildetekst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AA6580-EE59-B84D-9784-155F97A53C13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763794" y="3729172"/>
            <a:ext cx="1576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Det</a:t>
            </a:r>
            <a:r>
              <a:rPr lang="en-US" sz="1100" baseline="0" dirty="0"/>
              <a:t> </a:t>
            </a:r>
            <a:r>
              <a:rPr lang="en-US" sz="1100" baseline="0" dirty="0" err="1"/>
              <a:t>er</a:t>
            </a:r>
            <a:r>
              <a:rPr lang="en-US" sz="1100" baseline="0" dirty="0"/>
              <a:t> </a:t>
            </a:r>
            <a:r>
              <a:rPr lang="en-US" sz="1100" baseline="0" dirty="0" err="1"/>
              <a:t>lov</a:t>
            </a:r>
            <a:r>
              <a:rPr lang="en-US" sz="1100" baseline="0" dirty="0"/>
              <a:t> </a:t>
            </a:r>
            <a:r>
              <a:rPr lang="en-US" sz="1100" baseline="0" dirty="0" err="1"/>
              <a:t>å</a:t>
            </a:r>
            <a:r>
              <a:rPr lang="en-US" sz="1100" baseline="0" dirty="0"/>
              <a:t> </a:t>
            </a:r>
            <a:r>
              <a:rPr lang="en-US" sz="1100" baseline="0" dirty="0" err="1"/>
              <a:t>bytte</a:t>
            </a:r>
            <a:r>
              <a:rPr lang="en-US" sz="1100" baseline="0" dirty="0"/>
              <a:t> </a:t>
            </a:r>
            <a:r>
              <a:rPr lang="en-US" sz="1100" baseline="0" dirty="0" err="1"/>
              <a:t>farge</a:t>
            </a:r>
            <a:r>
              <a:rPr lang="en-US" sz="1100" baseline="0" dirty="0"/>
              <a:t> </a:t>
            </a:r>
            <a:r>
              <a:rPr lang="en-US" sz="1100" baseline="0" dirty="0" err="1"/>
              <a:t>på</a:t>
            </a:r>
            <a:r>
              <a:rPr lang="en-US" sz="1100" baseline="0" dirty="0"/>
              <a:t> </a:t>
            </a:r>
            <a:r>
              <a:rPr lang="en-US" sz="1100" baseline="0" dirty="0" err="1"/>
              <a:t>bildetekst-boksen</a:t>
            </a:r>
            <a:r>
              <a:rPr lang="en-US" sz="1100" baseline="0" dirty="0"/>
              <a:t>. Bare pass </a:t>
            </a:r>
            <a:r>
              <a:rPr lang="en-US" sz="1100" baseline="0" dirty="0" err="1"/>
              <a:t>på</a:t>
            </a:r>
            <a:r>
              <a:rPr lang="en-US" sz="1100" baseline="0" dirty="0"/>
              <a:t> </a:t>
            </a:r>
            <a:r>
              <a:rPr lang="en-US" sz="1100" baseline="0" dirty="0" err="1"/>
              <a:t>å</a:t>
            </a:r>
            <a:r>
              <a:rPr lang="en-US" sz="1100" baseline="0" dirty="0"/>
              <a:t> </a:t>
            </a:r>
            <a:r>
              <a:rPr lang="en-US" sz="1100" baseline="0" dirty="0" err="1"/>
              <a:t>bruke</a:t>
            </a:r>
            <a:r>
              <a:rPr lang="en-US" sz="1100" baseline="0" dirty="0"/>
              <a:t> </a:t>
            </a:r>
            <a:r>
              <a:rPr lang="en-US" sz="1100" baseline="0" dirty="0" err="1"/>
              <a:t>hvit</a:t>
            </a:r>
            <a:r>
              <a:rPr lang="en-US" sz="1100" baseline="0" dirty="0"/>
              <a:t> </a:t>
            </a:r>
            <a:r>
              <a:rPr lang="en-US" sz="1100" baseline="0" dirty="0" err="1"/>
              <a:t>tekst</a:t>
            </a:r>
            <a:r>
              <a:rPr lang="en-US" sz="1100" baseline="0" dirty="0"/>
              <a:t> </a:t>
            </a:r>
            <a:r>
              <a:rPr lang="en-US" sz="1100" baseline="0" dirty="0" err="1"/>
              <a:t>på</a:t>
            </a:r>
            <a:r>
              <a:rPr lang="en-US" sz="1100" baseline="0" dirty="0"/>
              <a:t> </a:t>
            </a:r>
            <a:r>
              <a:rPr lang="en-US" sz="1100" baseline="0" dirty="0" err="1"/>
              <a:t>lilla</a:t>
            </a:r>
            <a:r>
              <a:rPr lang="en-US" sz="1100" baseline="0" dirty="0"/>
              <a:t> </a:t>
            </a:r>
            <a:r>
              <a:rPr lang="en-US" sz="1100" baseline="0" dirty="0" err="1"/>
              <a:t>bakgrunn</a:t>
            </a:r>
            <a:r>
              <a:rPr lang="en-US" sz="1100" baseline="0" dirty="0"/>
              <a:t>. </a:t>
            </a:r>
            <a:r>
              <a:rPr lang="en-US" sz="1100" baseline="0" dirty="0" err="1"/>
              <a:t>Ellers</a:t>
            </a:r>
            <a:r>
              <a:rPr lang="en-US" sz="1100" baseline="0" dirty="0"/>
              <a:t> </a:t>
            </a:r>
            <a:r>
              <a:rPr lang="en-US" sz="1100" baseline="0" dirty="0" err="1"/>
              <a:t>skal</a:t>
            </a:r>
            <a:r>
              <a:rPr lang="en-US" sz="1100" baseline="0" dirty="0"/>
              <a:t> </a:t>
            </a:r>
            <a:r>
              <a:rPr lang="en-US" sz="1100" baseline="0" dirty="0" err="1"/>
              <a:t>teksten</a:t>
            </a:r>
            <a:r>
              <a:rPr lang="en-US" sz="1100" baseline="0" dirty="0"/>
              <a:t> </a:t>
            </a:r>
            <a:r>
              <a:rPr lang="en-US" sz="1100" baseline="0" dirty="0" err="1"/>
              <a:t>være</a:t>
            </a:r>
            <a:r>
              <a:rPr lang="en-US" sz="1100" baseline="0" dirty="0"/>
              <a:t> </a:t>
            </a:r>
            <a:r>
              <a:rPr lang="en-US" sz="1100" baseline="0" dirty="0" err="1"/>
              <a:t>svart</a:t>
            </a:r>
            <a:r>
              <a:rPr lang="en-US" sz="1100" baseline="0" dirty="0"/>
              <a:t>.</a:t>
            </a:r>
            <a:endParaRPr lang="en-US" sz="11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Kun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bilde</a:t>
            </a:r>
            <a:endParaRPr kumimoji="0" lang="nb-NO" sz="900" b="1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4432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bilde uten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-3277" y="0"/>
            <a:ext cx="9147278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3664438 h 5143500"/>
              <a:gd name="connsiteX5" fmla="*/ 0 w 9144000"/>
              <a:gd name="connsiteY5" fmla="*/ 744502 h 5143500"/>
              <a:gd name="connsiteX6" fmla="*/ 1545328 w 9144000"/>
              <a:gd name="connsiteY6" fmla="*/ 744502 h 5143500"/>
              <a:gd name="connsiteX7" fmla="*/ 1545328 w 9144000"/>
              <a:gd name="connsiteY7" fmla="*/ 253592 h 5143500"/>
              <a:gd name="connsiteX8" fmla="*/ 0 w 9144000"/>
              <a:gd name="connsiteY8" fmla="*/ 253592 h 5143500"/>
              <a:gd name="connsiteX9" fmla="*/ 0 w 9144000"/>
              <a:gd name="connsiteY9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0 w 9144000"/>
              <a:gd name="connsiteY4" fmla="*/ 5143500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8217 w 9144000"/>
              <a:gd name="connsiteY4" fmla="*/ 3655346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738068 w 9144000"/>
              <a:gd name="connsiteY7" fmla="*/ 809893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734627 w 9144000"/>
              <a:gd name="connsiteY8" fmla="*/ 177877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3278 w 9147278"/>
              <a:gd name="connsiteY0" fmla="*/ 0 h 5143500"/>
              <a:gd name="connsiteX1" fmla="*/ 9147278 w 9147278"/>
              <a:gd name="connsiteY1" fmla="*/ 0 h 5143500"/>
              <a:gd name="connsiteX2" fmla="*/ 9147278 w 9147278"/>
              <a:gd name="connsiteY2" fmla="*/ 5143500 h 5143500"/>
              <a:gd name="connsiteX3" fmla="*/ 1485900 w 9147278"/>
              <a:gd name="connsiteY3" fmla="*/ 5135807 h 5143500"/>
              <a:gd name="connsiteX4" fmla="*/ 0 w 9147278"/>
              <a:gd name="connsiteY4" fmla="*/ 5139735 h 5143500"/>
              <a:gd name="connsiteX5" fmla="*/ 3278 w 9147278"/>
              <a:gd name="connsiteY5" fmla="*/ 3664438 h 5143500"/>
              <a:gd name="connsiteX6" fmla="*/ 3278 w 9147278"/>
              <a:gd name="connsiteY6" fmla="*/ 813335 h 5143500"/>
              <a:gd name="connsiteX7" fmla="*/ 1741346 w 9147278"/>
              <a:gd name="connsiteY7" fmla="*/ 809893 h 5143500"/>
              <a:gd name="connsiteX8" fmla="*/ 1737905 w 9147278"/>
              <a:gd name="connsiteY8" fmla="*/ 177877 h 5143500"/>
              <a:gd name="connsiteX9" fmla="*/ 3278 w 9147278"/>
              <a:gd name="connsiteY9" fmla="*/ 177877 h 5143500"/>
              <a:gd name="connsiteX10" fmla="*/ 3278 w 9147278"/>
              <a:gd name="connsiteY10" fmla="*/ 0 h 5143500"/>
              <a:gd name="connsiteX0" fmla="*/ 3278 w 9147278"/>
              <a:gd name="connsiteY0" fmla="*/ 0 h 5143500"/>
              <a:gd name="connsiteX1" fmla="*/ 9147278 w 9147278"/>
              <a:gd name="connsiteY1" fmla="*/ 0 h 5143500"/>
              <a:gd name="connsiteX2" fmla="*/ 9147278 w 9147278"/>
              <a:gd name="connsiteY2" fmla="*/ 5143500 h 5143500"/>
              <a:gd name="connsiteX3" fmla="*/ 0 w 9147278"/>
              <a:gd name="connsiteY3" fmla="*/ 5139735 h 5143500"/>
              <a:gd name="connsiteX4" fmla="*/ 3278 w 9147278"/>
              <a:gd name="connsiteY4" fmla="*/ 3664438 h 5143500"/>
              <a:gd name="connsiteX5" fmla="*/ 3278 w 9147278"/>
              <a:gd name="connsiteY5" fmla="*/ 813335 h 5143500"/>
              <a:gd name="connsiteX6" fmla="*/ 1741346 w 9147278"/>
              <a:gd name="connsiteY6" fmla="*/ 809893 h 5143500"/>
              <a:gd name="connsiteX7" fmla="*/ 1737905 w 9147278"/>
              <a:gd name="connsiteY7" fmla="*/ 177877 h 5143500"/>
              <a:gd name="connsiteX8" fmla="*/ 3278 w 9147278"/>
              <a:gd name="connsiteY8" fmla="*/ 177877 h 5143500"/>
              <a:gd name="connsiteX9" fmla="*/ 3278 w 9147278"/>
              <a:gd name="connsiteY9" fmla="*/ 0 h 5143500"/>
              <a:gd name="connsiteX0" fmla="*/ 679762 w 9823762"/>
              <a:gd name="connsiteY0" fmla="*/ 0 h 5143500"/>
              <a:gd name="connsiteX1" fmla="*/ 9823762 w 9823762"/>
              <a:gd name="connsiteY1" fmla="*/ 0 h 5143500"/>
              <a:gd name="connsiteX2" fmla="*/ 9823762 w 9823762"/>
              <a:gd name="connsiteY2" fmla="*/ 5143500 h 5143500"/>
              <a:gd name="connsiteX3" fmla="*/ 676484 w 9823762"/>
              <a:gd name="connsiteY3" fmla="*/ 5139735 h 5143500"/>
              <a:gd name="connsiteX4" fmla="*/ 679762 w 9823762"/>
              <a:gd name="connsiteY4" fmla="*/ 3664438 h 5143500"/>
              <a:gd name="connsiteX5" fmla="*/ 679762 w 9823762"/>
              <a:gd name="connsiteY5" fmla="*/ 813335 h 5143500"/>
              <a:gd name="connsiteX6" fmla="*/ 2417830 w 9823762"/>
              <a:gd name="connsiteY6" fmla="*/ 809893 h 5143500"/>
              <a:gd name="connsiteX7" fmla="*/ 2414389 w 9823762"/>
              <a:gd name="connsiteY7" fmla="*/ 177877 h 5143500"/>
              <a:gd name="connsiteX8" fmla="*/ 679762 w 9823762"/>
              <a:gd name="connsiteY8" fmla="*/ 177877 h 5143500"/>
              <a:gd name="connsiteX9" fmla="*/ 679762 w 9823762"/>
              <a:gd name="connsiteY9" fmla="*/ 0 h 5143500"/>
              <a:gd name="connsiteX0" fmla="*/ 3278 w 9147278"/>
              <a:gd name="connsiteY0" fmla="*/ 0 h 5143500"/>
              <a:gd name="connsiteX1" fmla="*/ 9147278 w 9147278"/>
              <a:gd name="connsiteY1" fmla="*/ 0 h 5143500"/>
              <a:gd name="connsiteX2" fmla="*/ 9147278 w 9147278"/>
              <a:gd name="connsiteY2" fmla="*/ 5143500 h 5143500"/>
              <a:gd name="connsiteX3" fmla="*/ 0 w 9147278"/>
              <a:gd name="connsiteY3" fmla="*/ 5139735 h 5143500"/>
              <a:gd name="connsiteX4" fmla="*/ 3278 w 9147278"/>
              <a:gd name="connsiteY4" fmla="*/ 3664438 h 5143500"/>
              <a:gd name="connsiteX5" fmla="*/ 3278 w 9147278"/>
              <a:gd name="connsiteY5" fmla="*/ 813335 h 5143500"/>
              <a:gd name="connsiteX6" fmla="*/ 1741346 w 9147278"/>
              <a:gd name="connsiteY6" fmla="*/ 809893 h 5143500"/>
              <a:gd name="connsiteX7" fmla="*/ 1737905 w 9147278"/>
              <a:gd name="connsiteY7" fmla="*/ 177877 h 5143500"/>
              <a:gd name="connsiteX8" fmla="*/ 3278 w 9147278"/>
              <a:gd name="connsiteY8" fmla="*/ 177877 h 5143500"/>
              <a:gd name="connsiteX9" fmla="*/ 3278 w 9147278"/>
              <a:gd name="connsiteY9" fmla="*/ 0 h 5143500"/>
              <a:gd name="connsiteX0" fmla="*/ 748840 w 9892840"/>
              <a:gd name="connsiteY0" fmla="*/ 0 h 5143500"/>
              <a:gd name="connsiteX1" fmla="*/ 9892840 w 9892840"/>
              <a:gd name="connsiteY1" fmla="*/ 0 h 5143500"/>
              <a:gd name="connsiteX2" fmla="*/ 9892840 w 9892840"/>
              <a:gd name="connsiteY2" fmla="*/ 5143500 h 5143500"/>
              <a:gd name="connsiteX3" fmla="*/ 745562 w 9892840"/>
              <a:gd name="connsiteY3" fmla="*/ 5139735 h 5143500"/>
              <a:gd name="connsiteX4" fmla="*/ 748840 w 9892840"/>
              <a:gd name="connsiteY4" fmla="*/ 813335 h 5143500"/>
              <a:gd name="connsiteX5" fmla="*/ 2486908 w 9892840"/>
              <a:gd name="connsiteY5" fmla="*/ 809893 h 5143500"/>
              <a:gd name="connsiteX6" fmla="*/ 2483467 w 9892840"/>
              <a:gd name="connsiteY6" fmla="*/ 177877 h 5143500"/>
              <a:gd name="connsiteX7" fmla="*/ 748840 w 9892840"/>
              <a:gd name="connsiteY7" fmla="*/ 177877 h 5143500"/>
              <a:gd name="connsiteX8" fmla="*/ 748840 w 9892840"/>
              <a:gd name="connsiteY8" fmla="*/ 0 h 5143500"/>
              <a:gd name="connsiteX0" fmla="*/ 680127 w 9824127"/>
              <a:gd name="connsiteY0" fmla="*/ 0 h 5143500"/>
              <a:gd name="connsiteX1" fmla="*/ 9824127 w 9824127"/>
              <a:gd name="connsiteY1" fmla="*/ 0 h 5143500"/>
              <a:gd name="connsiteX2" fmla="*/ 9824127 w 9824127"/>
              <a:gd name="connsiteY2" fmla="*/ 5143500 h 5143500"/>
              <a:gd name="connsiteX3" fmla="*/ 676849 w 9824127"/>
              <a:gd name="connsiteY3" fmla="*/ 5139735 h 5143500"/>
              <a:gd name="connsiteX4" fmla="*/ 680127 w 9824127"/>
              <a:gd name="connsiteY4" fmla="*/ 813335 h 5143500"/>
              <a:gd name="connsiteX5" fmla="*/ 2418195 w 9824127"/>
              <a:gd name="connsiteY5" fmla="*/ 809893 h 5143500"/>
              <a:gd name="connsiteX6" fmla="*/ 2414754 w 9824127"/>
              <a:gd name="connsiteY6" fmla="*/ 177877 h 5143500"/>
              <a:gd name="connsiteX7" fmla="*/ 680127 w 9824127"/>
              <a:gd name="connsiteY7" fmla="*/ 177877 h 5143500"/>
              <a:gd name="connsiteX8" fmla="*/ 680127 w 9824127"/>
              <a:gd name="connsiteY8" fmla="*/ 0 h 5143500"/>
              <a:gd name="connsiteX0" fmla="*/ 3278 w 9147278"/>
              <a:gd name="connsiteY0" fmla="*/ 0 h 5143500"/>
              <a:gd name="connsiteX1" fmla="*/ 9147278 w 9147278"/>
              <a:gd name="connsiteY1" fmla="*/ 0 h 5143500"/>
              <a:gd name="connsiteX2" fmla="*/ 9147278 w 9147278"/>
              <a:gd name="connsiteY2" fmla="*/ 5143500 h 5143500"/>
              <a:gd name="connsiteX3" fmla="*/ 0 w 9147278"/>
              <a:gd name="connsiteY3" fmla="*/ 5139735 h 5143500"/>
              <a:gd name="connsiteX4" fmla="*/ 3278 w 9147278"/>
              <a:gd name="connsiteY4" fmla="*/ 813335 h 5143500"/>
              <a:gd name="connsiteX5" fmla="*/ 1741346 w 9147278"/>
              <a:gd name="connsiteY5" fmla="*/ 809893 h 5143500"/>
              <a:gd name="connsiteX6" fmla="*/ 1737905 w 9147278"/>
              <a:gd name="connsiteY6" fmla="*/ 177877 h 5143500"/>
              <a:gd name="connsiteX7" fmla="*/ 3278 w 9147278"/>
              <a:gd name="connsiteY7" fmla="*/ 177877 h 5143500"/>
              <a:gd name="connsiteX8" fmla="*/ 3278 w 9147278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7278" h="5143500">
                <a:moveTo>
                  <a:pt x="3278" y="0"/>
                </a:moveTo>
                <a:lnTo>
                  <a:pt x="9147278" y="0"/>
                </a:lnTo>
                <a:lnTo>
                  <a:pt x="9147278" y="5143500"/>
                </a:lnTo>
                <a:lnTo>
                  <a:pt x="0" y="5139735"/>
                </a:lnTo>
                <a:lnTo>
                  <a:pt x="3278" y="813335"/>
                </a:lnTo>
                <a:lnTo>
                  <a:pt x="1741346" y="809893"/>
                </a:lnTo>
                <a:lnTo>
                  <a:pt x="1737905" y="177877"/>
                </a:lnTo>
                <a:lnTo>
                  <a:pt x="3278" y="177877"/>
                </a:lnTo>
                <a:lnTo>
                  <a:pt x="3278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rgbClr val="A9A9A9"/>
                </a:solidFill>
              </a:defRPr>
            </a:lvl1pPr>
          </a:lstStyle>
          <a:p>
            <a:r>
              <a:rPr lang="nb-NO" noProof="1"/>
              <a:t>Klikk på ikonet midt i bildeboksen for å sette inn bilde. </a:t>
            </a:r>
            <a:br>
              <a:rPr lang="nb-NO" noProof="1"/>
            </a:br>
            <a:r>
              <a:rPr lang="nb-NO" noProof="1"/>
              <a:t>Kutt, skaler og plasser bildet ved hjelp av knappene </a:t>
            </a:r>
            <a:br>
              <a:rPr lang="nb-NO" noProof="1"/>
            </a:br>
            <a:r>
              <a:rPr lang="nb-NO" noProof="1"/>
              <a:t>som dukker opp under bildeboksen.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AA6580-EE59-B84D-9784-155F97A53C13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Kun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bilde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uten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billedtekst</a:t>
            </a:r>
            <a:endParaRPr kumimoji="0" lang="nb-NO" sz="900" b="1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7756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 dirty="0">
                <a:latin typeface="+mn-lt"/>
              </a:rPr>
              <a:t>Tittel i versaler maks to linjer</a:t>
            </a: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93CCADA-2AEE-D84D-AB04-D0C3FD1582A4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15939" y="1555199"/>
            <a:ext cx="8110536" cy="3212063"/>
          </a:xfrm>
          <a:noFill/>
        </p:spPr>
        <p:txBody>
          <a:bodyPr lIns="180000" tIns="702000" rIns="180000" anchor="t">
            <a:normAutofit/>
          </a:bodyPr>
          <a:lstStyle>
            <a:lvl1pPr marL="0" indent="0" algn="ctr">
              <a:buNone/>
              <a:defRPr sz="1200" i="1">
                <a:solidFill>
                  <a:srgbClr val="A4A4A4"/>
                </a:solidFill>
              </a:defRPr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Kun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tittel</a:t>
            </a:r>
            <a:endParaRPr kumimoji="0" lang="nb-NO" sz="900" b="1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64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sl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innhold 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/>
        </p:blipFill>
        <p:spPr>
          <a:xfrm>
            <a:off x="-13797" y="-43670"/>
            <a:ext cx="9201150" cy="5187170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-21017" y="-43670"/>
            <a:ext cx="9208369" cy="5187170"/>
          </a:xfrm>
          <a:prstGeom prst="rect">
            <a:avLst/>
          </a:prstGeom>
          <a:gradFill>
            <a:gsLst>
              <a:gs pos="16000">
                <a:schemeClr val="accent1">
                  <a:lumMod val="45000"/>
                  <a:lumOff val="55000"/>
                  <a:alpha val="60000"/>
                </a:schemeClr>
              </a:gs>
              <a:gs pos="100000">
                <a:schemeClr val="accent2">
                  <a:lumMod val="20000"/>
                  <a:lumOff val="80000"/>
                  <a:alpha val="63000"/>
                </a:schemeClr>
              </a:gs>
            </a:gsLst>
            <a:lin ang="66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 userDrawn="1"/>
        </p:nvSpPr>
        <p:spPr>
          <a:xfrm>
            <a:off x="519845" y="550569"/>
            <a:ext cx="5521393" cy="4028388"/>
          </a:xfrm>
          <a:custGeom>
            <a:avLst/>
            <a:gdLst/>
            <a:ahLst/>
            <a:cxnLst/>
            <a:rect l="l" t="t" r="r" b="b"/>
            <a:pathLst>
              <a:path w="5521393" h="4028388">
                <a:moveTo>
                  <a:pt x="0" y="0"/>
                </a:moveTo>
                <a:lnTo>
                  <a:pt x="4022793" y="0"/>
                </a:lnTo>
                <a:lnTo>
                  <a:pt x="4028388" y="0"/>
                </a:lnTo>
                <a:lnTo>
                  <a:pt x="5521393" y="0"/>
                </a:lnTo>
                <a:lnTo>
                  <a:pt x="5521393" y="635000"/>
                </a:lnTo>
                <a:lnTo>
                  <a:pt x="4028388" y="635000"/>
                </a:lnTo>
                <a:lnTo>
                  <a:pt x="4028388" y="4028388"/>
                </a:lnTo>
                <a:lnTo>
                  <a:pt x="0" y="40283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2156" y="3528580"/>
            <a:ext cx="3315642" cy="700520"/>
          </a:xfrm>
        </p:spPr>
        <p:txBody>
          <a:bodyPr bIns="0" anchor="b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Sted, dato, foredragsholder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472FEB0-2128-FF4F-AC34-1243CD0DC03A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8445" y="1597820"/>
            <a:ext cx="3349353" cy="1768096"/>
          </a:xfrm>
        </p:spPr>
        <p:txBody>
          <a:bodyPr>
            <a:normAutofit/>
          </a:bodyPr>
          <a:lstStyle>
            <a:lvl1pPr>
              <a:defRPr sz="2300" cap="all">
                <a:latin typeface="+mj-lt"/>
              </a:defRPr>
            </a:lvl1pPr>
          </a:lstStyle>
          <a:p>
            <a:r>
              <a:rPr lang="en-US" dirty="0" err="1"/>
              <a:t>Presentasjonstittel</a:t>
            </a:r>
            <a:r>
              <a:rPr lang="en-US" dirty="0"/>
              <a:t> </a:t>
            </a:r>
            <a:r>
              <a:rPr lang="en-US" dirty="0" err="1"/>
              <a:t>maks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linjer</a:t>
            </a:r>
            <a:endParaRPr lang="en-US" dirty="0"/>
          </a:p>
        </p:txBody>
      </p:sp>
      <p:pic>
        <p:nvPicPr>
          <p:cNvPr id="33" name="Picture 32" descr="SB_logo svart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762" y="739845"/>
            <a:ext cx="955071" cy="18880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-1803400" y="1819512"/>
            <a:ext cx="160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Forsideslide med bilde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Dette bildet kan ikke endres. Ønsker du et annet bilde, bruk </a:t>
            </a:r>
            <a:r>
              <a:rPr kumimoji="0" lang="nb-NO" sz="900" b="0" i="1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/>
              </a:rPr>
              <a:t>forsideslide.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Forsideslideslide med bilde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779978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3E953C2-AE12-C243-BC18-3AC4E04916AA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Tom</a:t>
            </a:r>
            <a:endParaRPr kumimoji="0" lang="nb-NO" sz="900" b="1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357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en profilelem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05ECF-2C6C-F54B-AA35-B35D0659E7E2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Tom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uten</a:t>
            </a:r>
            <a:r>
              <a:rPr lang="en-GB" sz="900" b="1" i="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GB" sz="900" b="1" i="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profilelementer</a:t>
            </a:r>
            <a:endParaRPr kumimoji="0" lang="nb-NO" sz="900" b="1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234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87DB-553F-4E92-9C19-6FE94CAAA42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Contains </a:t>
            </a:r>
            <a:r>
              <a:rPr lang="nb-NO" i="1">
                <a:solidFill>
                  <a:prstClr val="black">
                    <a:tint val="75000"/>
                  </a:prstClr>
                </a:solidFill>
              </a:rPr>
              <a:t>sensitive </a:t>
            </a:r>
            <a:r>
              <a:rPr lang="nb-NO">
                <a:solidFill>
                  <a:prstClr val="black">
                    <a:tint val="75000"/>
                  </a:prstClr>
                </a:solidFill>
              </a:rPr>
              <a:t>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019-425B-4143-8D08-507C3C74BF8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77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52FE-C56E-445B-B5C0-FD46C9433667}" type="datetimeFigureOut">
              <a:rPr lang="nb-NO" smtClean="0"/>
              <a:t>25.04.17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787-BB0E-42FE-A4A9-F22AB3C4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8438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52FE-C56E-445B-B5C0-FD46C9433667}" type="datetimeFigureOut">
              <a:rPr lang="nb-NO" smtClean="0"/>
              <a:t>25.04.17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787-BB0E-42FE-A4A9-F22AB3C4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74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622345" y="4767264"/>
            <a:ext cx="2032569" cy="279280"/>
          </a:xfrm>
        </p:spPr>
        <p:txBody>
          <a:bodyPr/>
          <a:lstStyle/>
          <a:p>
            <a:fld id="{77DDC979-8605-4F8E-A478-DF8620AA1320}" type="datetimeFigureOut">
              <a:rPr lang="nb-NO" smtClean="0"/>
              <a:t>25.04.17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Styremøte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4650-BF01-4B24-866E-01C07E4D7B88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628651" y="1333500"/>
            <a:ext cx="7953375" cy="3301604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3424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l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54" y="1976438"/>
            <a:ext cx="5744244" cy="907941"/>
          </a:xfrm>
        </p:spPr>
        <p:txBody>
          <a:bodyPr anchor="t">
            <a:spAutoFit/>
          </a:bodyPr>
          <a:lstStyle>
            <a:lvl1pPr algn="l">
              <a:defRPr sz="2800" b="1" cap="all">
                <a:latin typeface="+mj-lt"/>
              </a:defRPr>
            </a:lvl1pPr>
          </a:lstStyle>
          <a:p>
            <a:r>
              <a:rPr lang="nb-NO" dirty="0"/>
              <a:t>Tittel skilleslide maks tre linjer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5DCC129-1978-A445-8D8D-3402DBFCCD80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Bygg_med_mening_horisontal_sort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80" y="4285622"/>
            <a:ext cx="1077529" cy="34511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Skilleslide grønn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70420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lide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pic>
        <p:nvPicPr>
          <p:cNvPr id="4" name="Picture 3" descr="Bygg_med_mening_horisontal_sort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80" y="4285622"/>
            <a:ext cx="1077529" cy="3451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B5EFA46-EB98-D241-AE31-814FC59A55AC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23954" y="1976438"/>
            <a:ext cx="5744244" cy="907941"/>
          </a:xfrm>
        </p:spPr>
        <p:txBody>
          <a:bodyPr anchor="t">
            <a:spAutoFit/>
          </a:bodyPr>
          <a:lstStyle>
            <a:lvl1pPr algn="l">
              <a:defRPr sz="2800" b="1" cap="all">
                <a:latin typeface="+mj-lt"/>
              </a:defRPr>
            </a:lvl1pPr>
          </a:lstStyle>
          <a:p>
            <a:r>
              <a:rPr lang="nb-NO" dirty="0"/>
              <a:t>Tittel skilleslide maks tre linjer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Skilleslide grå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3122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l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B4A7F8D-BE65-1A4C-A4A0-96E30D6E7A40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23954" y="1976438"/>
            <a:ext cx="5744244" cy="907941"/>
          </a:xfrm>
        </p:spPr>
        <p:txBody>
          <a:bodyPr anchor="t">
            <a:spAutoFit/>
          </a:bodyPr>
          <a:lstStyle>
            <a:lvl1pPr algn="l">
              <a:defRPr sz="2800" b="1" cap="all">
                <a:latin typeface="+mj-lt"/>
              </a:defRPr>
            </a:lvl1pPr>
          </a:lstStyle>
          <a:p>
            <a:r>
              <a:rPr lang="nb-NO" dirty="0"/>
              <a:t>Tittel skilleslide maks tre linjer</a:t>
            </a:r>
            <a:endParaRPr lang="en-US" dirty="0"/>
          </a:p>
        </p:txBody>
      </p:sp>
      <p:pic>
        <p:nvPicPr>
          <p:cNvPr id="10" name="Picture 9" descr="Bygg_med_mening_horisontal_sort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80" y="4285622"/>
            <a:ext cx="1077529" cy="34511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Skilleslide gul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66946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8C2F28A-8A0C-314A-8A25-0D140880E828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23954" y="1976438"/>
            <a:ext cx="5744244" cy="907941"/>
          </a:xfrm>
        </p:spPr>
        <p:txBody>
          <a:bodyPr anchor="t">
            <a:spAutoFit/>
          </a:bodyPr>
          <a:lstStyle>
            <a:lvl1pPr algn="l">
              <a:defRPr sz="2800" b="1" cap="all">
                <a:latin typeface="+mj-lt"/>
              </a:defRPr>
            </a:lvl1pPr>
          </a:lstStyle>
          <a:p>
            <a:r>
              <a:rPr lang="nb-NO" dirty="0"/>
              <a:t>Tittel skilleslide maks tre linjer</a:t>
            </a:r>
            <a:endParaRPr lang="en-US" dirty="0"/>
          </a:p>
        </p:txBody>
      </p:sp>
      <p:pic>
        <p:nvPicPr>
          <p:cNvPr id="10" name="Picture 9" descr="Bygg_med_mening_horisontal_sort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80" y="4285622"/>
            <a:ext cx="1077529" cy="34511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Skilleslide orange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1050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li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BDDFF59-EAC3-6A47-8A25-47C54412363B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23954" y="1976438"/>
            <a:ext cx="5744244" cy="907941"/>
          </a:xfrm>
        </p:spPr>
        <p:txBody>
          <a:bodyPr anchor="t">
            <a:spAutoFit/>
          </a:bodyPr>
          <a:lstStyle>
            <a:lvl1pPr algn="l">
              <a:defRPr sz="2800" b="1" cap="all">
                <a:latin typeface="+mj-lt"/>
              </a:defRPr>
            </a:lvl1pPr>
          </a:lstStyle>
          <a:p>
            <a:r>
              <a:rPr lang="nb-NO" dirty="0"/>
              <a:t>Tittel skilleslide maks tre linjer</a:t>
            </a:r>
            <a:endParaRPr lang="en-US" dirty="0"/>
          </a:p>
        </p:txBody>
      </p:sp>
      <p:pic>
        <p:nvPicPr>
          <p:cNvPr id="10" name="Picture 9" descr="Bygg_med_mening_horisontal_sort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80" y="4285622"/>
            <a:ext cx="1077529" cy="34511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Skilleslide rosa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73947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l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tsbygg_logo_hvit_ramme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0C5DB7A-13D7-F441-B649-8F71A083091E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23954" y="1976438"/>
            <a:ext cx="5744244" cy="907941"/>
          </a:xfrm>
        </p:spPr>
        <p:txBody>
          <a:bodyPr anchor="t">
            <a:spAutoFit/>
          </a:bodyPr>
          <a:lstStyle>
            <a:lvl1pPr algn="l">
              <a:defRPr sz="2800" b="1"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 dirty="0"/>
              <a:t>Tittel skilleslide maks tre linjer</a:t>
            </a:r>
            <a:endParaRPr lang="en-US" dirty="0"/>
          </a:p>
        </p:txBody>
      </p:sp>
      <p:pic>
        <p:nvPicPr>
          <p:cNvPr id="14" name="Picture 13" descr="Bygg_med_mening_horisontal_hvit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949" y="4285622"/>
            <a:ext cx="1077526" cy="34511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Skilleslide lilla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7580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C54AD8C4-C154-864F-80F8-21EB97784D6F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2763" y="794516"/>
            <a:ext cx="8117946" cy="415498"/>
          </a:xfrm>
          <a:prstGeom prst="rect">
            <a:avLst/>
          </a:prstGeom>
        </p:spPr>
        <p:txBody>
          <a:bodyPr vert="horz" lIns="0" tIns="0" rIns="91440" bIns="45720" rtlCol="0" anchor="t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nb-NO" dirty="0"/>
              <a:t>Tittel i versaler maks to linjer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512762" y="1898650"/>
            <a:ext cx="8117947" cy="269597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-21016" y="-274502"/>
            <a:ext cx="414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1-spalte layout</a:t>
            </a:r>
            <a:endParaRPr kumimoji="0" lang="nb-NO" sz="900" b="0" i="1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49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theme" Target="../theme/theme2.xml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tsbygg_logo_hvit_ramme2.eps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150" y="4767263"/>
            <a:ext cx="1738027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63" y="794516"/>
            <a:ext cx="8117946" cy="446276"/>
          </a:xfrm>
          <a:prstGeom prst="rect">
            <a:avLst/>
          </a:prstGeom>
        </p:spPr>
        <p:txBody>
          <a:bodyPr vert="horz" lIns="0" tIns="0" rIns="91440" bIns="45720" rtlCol="0" anchor="t">
            <a:sp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762" y="1898650"/>
            <a:ext cx="8117947" cy="269597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4767263"/>
            <a:ext cx="2077509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r"/>
            <a:fld id="{3B59B34B-A082-204F-BAB0-58195112F5E8}" type="datetime1">
              <a:rPr lang="nb-NO" smtClean="0"/>
              <a:t>25.04.17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13894" y="-7213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13292" y="733514"/>
            <a:ext cx="811741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49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1" r:id="rId3"/>
    <p:sldLayoutId id="2147483659" r:id="rId4"/>
    <p:sldLayoutId id="2147483661" r:id="rId5"/>
    <p:sldLayoutId id="2147483662" r:id="rId6"/>
    <p:sldLayoutId id="2147483660" r:id="rId7"/>
    <p:sldLayoutId id="2147483668" r:id="rId8"/>
    <p:sldLayoutId id="2147483663" r:id="rId9"/>
    <p:sldLayoutId id="2147483650" r:id="rId10"/>
    <p:sldLayoutId id="2147483667" r:id="rId11"/>
    <p:sldLayoutId id="2147483677" r:id="rId12"/>
    <p:sldLayoutId id="2147483665" r:id="rId13"/>
    <p:sldLayoutId id="2147483674" r:id="rId14"/>
    <p:sldLayoutId id="2147483676" r:id="rId15"/>
    <p:sldLayoutId id="2147483675" r:id="rId16"/>
    <p:sldLayoutId id="2147483671" r:id="rId17"/>
    <p:sldLayoutId id="2147483679" r:id="rId18"/>
    <p:sldLayoutId id="2147483654" r:id="rId19"/>
    <p:sldLayoutId id="2147483655" r:id="rId20"/>
    <p:sldLayoutId id="2147483678" r:id="rId21"/>
    <p:sldLayoutId id="2147483681" r:id="rId2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6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80975" indent="-180975" algn="l" defTabSz="4572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6213" algn="l" defTabSz="457200" rtl="0" eaLnBrk="1" latinLnBrk="0" hangingPunct="1">
        <a:lnSpc>
          <a:spcPct val="100000"/>
        </a:lnSpc>
        <a:spcBef>
          <a:spcPts val="400"/>
        </a:spcBef>
        <a:buFont typeface="Arial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0975" algn="l" defTabSz="457200" rtl="0" eaLnBrk="1" latinLnBrk="0" hangingPunct="1">
        <a:lnSpc>
          <a:spcPct val="100000"/>
        </a:lnSpc>
        <a:spcBef>
          <a:spcPts val="4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0975" algn="l" defTabSz="457200" rtl="0" eaLnBrk="1" latinLnBrk="0" hangingPunct="1">
        <a:lnSpc>
          <a:spcPct val="100000"/>
        </a:lnSpc>
        <a:spcBef>
          <a:spcPts val="4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6213" algn="l" defTabSz="457200" rtl="0" eaLnBrk="1" latinLnBrk="0" hangingPunct="1">
        <a:lnSpc>
          <a:spcPct val="100000"/>
        </a:lnSpc>
        <a:spcBef>
          <a:spcPts val="4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tt linje 10"/>
          <p:cNvCxnSpPr/>
          <p:nvPr/>
        </p:nvCxnSpPr>
        <p:spPr>
          <a:xfrm flipH="1">
            <a:off x="0" y="4697266"/>
            <a:ext cx="9144000" cy="0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lassholder for tittel 8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2" name="Plassholder for dato 11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DC979-8605-4F8E-A478-DF8620AA1320}" type="datetimeFigureOut">
              <a:rPr lang="nb-NO" smtClean="0"/>
              <a:t>25.04.17</a:t>
            </a:fld>
            <a:endParaRPr lang="nb-NO"/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dirty="0"/>
              <a:t>Styremøte</a:t>
            </a:r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4"/>
          </p:nvPr>
        </p:nvSpPr>
        <p:spPr>
          <a:xfrm>
            <a:off x="67201" y="4767264"/>
            <a:ext cx="4370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4650-BF01-4B24-866E-01C07E4D7B88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81643" y="4726780"/>
            <a:ext cx="2100653" cy="39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5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800" b="1" kern="1200">
          <a:ln w="6350" cmpd="sng">
            <a:noFill/>
          </a:ln>
          <a:solidFill>
            <a:srgbClr val="009999"/>
          </a:solidFill>
          <a:latin typeface="Arial"/>
          <a:ea typeface="Geneva" charset="-128"/>
          <a:cs typeface="Geneva" charset="-128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9999"/>
          </a:solidFill>
          <a:latin typeface="Arial" charset="0"/>
          <a:ea typeface="Geneva" charset="-128"/>
          <a:cs typeface="Geneva" charset="-128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9999"/>
          </a:solidFill>
          <a:latin typeface="Arial" charset="0"/>
          <a:ea typeface="Geneva" charset="-128"/>
          <a:cs typeface="Geneva" charset="-128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9999"/>
          </a:solidFill>
          <a:latin typeface="Arial" charset="0"/>
          <a:ea typeface="Geneva" charset="-128"/>
          <a:cs typeface="Geneva" charset="-128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9999"/>
          </a:solidFill>
          <a:latin typeface="Arial" charset="0"/>
          <a:ea typeface="Geneva" charset="-128"/>
          <a:cs typeface="Geneva" charset="-128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FF0000"/>
          </a:solidFill>
          <a:latin typeface="Arial" charset="0"/>
          <a:ea typeface="Geneva" charset="-128"/>
          <a:cs typeface="Geneva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FF0000"/>
          </a:solidFill>
          <a:latin typeface="Arial" charset="0"/>
          <a:ea typeface="Geneva" charset="-128"/>
          <a:cs typeface="Geneva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FF0000"/>
          </a:solidFill>
          <a:latin typeface="Arial" charset="0"/>
          <a:ea typeface="Geneva" charset="-128"/>
          <a:cs typeface="Geneva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FF0000"/>
          </a:solidFill>
          <a:latin typeface="Arial" charset="0"/>
          <a:ea typeface="Geneva" charset="-128"/>
          <a:cs typeface="Geneva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b="1" kern="1200">
          <a:solidFill>
            <a:schemeClr val="tx1"/>
          </a:solidFill>
          <a:latin typeface="Arial"/>
          <a:ea typeface="Geneva" charset="-128"/>
          <a:cs typeface="Geneva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Arial" charset="0"/>
          <a:ea typeface="Geneva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5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90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3483" y="841772"/>
            <a:ext cx="8289073" cy="1790700"/>
          </a:xfrm>
        </p:spPr>
        <p:txBody>
          <a:bodyPr>
            <a:normAutofit/>
          </a:bodyPr>
          <a:lstStyle/>
          <a:p>
            <a:r>
              <a:rPr lang="nb-NO" dirty="0"/>
              <a:t>«Vi må digitalisere sammen </a:t>
            </a:r>
            <a:r>
              <a:rPr lang="nb-NO"/>
              <a:t>for </a:t>
            </a:r>
            <a:r>
              <a:rPr lang="nb-NO" smtClean="0"/>
              <a:t>å høste </a:t>
            </a:r>
            <a:r>
              <a:rPr lang="nb-NO" dirty="0"/>
              <a:t>store effekter!»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5912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671" y="1485845"/>
            <a:ext cx="3388658" cy="1085904"/>
          </a:xfrm>
          <a:prstGeom prst="rect">
            <a:avLst/>
          </a:prstGeom>
        </p:spPr>
      </p:pic>
      <p:pic>
        <p:nvPicPr>
          <p:cNvPr id="6" name="Picture 7" descr="Statsbygg_logo_hvit_ramme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kstSylinder 1"/>
          <p:cNvSpPr txBox="1"/>
          <p:nvPr/>
        </p:nvSpPr>
        <p:spPr>
          <a:xfrm>
            <a:off x="508000" y="938540"/>
            <a:ext cx="406236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2800" dirty="0" err="1">
                <a:latin typeface="+mj-lt"/>
              </a:rPr>
              <a:t>Digibygg</a:t>
            </a:r>
            <a:r>
              <a:rPr lang="en-GB" sz="2800" dirty="0"/>
              <a:t>-</a:t>
            </a:r>
            <a:r>
              <a:rPr lang="en-GB" sz="2800" dirty="0" err="1"/>
              <a:t>historie</a:t>
            </a:r>
            <a:r>
              <a:rPr lang="nb-NO" sz="2800" dirty="0"/>
              <a:t>n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75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gode fleksible lokaler</a:t>
            </a:r>
          </a:p>
        </p:txBody>
      </p:sp>
      <p:sp>
        <p:nvSpPr>
          <p:cNvPr id="5" name="Rektangel 4"/>
          <p:cNvSpPr/>
          <p:nvPr/>
        </p:nvSpPr>
        <p:spPr>
          <a:xfrm>
            <a:off x="2286000" y="0"/>
            <a:ext cx="2286000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effektiv arealbruk</a:t>
            </a:r>
          </a:p>
        </p:txBody>
      </p:sp>
      <p:sp>
        <p:nvSpPr>
          <p:cNvPr id="6" name="Rektangel 5"/>
          <p:cNvSpPr/>
          <p:nvPr/>
        </p:nvSpPr>
        <p:spPr>
          <a:xfrm>
            <a:off x="4572000" y="0"/>
            <a:ext cx="2286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klimaansvar</a:t>
            </a:r>
          </a:p>
        </p:txBody>
      </p:sp>
      <p:sp>
        <p:nvSpPr>
          <p:cNvPr id="7" name="Rektangel 6"/>
          <p:cNvSpPr/>
          <p:nvPr/>
        </p:nvSpPr>
        <p:spPr>
          <a:xfrm>
            <a:off x="6858000" y="0"/>
            <a:ext cx="2286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morgendagens bygge- og eiendomsnæring</a:t>
            </a:r>
          </a:p>
        </p:txBody>
      </p:sp>
      <p:sp>
        <p:nvSpPr>
          <p:cNvPr id="10" name="Ellipse 9"/>
          <p:cNvSpPr/>
          <p:nvPr/>
        </p:nvSpPr>
        <p:spPr>
          <a:xfrm>
            <a:off x="2774577" y="785813"/>
            <a:ext cx="1308846" cy="130884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 </a:t>
            </a:r>
            <a:endParaRPr lang="en-GB" sz="4000" baseline="30000" dirty="0">
              <a:latin typeface="+mj-lt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150224" y="785813"/>
            <a:ext cx="1308846" cy="130884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 </a:t>
            </a:r>
            <a:endParaRPr lang="en-GB" sz="4000" baseline="30000" dirty="0">
              <a:latin typeface="+mj-lt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478715" y="785813"/>
            <a:ext cx="1308846" cy="130884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 </a:t>
            </a:r>
            <a:endParaRPr lang="en-GB" sz="4000" baseline="30000" dirty="0">
              <a:latin typeface="+mj-lt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1303" y="785813"/>
            <a:ext cx="1308846" cy="130884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 </a:t>
            </a:r>
            <a:endParaRPr lang="en-GB" sz="4000" baseline="30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92" y="613989"/>
            <a:ext cx="1803520" cy="1652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81" y="1065120"/>
            <a:ext cx="861196" cy="7890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856" y="1065120"/>
            <a:ext cx="730966" cy="789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526" y="1036585"/>
            <a:ext cx="815224" cy="7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 dirty="0" err="1">
                <a:latin typeface="+mj-lt"/>
              </a:rPr>
              <a:t>Digibygg</a:t>
            </a:r>
            <a:r>
              <a:rPr lang="nb-NO" sz="6000" dirty="0">
                <a:latin typeface="+mj-lt"/>
              </a:rPr>
              <a:t> </a:t>
            </a:r>
          </a:p>
          <a:p>
            <a:pPr algn="ctr"/>
            <a:r>
              <a:rPr lang="nb-NO" sz="6000" dirty="0"/>
              <a:t>– elefanten i rommet?</a:t>
            </a:r>
            <a:endParaRPr lang="nb-NO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587865" cy="2573338"/>
          </a:xfrm>
        </p:spPr>
      </p:pic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0" y="0"/>
            <a:ext cx="4572000" cy="2573338"/>
          </a:xfrm>
          <a:solidFill>
            <a:schemeClr val="accent1">
              <a:alpha val="76000"/>
            </a:schemeClr>
          </a:solidFill>
        </p:spPr>
        <p:txBody>
          <a:bodyPr lIns="180000" rIns="180000" anchor="ctr">
            <a:normAutofit/>
          </a:bodyPr>
          <a:lstStyle/>
          <a:p>
            <a:pPr marL="0" indent="0" algn="ctr">
              <a:buNone/>
            </a:pPr>
            <a:r>
              <a:rPr lang="nb-NO" sz="4400" b="1" dirty="0" err="1">
                <a:solidFill>
                  <a:schemeClr val="bg1"/>
                </a:solidFill>
                <a:latin typeface="+mj-lt"/>
              </a:rPr>
              <a:t>Digiplan</a:t>
            </a:r>
            <a:r>
              <a:rPr lang="nb-NO" sz="4400" b="1" dirty="0">
                <a:solidFill>
                  <a:schemeClr val="bg1"/>
                </a:solidFill>
                <a:latin typeface="+mj-lt"/>
              </a:rPr>
              <a:t> </a:t>
            </a:r>
            <a:endParaRPr lang="ar-SA" sz="4400" b="1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nb-NO" sz="14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6" name="Plassholder for bil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68370"/>
            <a:ext cx="4575173" cy="2575130"/>
          </a:xfrm>
          <a:prstGeom prst="rect">
            <a:avLst/>
          </a:prstGeom>
        </p:spPr>
      </p:pic>
      <p:pic>
        <p:nvPicPr>
          <p:cNvPr id="7" name="Plassholder for bilde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67"/>
            <a:ext cx="4587864" cy="2572871"/>
          </a:xfrm>
          <a:prstGeom prst="rect">
            <a:avLst/>
          </a:prstGeom>
        </p:spPr>
      </p:pic>
      <p:pic>
        <p:nvPicPr>
          <p:cNvPr id="8" name="Plassholder for bild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568370"/>
            <a:ext cx="4562482" cy="2572871"/>
          </a:xfrm>
          <a:prstGeom prst="rect">
            <a:avLst/>
          </a:prstGeom>
        </p:spPr>
      </p:pic>
      <p:sp>
        <p:nvSpPr>
          <p:cNvPr id="9" name="Plassholder for innhold 2"/>
          <p:cNvSpPr txBox="1">
            <a:spLocks/>
          </p:cNvSpPr>
          <p:nvPr/>
        </p:nvSpPr>
        <p:spPr>
          <a:xfrm>
            <a:off x="4572000" y="0"/>
            <a:ext cx="4572000" cy="2573338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txBody>
          <a:bodyPr vert="horz" lIns="180000" tIns="0" rIns="180000" bIns="45720" rtlCol="0" anchor="ctr">
            <a:normAutofit/>
          </a:bodyPr>
          <a:lstStyle>
            <a:lvl1pPr marL="180975" indent="-1809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b-NO" sz="4400" b="1" dirty="0" err="1">
                <a:solidFill>
                  <a:schemeClr val="bg1"/>
                </a:solidFill>
                <a:latin typeface="+mj-lt"/>
              </a:rPr>
              <a:t>Digibygg</a:t>
            </a:r>
            <a:r>
              <a:rPr lang="nb-NO" sz="4400" b="1" dirty="0">
                <a:solidFill>
                  <a:schemeClr val="bg1"/>
                </a:solidFill>
                <a:latin typeface="+mj-lt"/>
              </a:rPr>
              <a:t> </a:t>
            </a:r>
            <a:endParaRPr lang="ar-SA" sz="4400" b="1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10" name="Plassholder for innhold 2"/>
          <p:cNvSpPr txBox="1">
            <a:spLocks/>
          </p:cNvSpPr>
          <p:nvPr/>
        </p:nvSpPr>
        <p:spPr>
          <a:xfrm>
            <a:off x="12692" y="2566111"/>
            <a:ext cx="4562481" cy="2572871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txBody>
          <a:bodyPr vert="horz" lIns="180000" tIns="0" rIns="180000" bIns="45720" rtlCol="0" anchor="ctr">
            <a:normAutofit/>
          </a:bodyPr>
          <a:lstStyle>
            <a:lvl1pPr marL="180975" indent="-1809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b-NO" sz="4400" b="1" dirty="0" err="1">
                <a:solidFill>
                  <a:schemeClr val="bg1"/>
                </a:solidFill>
                <a:latin typeface="+mj-lt"/>
              </a:rPr>
              <a:t>Digidrift</a:t>
            </a:r>
            <a:r>
              <a:rPr lang="nb-NO" sz="4400" b="1" dirty="0">
                <a:solidFill>
                  <a:schemeClr val="bg1"/>
                </a:solidFill>
                <a:latin typeface="+mj-lt"/>
              </a:rPr>
              <a:t> </a:t>
            </a:r>
            <a:endParaRPr lang="ar-SA" sz="4400" b="1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11" name="Plassholder for innhold 2"/>
          <p:cNvSpPr txBox="1">
            <a:spLocks/>
          </p:cNvSpPr>
          <p:nvPr/>
        </p:nvSpPr>
        <p:spPr>
          <a:xfrm>
            <a:off x="4572001" y="2561593"/>
            <a:ext cx="4571999" cy="257400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txBody>
          <a:bodyPr vert="horz" lIns="180000" tIns="0" rIns="180000" bIns="45720" rtlCol="0" anchor="ctr">
            <a:normAutofit/>
          </a:bodyPr>
          <a:lstStyle>
            <a:lvl1pPr marL="180975" indent="-1809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b-NO" sz="4400" b="1" dirty="0" err="1">
                <a:solidFill>
                  <a:schemeClr val="bg1"/>
                </a:solidFill>
                <a:latin typeface="+mj-lt"/>
              </a:rPr>
              <a:t>Digibruker</a:t>
            </a:r>
            <a:r>
              <a:rPr lang="nb-NO" sz="4400" b="1" dirty="0">
                <a:solidFill>
                  <a:schemeClr val="bg1"/>
                </a:solidFill>
                <a:latin typeface="+mj-lt"/>
              </a:rPr>
              <a:t> </a:t>
            </a:r>
            <a:endParaRPr lang="ar-SA" sz="4400" b="1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nb-NO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2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7" name="Plassholder for innhold 2"/>
          <p:cNvSpPr txBox="1">
            <a:spLocks/>
          </p:cNvSpPr>
          <p:nvPr/>
        </p:nvSpPr>
        <p:spPr>
          <a:xfrm>
            <a:off x="-18003" y="0"/>
            <a:ext cx="3078005" cy="2558958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vert="horz" lIns="180000" tIns="0" rIns="180000" bIns="45720" rtlCol="0" anchor="ctr">
            <a:normAutofit/>
          </a:bodyPr>
          <a:lstStyle>
            <a:lvl1pPr marL="180975" indent="-1809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dirty="0"/>
              <a:t>«smartere løsninger»</a:t>
            </a:r>
          </a:p>
        </p:txBody>
      </p:sp>
      <p:sp>
        <p:nvSpPr>
          <p:cNvPr id="8" name="Plassholder for innhold 2"/>
          <p:cNvSpPr txBox="1">
            <a:spLocks/>
          </p:cNvSpPr>
          <p:nvPr/>
        </p:nvSpPr>
        <p:spPr>
          <a:xfrm>
            <a:off x="6083998" y="0"/>
            <a:ext cx="3078005" cy="2558958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vert="horz" lIns="180000" tIns="0" rIns="180000" bIns="45720" rtlCol="0" anchor="ctr">
            <a:normAutofit/>
          </a:bodyPr>
          <a:lstStyle>
            <a:lvl1pPr marL="180975" indent="-1809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dirty="0"/>
              <a:t>risiko</a:t>
            </a:r>
          </a:p>
        </p:txBody>
      </p:sp>
      <p:sp>
        <p:nvSpPr>
          <p:cNvPr id="9" name="Plassholder for innhold 2"/>
          <p:cNvSpPr txBox="1">
            <a:spLocks/>
          </p:cNvSpPr>
          <p:nvPr/>
        </p:nvSpPr>
        <p:spPr>
          <a:xfrm>
            <a:off x="-18003" y="2558958"/>
            <a:ext cx="3078005" cy="2578940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vert="horz" lIns="180000" tIns="0" rIns="180000" bIns="45720" rtlCol="0" anchor="ctr">
            <a:normAutofit/>
          </a:bodyPr>
          <a:lstStyle>
            <a:lvl1pPr marL="180975" indent="-1809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dirty="0"/>
              <a:t>livsløp</a:t>
            </a:r>
          </a:p>
        </p:txBody>
      </p:sp>
      <p:sp>
        <p:nvSpPr>
          <p:cNvPr id="10" name="Plassholder for innhold 2"/>
          <p:cNvSpPr txBox="1">
            <a:spLocks/>
          </p:cNvSpPr>
          <p:nvPr/>
        </p:nvSpPr>
        <p:spPr>
          <a:xfrm>
            <a:off x="6083998" y="2558946"/>
            <a:ext cx="3078005" cy="2584554"/>
          </a:xfrm>
          <a:prstGeom prst="rect">
            <a:avLst/>
          </a:prstGeom>
          <a:solidFill>
            <a:schemeClr val="accent6">
              <a:alpha val="76000"/>
            </a:schemeClr>
          </a:solidFill>
        </p:spPr>
        <p:txBody>
          <a:bodyPr vert="horz" lIns="180000" tIns="0" rIns="180000" bIns="45720" rtlCol="0" anchor="ctr">
            <a:normAutofit/>
          </a:bodyPr>
          <a:lstStyle>
            <a:lvl1pPr marL="180975" indent="-1809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dirty="0"/>
              <a:t>verdiskaping</a:t>
            </a:r>
          </a:p>
        </p:txBody>
      </p:sp>
      <p:sp>
        <p:nvSpPr>
          <p:cNvPr id="11" name="Plassholder for innhold 2"/>
          <p:cNvSpPr txBox="1">
            <a:spLocks/>
          </p:cNvSpPr>
          <p:nvPr/>
        </p:nvSpPr>
        <p:spPr>
          <a:xfrm>
            <a:off x="3055501" y="0"/>
            <a:ext cx="3041999" cy="2558958"/>
          </a:xfrm>
          <a:prstGeom prst="rect">
            <a:avLst/>
          </a:prstGeom>
          <a:solidFill>
            <a:schemeClr val="accent5">
              <a:alpha val="76000"/>
            </a:schemeClr>
          </a:solidFill>
        </p:spPr>
        <p:txBody>
          <a:bodyPr vert="horz" lIns="180000" tIns="0" rIns="180000" bIns="45720" rtlCol="0" anchor="ctr">
            <a:normAutofit/>
          </a:bodyPr>
          <a:lstStyle>
            <a:lvl1pPr marL="180975" indent="-1809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dirty="0"/>
              <a:t>«alle vet alt alltid»</a:t>
            </a:r>
          </a:p>
        </p:txBody>
      </p:sp>
      <p:sp>
        <p:nvSpPr>
          <p:cNvPr id="12" name="Plassholder for innhold 2"/>
          <p:cNvSpPr txBox="1">
            <a:spLocks/>
          </p:cNvSpPr>
          <p:nvPr/>
        </p:nvSpPr>
        <p:spPr>
          <a:xfrm>
            <a:off x="3055501" y="2558958"/>
            <a:ext cx="3041999" cy="257894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txBody>
          <a:bodyPr vert="horz" lIns="180000" tIns="0" rIns="180000" bIns="45720" rtlCol="0" anchor="ctr">
            <a:normAutofit/>
          </a:bodyPr>
          <a:lstStyle>
            <a:lvl1pPr marL="180975" indent="-1809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dirty="0"/>
              <a:t>tilpasset digital gjennomføring?</a:t>
            </a:r>
          </a:p>
        </p:txBody>
      </p:sp>
    </p:spTree>
    <p:extLst>
      <p:ext uri="{BB962C8B-B14F-4D97-AF65-F5344CB8AC3E}">
        <p14:creationId xmlns:p14="http://schemas.microsoft.com/office/powerpoint/2010/main" val="20504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0"/>
            <a:ext cx="2286000" cy="5143499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2286000" cy="5143500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1" y="0"/>
            <a:ext cx="2286000" cy="51435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0" y="0"/>
            <a:ext cx="2286000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>
                <a:solidFill>
                  <a:schemeClr val="bg1"/>
                </a:solidFill>
              </a:rPr>
              <a:t>piloter</a:t>
            </a:r>
            <a:endParaRPr lang="nb-NO" sz="2200" b="1" dirty="0">
              <a:solidFill>
                <a:schemeClr val="bg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286000" y="-1"/>
            <a:ext cx="2286000" cy="51435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>
                <a:solidFill>
                  <a:schemeClr val="tx1"/>
                </a:solidFill>
              </a:rPr>
              <a:t>lære av andre</a:t>
            </a:r>
          </a:p>
        </p:txBody>
      </p:sp>
      <p:sp>
        <p:nvSpPr>
          <p:cNvPr id="6" name="Rektangel 5"/>
          <p:cNvSpPr/>
          <p:nvPr/>
        </p:nvSpPr>
        <p:spPr>
          <a:xfrm>
            <a:off x="4572000" y="-2"/>
            <a:ext cx="22860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>
                <a:solidFill>
                  <a:schemeClr val="bg1"/>
                </a:solidFill>
              </a:rPr>
              <a:t>kommunisere</a:t>
            </a:r>
          </a:p>
        </p:txBody>
      </p:sp>
      <p:sp>
        <p:nvSpPr>
          <p:cNvPr id="7" name="Rektangel 6"/>
          <p:cNvSpPr/>
          <p:nvPr/>
        </p:nvSpPr>
        <p:spPr>
          <a:xfrm>
            <a:off x="6858000" y="0"/>
            <a:ext cx="2286000" cy="51435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>
                <a:solidFill>
                  <a:schemeClr val="bg1"/>
                </a:solidFill>
              </a:rPr>
              <a:t>dialogkonferanse</a:t>
            </a:r>
          </a:p>
        </p:txBody>
      </p:sp>
      <p:sp>
        <p:nvSpPr>
          <p:cNvPr id="18" name="Rektangel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dirty="0">
                <a:solidFill>
                  <a:schemeClr val="bg1"/>
                </a:solidFill>
              </a:rPr>
              <a:t>Hvordan…</a:t>
            </a:r>
          </a:p>
          <a:p>
            <a:pPr algn="ctr"/>
            <a:endParaRPr lang="nb-NO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1" y="0"/>
            <a:ext cx="9156702" cy="5143500"/>
          </a:xfrm>
          <a:prstGeom prst="rect">
            <a:avLst/>
          </a:prstGeom>
        </p:spPr>
      </p:pic>
      <p:sp>
        <p:nvSpPr>
          <p:cNvPr id="6" name="TekstSylinder 1"/>
          <p:cNvSpPr txBox="1"/>
          <p:nvPr/>
        </p:nvSpPr>
        <p:spPr>
          <a:xfrm>
            <a:off x="843882" y="2840693"/>
            <a:ext cx="5722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Er ikke dette mye å gape over?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77" y="-1"/>
            <a:ext cx="9164077" cy="514350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-20077" y="0"/>
            <a:ext cx="9164077" cy="5143499"/>
          </a:xfrm>
          <a:prstGeom prst="rect">
            <a:avLst/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Bildeforklaring formet som en ellipse 4"/>
          <p:cNvSpPr/>
          <p:nvPr/>
        </p:nvSpPr>
        <p:spPr>
          <a:xfrm>
            <a:off x="4572000" y="195263"/>
            <a:ext cx="3851131" cy="2454279"/>
          </a:xfrm>
          <a:prstGeom prst="wedgeEllipseCallout">
            <a:avLst>
              <a:gd name="adj1" fmla="val -38492"/>
              <a:gd name="adj2" fmla="val 6257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</a:rPr>
              <a:t>Vi må gjøre det sammen!!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  <a:p>
            <a:pPr marL="0" indent="0">
              <a:buNone/>
            </a:pPr>
            <a:r>
              <a:rPr lang="nb-NO" dirty="0"/>
              <a:t>I - </a:t>
            </a:r>
            <a:r>
              <a:rPr lang="nb-NO" dirty="0" err="1"/>
              <a:t>Building</a:t>
            </a:r>
            <a:r>
              <a:rPr lang="nb-NO" dirty="0"/>
              <a:t> Smart          nøytrale, uavhengig. Samler alle aktører  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II - Digitalt veikart           Byggenæringens Landsforbund ( 4000 </a:t>
            </a:r>
            <a:r>
              <a:rPr lang="nb-NO" dirty="0" err="1"/>
              <a:t>medl</a:t>
            </a:r>
            <a:r>
              <a:rPr lang="nb-NO" dirty="0"/>
              <a:t>)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III - Statsbygg                   Byggherre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002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type="subTitle" idx="4294967295"/>
          </p:nvPr>
        </p:nvSpPr>
        <p:spPr>
          <a:xfrm>
            <a:off x="0" y="1482724"/>
            <a:ext cx="9144000" cy="2254250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nb-NO" sz="6000" dirty="0">
                <a:solidFill>
                  <a:schemeClr val="bg1"/>
                </a:solidFill>
                <a:latin typeface="+mj-lt"/>
              </a:rPr>
              <a:t>Takk for meg!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nb-NO" sz="2400" dirty="0">
                <a:solidFill>
                  <a:schemeClr val="bg1"/>
                </a:solidFill>
              </a:rPr>
              <a:t/>
            </a:r>
            <a:br>
              <a:rPr lang="nb-NO" sz="2400" dirty="0">
                <a:solidFill>
                  <a:schemeClr val="bg1"/>
                </a:solidFill>
              </a:rPr>
            </a:br>
            <a:r>
              <a:rPr lang="nb-NO" sz="2400" dirty="0">
                <a:solidFill>
                  <a:schemeClr val="bg1"/>
                </a:solidFill>
              </a:rPr>
              <a:t>Send gjerne mail til: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nb-NO" sz="2400" dirty="0" err="1">
                <a:solidFill>
                  <a:schemeClr val="bg1"/>
                </a:solidFill>
              </a:rPr>
              <a:t>jan.myhre@statsbygg.no</a:t>
            </a:r>
            <a:endParaRPr lang="nb-NO" sz="240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nb-NO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7" descr="Statsbygg_logo_hvit_ramme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" y="177924"/>
            <a:ext cx="17399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7" y="1282304"/>
            <a:ext cx="8668796" cy="2139553"/>
          </a:xfrm>
        </p:spPr>
        <p:txBody>
          <a:bodyPr>
            <a:normAutofit fontScale="90000"/>
          </a:bodyPr>
          <a:lstStyle/>
          <a:p>
            <a:r>
              <a:rPr lang="nb-NO" dirty="0"/>
              <a:t>I - </a:t>
            </a:r>
            <a:r>
              <a:rPr lang="nb-NO" dirty="0" err="1"/>
              <a:t>buildingSMARTNorge</a:t>
            </a:r>
            <a:r>
              <a:rPr lang="nb-NO" dirty="0"/>
              <a:t> sitt </a:t>
            </a:r>
            <a:br>
              <a:rPr lang="nb-NO" dirty="0"/>
            </a:br>
            <a:r>
              <a:rPr lang="nb-NO" dirty="0"/>
              <a:t>bidrag til å «digitalisere sammen»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buildingSMART Norge konferansen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888" y="4004668"/>
            <a:ext cx="3867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</a:rPr>
              <a:t>Jan Myhre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</a:rPr>
              <a:t>Statsbygg</a:t>
            </a:r>
          </a:p>
        </p:txBody>
      </p:sp>
    </p:spTree>
    <p:extLst>
      <p:ext uri="{BB962C8B-B14F-4D97-AF65-F5344CB8AC3E}">
        <p14:creationId xmlns:p14="http://schemas.microsoft.com/office/powerpoint/2010/main" val="1767873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digitaliserer sammen!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11" y="2120091"/>
            <a:ext cx="5636875" cy="253364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43" y="446817"/>
            <a:ext cx="2045621" cy="192557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5"/>
          <a:srcRect l="1976" t="40973" r="7699"/>
          <a:stretch/>
        </p:blipFill>
        <p:spPr>
          <a:xfrm>
            <a:off x="6603543" y="1863527"/>
            <a:ext cx="1978484" cy="96970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6"/>
          <a:srcRect t="23041" b="22321"/>
          <a:stretch/>
        </p:blipFill>
        <p:spPr>
          <a:xfrm>
            <a:off x="5696220" y="2372390"/>
            <a:ext cx="2885806" cy="886906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948" y="2860353"/>
            <a:ext cx="3017078" cy="17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2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Standardisering og implementering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663060" y="994587"/>
            <a:ext cx="4175936" cy="139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0" dirty="0"/>
              <a:t>Alle løsninger skal baseres på åpne formater, slik at utviklingen skjer i et brukerstyrt marked med fri konkurranse. 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09" y="1370410"/>
            <a:ext cx="3521869" cy="326469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4"/>
          <a:srcRect t="33400"/>
          <a:stretch/>
        </p:blipFill>
        <p:spPr>
          <a:xfrm>
            <a:off x="4577130" y="2464095"/>
            <a:ext cx="4347797" cy="2171009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5"/>
          <a:srcRect t="32726"/>
          <a:stretch/>
        </p:blipFill>
        <p:spPr>
          <a:xfrm>
            <a:off x="5920164" y="3118520"/>
            <a:ext cx="2997894" cy="151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2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7" y="1282304"/>
            <a:ext cx="8520113" cy="2139553"/>
          </a:xfrm>
        </p:spPr>
        <p:txBody>
          <a:bodyPr>
            <a:normAutofit/>
          </a:bodyPr>
          <a:lstStyle/>
          <a:p>
            <a:r>
              <a:rPr lang="nb-NO" dirty="0"/>
              <a:t>II - BAE-næringens digitale veikart 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buildingSMART Norge konferansen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888" y="4004668"/>
            <a:ext cx="3867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</a:rPr>
              <a:t>Lars Chr Christensen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</a:rPr>
              <a:t>multiBIM as</a:t>
            </a:r>
          </a:p>
        </p:txBody>
      </p:sp>
    </p:spTree>
    <p:extLst>
      <p:ext uri="{BB962C8B-B14F-4D97-AF65-F5344CB8AC3E}">
        <p14:creationId xmlns:p14="http://schemas.microsoft.com/office/powerpoint/2010/main" val="1851624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709" y="-1134107"/>
            <a:ext cx="7886700" cy="446276"/>
          </a:xfrm>
        </p:spPr>
        <p:txBody>
          <a:bodyPr/>
          <a:lstStyle/>
          <a:p>
            <a:r>
              <a:rPr lang="nb-NO" dirty="0"/>
              <a:t>Digitalt veikart - Resultatkjede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777733" y="51575"/>
            <a:ext cx="2187322" cy="1402533"/>
            <a:chOff x="8673412" y="624537"/>
            <a:chExt cx="2916429" cy="1870044"/>
          </a:xfrm>
        </p:grpSpPr>
        <p:sp>
          <p:nvSpPr>
            <p:cNvPr id="31" name="Arrow: Right 30"/>
            <p:cNvSpPr/>
            <p:nvPr/>
          </p:nvSpPr>
          <p:spPr>
            <a:xfrm>
              <a:off x="9255897" y="624537"/>
              <a:ext cx="2257761" cy="1870044"/>
            </a:xfrm>
            <a:prstGeom prst="rightArrow">
              <a:avLst>
                <a:gd name="adj1" fmla="val 76575"/>
                <a:gd name="adj2" fmla="val 0"/>
              </a:avLst>
            </a:prstGeom>
            <a:solidFill>
              <a:srgbClr val="D6E1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b-NO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673412" y="947257"/>
              <a:ext cx="1197864" cy="1197864"/>
              <a:chOff x="7781544" y="4654296"/>
              <a:chExt cx="1197864" cy="1197864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7781544" y="4654296"/>
                <a:ext cx="1197864" cy="11978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nb-NO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969947" y="5053173"/>
                <a:ext cx="89169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nb-NO" sz="1500" dirty="0">
                    <a:solidFill>
                      <a:prstClr val="white"/>
                    </a:solidFill>
                  </a:rPr>
                  <a:t>Visjon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795095" y="966425"/>
              <a:ext cx="1794746" cy="13542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nb-NO" sz="1200" dirty="0">
                  <a:solidFill>
                    <a:prstClr val="black"/>
                  </a:solidFill>
                </a:rPr>
                <a:t>Heldigitalisert, konkurransedyktig og bærekraftig </a:t>
              </a:r>
              <a:br>
                <a:rPr lang="nb-NO" sz="1200" dirty="0">
                  <a:solidFill>
                    <a:prstClr val="black"/>
                  </a:solidFill>
                </a:rPr>
              </a:br>
              <a:r>
                <a:rPr lang="nb-NO" sz="1200" dirty="0">
                  <a:solidFill>
                    <a:prstClr val="black"/>
                  </a:solidFill>
                </a:rPr>
                <a:t>BAE-næring i 2025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191255" y="735754"/>
            <a:ext cx="2905985" cy="1469634"/>
            <a:chOff x="6106262" y="1836082"/>
            <a:chExt cx="3874646" cy="1959512"/>
          </a:xfrm>
        </p:grpSpPr>
        <p:sp>
          <p:nvSpPr>
            <p:cNvPr id="30" name="Arrow: Right 29"/>
            <p:cNvSpPr/>
            <p:nvPr/>
          </p:nvSpPr>
          <p:spPr>
            <a:xfrm>
              <a:off x="6705193" y="1836082"/>
              <a:ext cx="3240000" cy="1870044"/>
            </a:xfrm>
            <a:prstGeom prst="rightArrow">
              <a:avLst>
                <a:gd name="adj1" fmla="val 76575"/>
                <a:gd name="adj2" fmla="val 50000"/>
              </a:avLst>
            </a:prstGeom>
            <a:solidFill>
              <a:srgbClr val="D6E1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b-NO">
                <a:solidFill>
                  <a:prstClr val="white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106262" y="2178761"/>
              <a:ext cx="1197864" cy="1197864"/>
              <a:chOff x="7781544" y="4654296"/>
              <a:chExt cx="1197864" cy="119786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7781544" y="4654296"/>
                <a:ext cx="1197864" cy="11978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nb-NO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075205" y="5053173"/>
                <a:ext cx="64804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nb-NO" sz="1500" dirty="0">
                    <a:solidFill>
                      <a:prstClr val="white"/>
                    </a:solidFill>
                  </a:rPr>
                  <a:t>Mål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7304126" y="2236193"/>
              <a:ext cx="2676782" cy="15594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nb-NO" sz="1000" kern="0" dirty="0">
                  <a:solidFill>
                    <a:sysClr val="windowText" lastClr="000000"/>
                  </a:solidFill>
                </a:rPr>
                <a:t>33 % kostnadsreduksjon</a:t>
              </a:r>
            </a:p>
            <a:p>
              <a:pPr>
                <a:defRPr/>
              </a:pPr>
              <a:r>
                <a:rPr lang="nb-NO" sz="1000" kern="0" dirty="0">
                  <a:solidFill>
                    <a:sysClr val="windowText" lastClr="000000"/>
                  </a:solidFill>
                </a:rPr>
                <a:t>50 % lavere klimagassutslipp </a:t>
              </a:r>
            </a:p>
            <a:p>
              <a:pPr>
                <a:defRPr/>
              </a:pPr>
              <a:r>
                <a:rPr lang="nb-NO" sz="1000" kern="0" dirty="0">
                  <a:solidFill>
                    <a:sysClr val="windowText" lastClr="000000"/>
                  </a:solidFill>
                </a:rPr>
                <a:t>50 % raskere prosjektgjennomføring</a:t>
              </a:r>
            </a:p>
            <a:p>
              <a:pPr>
                <a:defRPr/>
              </a:pPr>
              <a:r>
                <a:rPr lang="nb-NO" sz="1000" kern="0" dirty="0">
                  <a:solidFill>
                    <a:sysClr val="windowText" lastClr="000000"/>
                  </a:solidFill>
                </a:rPr>
                <a:t>50 % økning i eksport av produkter </a:t>
              </a:r>
            </a:p>
            <a:p>
              <a:pPr>
                <a:defRPr/>
              </a:pPr>
              <a:r>
                <a:rPr lang="nb-NO" sz="1000" kern="0" dirty="0">
                  <a:solidFill>
                    <a:sysClr val="windowText" lastClr="000000"/>
                  </a:solidFill>
                </a:rPr>
                <a:t>og tjenester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88459" y="1685942"/>
            <a:ext cx="3081186" cy="1402533"/>
            <a:chOff x="4500019" y="3362468"/>
            <a:chExt cx="4108248" cy="1870044"/>
          </a:xfrm>
        </p:grpSpPr>
        <p:sp>
          <p:nvSpPr>
            <p:cNvPr id="29" name="Arrow: Right 28"/>
            <p:cNvSpPr/>
            <p:nvPr/>
          </p:nvSpPr>
          <p:spPr>
            <a:xfrm>
              <a:off x="5067149" y="3362468"/>
              <a:ext cx="3240000" cy="1870044"/>
            </a:xfrm>
            <a:prstGeom prst="rightArrow">
              <a:avLst>
                <a:gd name="adj1" fmla="val 76575"/>
                <a:gd name="adj2" fmla="val 50000"/>
              </a:avLst>
            </a:prstGeom>
            <a:solidFill>
              <a:srgbClr val="D6E1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b-NO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500019" y="3676124"/>
              <a:ext cx="1268071" cy="1197864"/>
              <a:chOff x="7402205" y="4654296"/>
              <a:chExt cx="1268071" cy="119786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402205" y="4654296"/>
                <a:ext cx="1197864" cy="11978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nb-NO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472412" y="4875552"/>
                <a:ext cx="1197864" cy="40011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defRPr/>
                </a:pPr>
                <a:r>
                  <a:rPr lang="nb-NO" sz="1500" dirty="0">
                    <a:solidFill>
                      <a:prstClr val="white"/>
                    </a:solidFill>
                  </a:rPr>
                  <a:t>Forut-setninger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5768090" y="3881299"/>
              <a:ext cx="2840177" cy="861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nb-NO" sz="1200" kern="0" dirty="0">
                  <a:solidFill>
                    <a:sysClr val="windowText" lastClr="000000"/>
                  </a:solidFill>
                </a:rPr>
                <a:t>Omforent digital  prosjektgjennomførings- </a:t>
              </a:r>
              <a:br>
                <a:rPr lang="nb-NO" sz="1200" kern="0" dirty="0">
                  <a:solidFill>
                    <a:sysClr val="windowText" lastClr="000000"/>
                  </a:solidFill>
                </a:rPr>
              </a:br>
              <a:r>
                <a:rPr lang="nb-NO" sz="1200" kern="0" dirty="0">
                  <a:solidFill>
                    <a:sysClr val="windowText" lastClr="000000"/>
                  </a:solidFill>
                </a:rPr>
                <a:t>og forvaltningsmodell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8799" y="2598407"/>
            <a:ext cx="2956508" cy="1402533"/>
            <a:chOff x="2039666" y="3852738"/>
            <a:chExt cx="3942011" cy="18700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Arrow: Right 27"/>
            <p:cNvSpPr/>
            <p:nvPr/>
          </p:nvSpPr>
          <p:spPr>
            <a:xfrm>
              <a:off x="2741677" y="3852738"/>
              <a:ext cx="3240000" cy="1870044"/>
            </a:xfrm>
            <a:prstGeom prst="rightArrow">
              <a:avLst>
                <a:gd name="adj1" fmla="val 76575"/>
                <a:gd name="adj2" fmla="val 5000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b-NO">
                <a:solidFill>
                  <a:prstClr val="white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039666" y="4195141"/>
              <a:ext cx="1316059" cy="1197864"/>
              <a:chOff x="7359737" y="4654296"/>
              <a:chExt cx="1316059" cy="1197864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7407724" y="4654296"/>
                <a:ext cx="1197864" cy="11978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nb-NO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359737" y="5049618"/>
                <a:ext cx="1316059" cy="40011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defRPr/>
                </a:pPr>
                <a:r>
                  <a:rPr lang="nb-NO" sz="1500" dirty="0">
                    <a:solidFill>
                      <a:prstClr val="white"/>
                    </a:solidFill>
                  </a:rPr>
                  <a:t>Produkter</a:t>
                </a: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3460133" y="4126041"/>
              <a:ext cx="1758371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nb-NO" sz="1200" kern="0" dirty="0">
                  <a:solidFill>
                    <a:sysClr val="windowText" lastClr="000000"/>
                  </a:solidFill>
                </a:rPr>
                <a:t>P1-Digitale</a:t>
              </a:r>
            </a:p>
            <a:p>
              <a:pPr>
                <a:defRPr/>
              </a:pPr>
              <a:r>
                <a:rPr lang="nb-NO" sz="1200" kern="0" dirty="0">
                  <a:solidFill>
                    <a:sysClr val="windowText" lastClr="000000"/>
                  </a:solidFill>
                </a:rPr>
                <a:t>byggeplasser</a:t>
              </a:r>
            </a:p>
            <a:p>
              <a:pPr>
                <a:defRPr/>
              </a:pPr>
              <a:endParaRPr lang="nb-NO" sz="1200" kern="0" dirty="0">
                <a:solidFill>
                  <a:sysClr val="windowText" lastClr="000000"/>
                </a:solidFill>
              </a:endParaRPr>
            </a:p>
            <a:p>
              <a:pPr>
                <a:defRPr/>
              </a:pPr>
              <a:r>
                <a:rPr lang="nb-NO" sz="1200" kern="0" dirty="0">
                  <a:solidFill>
                    <a:sysClr val="windowText" lastClr="000000"/>
                  </a:solidFill>
                </a:rPr>
                <a:t>P2-Digital </a:t>
              </a:r>
            </a:p>
            <a:p>
              <a:pPr>
                <a:defRPr/>
              </a:pPr>
              <a:r>
                <a:rPr lang="nb-NO" sz="1200" kern="0" dirty="0">
                  <a:solidFill>
                    <a:sysClr val="windowText" lastClr="000000"/>
                  </a:solidFill>
                </a:rPr>
                <a:t>tvillinger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2794" y="3558959"/>
            <a:ext cx="2946312" cy="1402533"/>
            <a:chOff x="-295586" y="3862023"/>
            <a:chExt cx="3928416" cy="18700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Arrow: Right 21"/>
            <p:cNvSpPr/>
            <p:nvPr/>
          </p:nvSpPr>
          <p:spPr>
            <a:xfrm>
              <a:off x="392830" y="3862023"/>
              <a:ext cx="3240000" cy="1870044"/>
            </a:xfrm>
            <a:prstGeom prst="rightArrow">
              <a:avLst>
                <a:gd name="adj1" fmla="val 76575"/>
                <a:gd name="adj2" fmla="val 5000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b-NO">
                <a:solidFill>
                  <a:prstClr val="white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-295586" y="4201668"/>
              <a:ext cx="1486423" cy="1197864"/>
              <a:chOff x="5106674" y="4654296"/>
              <a:chExt cx="1486423" cy="1197864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106674" y="4654296"/>
                <a:ext cx="1197864" cy="11978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nb-NO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277038" y="4917354"/>
                <a:ext cx="1316059" cy="716616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defRPr/>
                </a:pPr>
                <a:r>
                  <a:rPr lang="nb-NO" sz="1500" dirty="0">
                    <a:solidFill>
                      <a:prstClr val="white"/>
                    </a:solidFill>
                  </a:rPr>
                  <a:t>Mulig-gjørere</a:t>
                </a: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876354" y="4336682"/>
              <a:ext cx="2493060" cy="1251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nb-NO" sz="1100" kern="0" dirty="0">
                  <a:solidFill>
                    <a:sysClr val="windowText" lastClr="000000"/>
                  </a:solidFill>
                </a:rPr>
                <a:t>M1: Standarder</a:t>
              </a:r>
            </a:p>
            <a:p>
              <a:pPr>
                <a:defRPr/>
              </a:pPr>
              <a:r>
                <a:rPr lang="nb-NO" sz="1100" kern="0" dirty="0">
                  <a:solidFill>
                    <a:sysClr val="windowText" lastClr="000000"/>
                  </a:solidFill>
                </a:rPr>
                <a:t>M2: Samlende digital plattform</a:t>
              </a:r>
            </a:p>
            <a:p>
              <a:pPr>
                <a:defRPr/>
              </a:pPr>
              <a:r>
                <a:rPr lang="nb-NO" sz="1100" kern="0" dirty="0">
                  <a:solidFill>
                    <a:sysClr val="windowText" lastClr="000000"/>
                  </a:solidFill>
                </a:rPr>
                <a:t>M4: Gevinsthøsting</a:t>
              </a:r>
            </a:p>
            <a:p>
              <a:pPr>
                <a:defRPr/>
              </a:pPr>
              <a:r>
                <a:rPr lang="nb-NO" sz="1100" kern="0" dirty="0">
                  <a:solidFill>
                    <a:sysClr val="windowText" lastClr="000000"/>
                  </a:solidFill>
                </a:rPr>
                <a:t>M3: Kompetanseutvikling</a:t>
              </a:r>
            </a:p>
          </p:txBody>
        </p:sp>
      </p:grpSp>
      <p:sp>
        <p:nvSpPr>
          <p:cNvPr id="4" name="TekstSylinder 3"/>
          <p:cNvSpPr txBox="1"/>
          <p:nvPr/>
        </p:nvSpPr>
        <p:spPr>
          <a:xfrm>
            <a:off x="457200" y="1192013"/>
            <a:ext cx="2933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Digitalt veikart</a:t>
            </a:r>
          </a:p>
        </p:txBody>
      </p:sp>
    </p:spTree>
    <p:extLst>
      <p:ext uri="{BB962C8B-B14F-4D97-AF65-F5344CB8AC3E}">
        <p14:creationId xmlns:p14="http://schemas.microsoft.com/office/powerpoint/2010/main" val="196219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7" y="1282304"/>
            <a:ext cx="8772874" cy="2139553"/>
          </a:xfrm>
        </p:spPr>
        <p:txBody>
          <a:bodyPr>
            <a:normAutofit/>
          </a:bodyPr>
          <a:lstStyle/>
          <a:p>
            <a:r>
              <a:rPr lang="nb-NO" dirty="0"/>
              <a:t>III - Statsbygg </a:t>
            </a:r>
            <a:r>
              <a:rPr lang="nb-NO" dirty="0" err="1"/>
              <a:t>digibygg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- digitale produkt og prosesser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buildingSMART Norge konferansen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888" y="4004668"/>
            <a:ext cx="3867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</a:rPr>
              <a:t>Jan Myhre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</a:rPr>
              <a:t>Statsbygg</a:t>
            </a:r>
          </a:p>
        </p:txBody>
      </p:sp>
    </p:spTree>
    <p:extLst>
      <p:ext uri="{BB962C8B-B14F-4D97-AF65-F5344CB8AC3E}">
        <p14:creationId xmlns:p14="http://schemas.microsoft.com/office/powerpoint/2010/main" val="427444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nb-NO" sz="2000" dirty="0"/>
              <a:t>Jan Myhre, </a:t>
            </a:r>
          </a:p>
          <a:p>
            <a:pPr>
              <a:spcBef>
                <a:spcPts val="0"/>
              </a:spcBef>
            </a:pPr>
            <a:r>
              <a:rPr lang="nb-NO" sz="2000" dirty="0" err="1"/>
              <a:t>Digibygg</a:t>
            </a:r>
            <a:r>
              <a:rPr lang="nb-NO" sz="2000" dirty="0"/>
              <a:t>-direktør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48445" y="1597820"/>
            <a:ext cx="3709255" cy="2377280"/>
          </a:xfrm>
        </p:spPr>
        <p:txBody>
          <a:bodyPr>
            <a:noAutofit/>
          </a:bodyPr>
          <a:lstStyle/>
          <a:p>
            <a:r>
              <a:rPr lang="nb-NO" sz="6600" cap="none" dirty="0" err="1"/>
              <a:t>Digibygg</a:t>
            </a:r>
            <a:endParaRPr lang="en-GB" sz="6600" cap="none" dirty="0"/>
          </a:p>
        </p:txBody>
      </p:sp>
    </p:spTree>
    <p:extLst>
      <p:ext uri="{BB962C8B-B14F-4D97-AF65-F5344CB8AC3E}">
        <p14:creationId xmlns:p14="http://schemas.microsoft.com/office/powerpoint/2010/main" val="359724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B-mal">
  <a:themeElements>
    <a:clrScheme name="STATSBYGG">
      <a:dk1>
        <a:srgbClr val="000000"/>
      </a:dk1>
      <a:lt1>
        <a:srgbClr val="FFFFFF"/>
      </a:lt1>
      <a:dk2>
        <a:srgbClr val="AFAFAE"/>
      </a:dk2>
      <a:lt2>
        <a:srgbClr val="E3E3E3"/>
      </a:lt2>
      <a:accent1>
        <a:srgbClr val="32696F"/>
      </a:accent1>
      <a:accent2>
        <a:srgbClr val="76BABC"/>
      </a:accent2>
      <a:accent3>
        <a:srgbClr val="FDCF3F"/>
      </a:accent3>
      <a:accent4>
        <a:srgbClr val="E98652"/>
      </a:accent4>
      <a:accent5>
        <a:srgbClr val="E46B79"/>
      </a:accent5>
      <a:accent6>
        <a:srgbClr val="7B5172"/>
      </a:accent6>
      <a:hlink>
        <a:srgbClr val="32696F"/>
      </a:hlink>
      <a:folHlink>
        <a:srgbClr val="32696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tsbygg_PPT_16_9_mal_ORIG_DEF5" id="{8DF3D55F-261E-A349-86C6-5E41347BBAA7}" vid="{50BADAE8-89B1-F040-8588-B8EBA3A5A085}"/>
    </a:ext>
  </a:extLst>
</a:theme>
</file>

<file path=ppt/theme/theme2.xml><?xml version="1.0" encoding="utf-8"?>
<a:theme xmlns:a="http://schemas.openxmlformats.org/drawingml/2006/main" name="bSN_PP-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SN Presentasjonsmal" id="{9F6314A9-0B48-4B74-90AC-985C1C4FD55B}" vid="{47CD5875-BDBE-4853-862A-5A7E74794F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SB-mal</Template>
  <TotalTime>3768</TotalTime>
  <Words>760</Words>
  <Application>Microsoft Macintosh PowerPoint</Application>
  <PresentationFormat>Skjermfremvisning (16:9)</PresentationFormat>
  <Paragraphs>151</Paragraphs>
  <Slides>20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20</vt:i4>
      </vt:variant>
    </vt:vector>
  </HeadingPairs>
  <TitlesOfParts>
    <vt:vector size="29" baseType="lpstr">
      <vt:lpstr>Calibri</vt:lpstr>
      <vt:lpstr>Franklin Gothic Book</vt:lpstr>
      <vt:lpstr>Franklin Gothic Medium</vt:lpstr>
      <vt:lpstr>Geneva</vt:lpstr>
      <vt:lpstr>Lucida Grande</vt:lpstr>
      <vt:lpstr>ＭＳ Ｐゴシック</vt:lpstr>
      <vt:lpstr>Arial</vt:lpstr>
      <vt:lpstr>SB-mal</vt:lpstr>
      <vt:lpstr>bSN_PP-mal</vt:lpstr>
      <vt:lpstr>«Vi må digitalisere sammen for å høste store effekter!» </vt:lpstr>
      <vt:lpstr>PowerPoint-presentasjon</vt:lpstr>
      <vt:lpstr>I - buildingSMARTNorge sitt  bidrag til å «digitalisere sammen»</vt:lpstr>
      <vt:lpstr>Vi digitaliserer sammen!</vt:lpstr>
      <vt:lpstr>Standardisering og implementering</vt:lpstr>
      <vt:lpstr>II - BAE-næringens digitale veikart 2025</vt:lpstr>
      <vt:lpstr>Digitalt veikart - Resultatkjede</vt:lpstr>
      <vt:lpstr>III - Statsbygg digibygg - digitale produkt og prosesser</vt:lpstr>
      <vt:lpstr>Digibygg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Statsbygg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 tenker Statsbygg om digitalisering ? En prolog til DigiBYGG</dc:title>
  <dc:creator>Frode Mohus</dc:creator>
  <cp:lastModifiedBy>Microsoft Office-bruker</cp:lastModifiedBy>
  <cp:revision>302</cp:revision>
  <cp:lastPrinted>2017-03-27T12:59:55Z</cp:lastPrinted>
  <dcterms:created xsi:type="dcterms:W3CDTF">2016-12-12T18:24:43Z</dcterms:created>
  <dcterms:modified xsi:type="dcterms:W3CDTF">2017-04-25T06:44:02Z</dcterms:modified>
</cp:coreProperties>
</file>