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2" r:id="rId2"/>
    <p:sldId id="293" r:id="rId3"/>
    <p:sldId id="283" r:id="rId4"/>
    <p:sldId id="290" r:id="rId5"/>
    <p:sldId id="308" r:id="rId6"/>
    <p:sldId id="302" r:id="rId7"/>
    <p:sldId id="309" r:id="rId8"/>
    <p:sldId id="304" r:id="rId9"/>
    <p:sldId id="296" r:id="rId10"/>
    <p:sldId id="294" r:id="rId11"/>
    <p:sldId id="306" r:id="rId12"/>
    <p:sldId id="310" r:id="rId13"/>
    <p:sldId id="301" r:id="rId14"/>
    <p:sldId id="286" r:id="rId15"/>
    <p:sldId id="285" r:id="rId16"/>
    <p:sldId id="299" r:id="rId17"/>
    <p:sldId id="288" r:id="rId18"/>
    <p:sldId id="307" r:id="rId19"/>
    <p:sldId id="295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7E1453"/>
    <a:srgbClr val="D0D0D0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74" autoAdjust="0"/>
  </p:normalViewPr>
  <p:slideViewPr>
    <p:cSldViewPr snapToGrid="0">
      <p:cViewPr varScale="1">
        <p:scale>
          <a:sx n="124" d="100"/>
          <a:sy n="124" d="100"/>
        </p:scale>
        <p:origin x="6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20B9-847F-47FA-B12B-8E9C4C54A82C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6451-476F-4707-8289-B047CF489BF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9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Hvordan digital samhandling er tenkt mot entreprenør. NB! Etiketten det store. </a:t>
            </a:r>
          </a:p>
          <a:p>
            <a:r>
              <a:rPr lang="nb-NO" dirty="0"/>
              <a:t>Byggevarehandelen ønsker å bli en bedre leverandør</a:t>
            </a:r>
            <a:r>
              <a:rPr lang="nb-NO" baseline="0" dirty="0"/>
              <a:t> til entreprenørene, men trenger da mer informasjon i bestillingsøyeblikket.</a:t>
            </a:r>
          </a:p>
          <a:p>
            <a:r>
              <a:rPr lang="nb-NO" baseline="0" dirty="0"/>
              <a:t>Viktig også å fremheve fordelene med digital avstemming av faktura.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2819C-1958-0F48-B197-9B5959EA6DD4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962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…og estimert</a:t>
            </a:r>
            <a:r>
              <a:rPr lang="nb-NO" baseline="0" dirty="0"/>
              <a:t> besparelse blant de største Bygg-entreprenørene i Norge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2819C-1958-0F48-B197-9B5959EA6DD4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374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2819C-1958-0F48-B197-9B5959EA6DD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55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2819C-1958-0F48-B197-9B5959EA6DD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87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2819C-1958-0F48-B197-9B5959EA6DD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09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845C41CF-A512-45DF-A9DB-0EA3EF543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9651" y="2289047"/>
            <a:ext cx="5472698" cy="227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976E-5B81-404A-A5DB-9FF8EF30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365125"/>
            <a:ext cx="6680200" cy="9037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35055-6C0F-4F94-90D4-975CF924E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3600" y="1402080"/>
            <a:ext cx="6680200" cy="451725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1BEF-5F0D-4C17-BE8B-67BB7482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50E33-AC17-460E-9CC0-78B685D55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FF5D2-9E8C-4D26-BD67-E9DCFF6B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8C0B49-A41B-4886-B168-78C6734892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199" y="365125"/>
            <a:ext cx="3458029" cy="555421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380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976E-5B81-404A-A5DB-9FF8EF30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092" y="263272"/>
            <a:ext cx="4753708" cy="90371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35055-6C0F-4F94-90D4-975CF924E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0092" y="1310640"/>
            <a:ext cx="4753708" cy="460869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1BEF-5F0D-4C17-BE8B-67BB7482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50E33-AC17-460E-9CC0-78B685D55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FF5D2-9E8C-4D26-BD67-E9DCFF6B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8C0B49-A41B-4886-B168-78C6734892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562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2741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å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78F84A5-E589-4FD0-A427-92659AA58AAE}"/>
              </a:ext>
            </a:extLst>
          </p:cNvPr>
          <p:cNvGrpSpPr/>
          <p:nvPr userDrawn="1"/>
        </p:nvGrpSpPr>
        <p:grpSpPr>
          <a:xfrm>
            <a:off x="1097280" y="1034327"/>
            <a:ext cx="10107749" cy="3982696"/>
            <a:chOff x="1097280" y="1034327"/>
            <a:chExt cx="10107749" cy="398269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1F0EE8-38E1-4CE4-9786-E728869A992A}"/>
                </a:ext>
              </a:extLst>
            </p:cNvPr>
            <p:cNvSpPr/>
            <p:nvPr userDrawn="1"/>
          </p:nvSpPr>
          <p:spPr>
            <a:xfrm>
              <a:off x="1097280" y="1165860"/>
              <a:ext cx="10107749" cy="385116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2D1345-6FDB-41E2-A19F-6A257078A8C4}"/>
                </a:ext>
              </a:extLst>
            </p:cNvPr>
            <p:cNvSpPr/>
            <p:nvPr userDrawn="1"/>
          </p:nvSpPr>
          <p:spPr>
            <a:xfrm rot="2700000">
              <a:off x="1693340" y="1034327"/>
              <a:ext cx="481936" cy="481936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EA976E-5B81-404A-A5DB-9FF8EF30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344" y="1266795"/>
            <a:ext cx="9514672" cy="607221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1BEF-5F0D-4C17-BE8B-67BB7482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50E33-AC17-460E-9CC0-78B685D55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FF5D2-9E8C-4D26-BD67-E9DCFF6B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076F35-CC4A-4381-B729-C34FFCD43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4342" y="2016933"/>
            <a:ext cx="3147649" cy="50855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FF8000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BECA645-2019-45C4-9BDB-64F326EEF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28486" y="2016933"/>
            <a:ext cx="3147649" cy="50855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FF8000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DC16E8-12F7-4AF4-832D-827429AD5B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2630" y="2016933"/>
            <a:ext cx="3147649" cy="50855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FF8000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4BC8358-26FC-4525-A8E6-25542C1180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75089" y="2711630"/>
            <a:ext cx="1179311" cy="123625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8A8A195F-DD79-4AF2-BD0C-692E4B4EC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6344" y="2711630"/>
            <a:ext cx="1179311" cy="123625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6941507B-417D-4C31-992F-37B5E14ECB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76798" y="2711630"/>
            <a:ext cx="1179311" cy="1236256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DDD628A-A343-4512-84E1-A1D6560007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86254" y="4107543"/>
            <a:ext cx="3133119" cy="82787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rgbClr val="FF8000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4414653-7206-445A-A4F8-D47ADD8F0C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28486" y="4107543"/>
            <a:ext cx="3147649" cy="82787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rgbClr val="FF8000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E62BAEB-D301-4C47-A0B2-1C35DABB80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92630" y="4107543"/>
            <a:ext cx="3147649" cy="827872"/>
          </a:xfrm>
        </p:spPr>
        <p:txBody>
          <a:bodyPr>
            <a:noAutofit/>
          </a:bodyPr>
          <a:lstStyle>
            <a:lvl1pPr marL="0" indent="0" algn="ctr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solidFill>
                  <a:srgbClr val="FF8000"/>
                </a:solidFill>
              </a:defRPr>
            </a:lvl1pPr>
            <a:lvl2pPr marL="0" indent="0" algn="ctr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800"/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74945F-F6A2-4507-A0B8-C7373EB88EF7}"/>
              </a:ext>
            </a:extLst>
          </p:cNvPr>
          <p:cNvCxnSpPr>
            <a:cxnSpLocks/>
          </p:cNvCxnSpPr>
          <p:nvPr userDrawn="1"/>
        </p:nvCxnSpPr>
        <p:spPr>
          <a:xfrm>
            <a:off x="1421423" y="1852246"/>
            <a:ext cx="9457592" cy="0"/>
          </a:xfrm>
          <a:prstGeom prst="line">
            <a:avLst/>
          </a:prstGeom>
          <a:ln w="31750">
            <a:solidFill>
              <a:srgbClr val="D0D0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7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67C5151-F747-4658-8E4D-7F4C76D564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391A30-A037-4B4B-A930-566BF362E3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92001" y="6166800"/>
            <a:ext cx="1278937" cy="532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53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CD05-2C20-4F46-AB6B-8C0AA4750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7525C-C239-4188-9143-223B6F1C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538F4-B7DB-4EC5-AD7B-DAC2F6AA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EE0C9-15C0-45CF-B36C-31E24A66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7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4E668-8FA9-4036-A44C-A6AD3E790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C9073-9E91-48D6-A4E4-D015E32A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CF779-0C90-4869-B224-6620A67D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07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dslinje m/ ikoner - sl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B88-2101-49B7-A7F9-0A0BD05248C8}" type="datetimeFigureOut">
              <a:rPr lang="en-US" smtClean="0"/>
              <a:t>4/17/18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2A57-D007-45C9-B038-7B951F1035A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0" y="3429000"/>
            <a:ext cx="9822287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721217" y="4171016"/>
            <a:ext cx="3288594" cy="1643795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Calibri" panose="020F0502020204030204" pitchFamily="34" charset="0"/>
              <a:buChar char="​"/>
              <a:defRPr b="0" cap="all" baseline="0"/>
            </a:lvl1pPr>
            <a:lvl2pPr marL="0" indent="0" algn="ctr">
              <a:spcBef>
                <a:spcPts val="0"/>
              </a:spcBef>
              <a:buFont typeface="Calibri" panose="020F0502020204030204" pitchFamily="34" charset="0"/>
              <a:buChar char="​"/>
              <a:defRPr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424254" y="748055"/>
            <a:ext cx="3288594" cy="1960808"/>
          </a:xfrm>
        </p:spPr>
        <p:txBody>
          <a:bodyPr anchor="b"/>
          <a:lstStyle>
            <a:lvl1pPr marL="0" indent="0" algn="ctr">
              <a:spcBef>
                <a:spcPts val="0"/>
              </a:spcBef>
              <a:buFont typeface="Calibri" panose="020F0502020204030204" pitchFamily="34" charset="0"/>
              <a:buChar char="​"/>
              <a:defRPr b="0" cap="all" baseline="0"/>
            </a:lvl1pPr>
            <a:lvl2pPr marL="0" indent="0" algn="ctr">
              <a:spcBef>
                <a:spcPts val="0"/>
              </a:spcBef>
              <a:buFont typeface="Calibri" panose="020F0502020204030204" pitchFamily="34" charset="0"/>
              <a:buChar char="​"/>
              <a:defRPr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8163686" y="4167554"/>
            <a:ext cx="3288594" cy="1647257"/>
          </a:xfrm>
        </p:spPr>
        <p:txBody>
          <a:bodyPr/>
          <a:lstStyle>
            <a:lvl1pPr marL="0" indent="0" algn="ctr">
              <a:spcBef>
                <a:spcPts val="0"/>
              </a:spcBef>
              <a:buFont typeface="Calibri" panose="020F0502020204030204" pitchFamily="34" charset="0"/>
              <a:buChar char="​"/>
              <a:defRPr b="0" cap="all" baseline="0"/>
            </a:lvl1pPr>
            <a:lvl2pPr marL="0" indent="0" algn="ctr">
              <a:spcBef>
                <a:spcPts val="0"/>
              </a:spcBef>
              <a:buFont typeface="Calibri" panose="020F0502020204030204" pitchFamily="34" charset="0"/>
              <a:buChar char="​"/>
              <a:defRPr cap="all" baseline="0">
                <a:solidFill>
                  <a:schemeClr val="accent1"/>
                </a:solidFill>
              </a:defRPr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1853311" y="2970503"/>
            <a:ext cx="988011" cy="988011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Content Placeholder 31"/>
          <p:cNvSpPr>
            <a:spLocks noGrp="1"/>
          </p:cNvSpPr>
          <p:nvPr>
            <p:ph sz="quarter" idx="21" hasCustomPrompt="1"/>
          </p:nvPr>
        </p:nvSpPr>
        <p:spPr>
          <a:xfrm>
            <a:off x="2055597" y="3142539"/>
            <a:ext cx="582056" cy="63013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570167" y="2970503"/>
            <a:ext cx="988011" cy="988011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Content Placeholder 31"/>
          <p:cNvSpPr>
            <a:spLocks noGrp="1"/>
          </p:cNvSpPr>
          <p:nvPr>
            <p:ph sz="quarter" idx="22" hasCustomPrompt="1"/>
          </p:nvPr>
        </p:nvSpPr>
        <p:spPr>
          <a:xfrm>
            <a:off x="5772453" y="3142539"/>
            <a:ext cx="582056" cy="63013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9303955" y="2970503"/>
            <a:ext cx="988011" cy="988011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2" name="Content Placeholder 31"/>
          <p:cNvSpPr>
            <a:spLocks noGrp="1"/>
          </p:cNvSpPr>
          <p:nvPr>
            <p:ph sz="quarter" idx="23" hasCustomPrompt="1"/>
          </p:nvPr>
        </p:nvSpPr>
        <p:spPr>
          <a:xfrm>
            <a:off x="9506241" y="3142539"/>
            <a:ext cx="582056" cy="63013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47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2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 Title and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84000" y="1714500"/>
            <a:ext cx="10877550" cy="4457700"/>
          </a:xfrm>
        </p:spPr>
        <p:txBody>
          <a:bodyPr lIns="36000">
            <a:noAutofit/>
          </a:bodyPr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84108" y="6606000"/>
            <a:ext cx="6491381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lvl1pPr algn="l">
              <a:defRPr sz="80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 dirty="0"/>
              <a:t>© EG A/S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481" y="6606000"/>
            <a:ext cx="773502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0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orside_grøn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" y="509753"/>
            <a:ext cx="1194679" cy="814137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690005" y="3881285"/>
            <a:ext cx="6519333" cy="1042219"/>
          </a:xfrm>
        </p:spPr>
        <p:txBody>
          <a:bodyPr lIns="0" tIns="0" rIns="0" bIns="0" anchor="b"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90005" y="5024284"/>
            <a:ext cx="6519333" cy="247650"/>
          </a:xfrm>
        </p:spPr>
        <p:txBody>
          <a:bodyPr lIns="0" tIns="0" rIns="0" bIns="0">
            <a:noAutofit/>
          </a:bodyPr>
          <a:lstStyle>
            <a:lvl1pPr marL="3600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3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 Title and Content w/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944000"/>
            <a:ext cx="12192000" cy="4638676"/>
          </a:xfrm>
          <a:prstGeom prst="rect">
            <a:avLst/>
          </a:prstGeom>
          <a:gradFill>
            <a:gsLst>
              <a:gs pos="0">
                <a:schemeClr val="bg1">
                  <a:alpha val="27000"/>
                </a:schemeClr>
              </a:gs>
              <a:gs pos="100000">
                <a:schemeClr val="accent1">
                  <a:alpha val="5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/>
          </a:p>
        </p:txBody>
      </p:sp>
      <p:sp>
        <p:nvSpPr>
          <p:cNvPr id="8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685800" y="329938"/>
            <a:ext cx="10877550" cy="1270262"/>
          </a:xfrm>
          <a:prstGeom prst="rect">
            <a:avLst/>
          </a:prstGeom>
        </p:spPr>
        <p:txBody>
          <a:bodyPr vert="horz" lIns="0" tIns="36000" rIns="0" bIns="72000" rtlCol="0" anchor="b">
            <a:noAutofit/>
          </a:bodyPr>
          <a:lstStyle/>
          <a:p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tittelstil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en-GB" dirty="0"/>
              <a:t>© EG A/S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4000" y="1714500"/>
            <a:ext cx="10877550" cy="4457700"/>
          </a:xfrm>
        </p:spPr>
        <p:txBody>
          <a:bodyPr lIns="36000">
            <a:noAutofit/>
          </a:bodyPr>
          <a:lstStyle>
            <a:lvl1pPr marL="407988" indent="-407988">
              <a:spcBef>
                <a:spcPts val="180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1pPr>
            <a:lvl2pPr marL="804863" indent="-352425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2pPr>
            <a:lvl3pPr marL="1168400" indent="-363538">
              <a:spcBef>
                <a:spcPts val="0"/>
              </a:spcBef>
              <a:buClr>
                <a:srgbClr val="C00000"/>
              </a:buClr>
              <a:buSzPct val="60000"/>
              <a:buFontTx/>
              <a:buBlip>
                <a:blip r:embed="rId2"/>
              </a:buBlip>
              <a:tabLst/>
              <a:defRPr/>
            </a:lvl3pPr>
            <a:lvl4pPr marL="1005840" indent="0">
              <a:buClr>
                <a:srgbClr val="C00000"/>
              </a:buClr>
              <a:buNone/>
              <a:defRPr/>
            </a:lvl4pPr>
            <a:lvl5pPr marL="1280160" indent="0">
              <a:buClr>
                <a:srgbClr val="C00000"/>
              </a:buClr>
              <a:buNone/>
              <a:defRPr/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å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tekststiler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malen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4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AF58-7EF1-46AD-8198-F449F466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29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61E98-F4E9-405C-AE11-28C39F345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296400" cy="1655762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C4D2C-F33F-452F-9E57-A86831EB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61BBC-B6B9-4A4F-82D0-32EC8E05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80AF2-ABF7-41F3-85E1-85C26E3B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69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AF58-7EF1-46AD-8198-F449F466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174" y="2228068"/>
            <a:ext cx="9296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61E98-F4E9-405C-AE11-28C39F345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9240" y="4883560"/>
            <a:ext cx="9296400" cy="102108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C4D2C-F33F-452F-9E57-A86831EB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61BBC-B6B9-4A4F-82D0-32EC8E05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80AF2-ABF7-41F3-85E1-85C26E3B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E08197A0-B5F1-472A-9EB5-CBDA2B1F0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5446" y="593208"/>
            <a:ext cx="3117348" cy="129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576A5036-F970-4376-ACAD-F137A1271018}"/>
              </a:ext>
            </a:extLst>
          </p:cNvPr>
          <p:cNvCxnSpPr>
            <a:cxnSpLocks/>
          </p:cNvCxnSpPr>
          <p:nvPr userDrawn="1"/>
        </p:nvCxnSpPr>
        <p:spPr>
          <a:xfrm>
            <a:off x="4036562" y="1104900"/>
            <a:ext cx="0" cy="464562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3F2CDA9-740B-4571-9098-6178510AD1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5145"/>
            <a:ext cx="2545518" cy="13249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Tittel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A26C9-DB6B-4C97-A920-3C058451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34DAB-E40A-4123-A788-B6EC930C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BC526-9F5D-4B6B-BA5F-8FF37B99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0D9AF07-3E7F-4234-95AC-08A064FBF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60800" y="942976"/>
            <a:ext cx="6035528" cy="4977180"/>
          </a:xfrm>
          <a:prstGeom prst="rect">
            <a:avLst/>
          </a:prstGeom>
        </p:spPr>
        <p:txBody>
          <a:bodyPr lIns="91440" tIns="45720" rIns="91440" bIns="45720"/>
          <a:lstStyle>
            <a:lvl1pPr marL="450000" indent="-450000">
              <a:lnSpc>
                <a:spcPct val="114000"/>
              </a:lnSpc>
              <a:spcBef>
                <a:spcPts val="2000"/>
              </a:spcBef>
              <a:spcAft>
                <a:spcPts val="500"/>
              </a:spcAft>
              <a:buSzPct val="125000"/>
              <a:buFontTx/>
              <a:buBlip>
                <a:blip r:embed="rId2"/>
              </a:buBlip>
              <a:defRPr sz="1600" b="1" u="none" baseline="0">
                <a:solidFill>
                  <a:srgbClr val="7E1453"/>
                </a:solidFill>
                <a:uFill>
                  <a:solidFill>
                    <a:srgbClr val="FF8000"/>
                  </a:solidFill>
                </a:uFill>
              </a:defRPr>
            </a:lvl1pPr>
            <a:lvl2pPr marL="468000" indent="-468000">
              <a:spcBef>
                <a:spcPts val="0"/>
              </a:spcBef>
              <a:buFont typeface="Calibri" panose="020F0502020204030204" pitchFamily="34" charset="0"/>
              <a:buChar char="​"/>
              <a:defRPr sz="1000"/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59C7009-81F0-4A80-938A-1B7626154437}"/>
              </a:ext>
            </a:extLst>
          </p:cNvPr>
          <p:cNvSpPr txBox="1"/>
          <p:nvPr userDrawn="1"/>
        </p:nvSpPr>
        <p:spPr>
          <a:xfrm>
            <a:off x="-1612900" y="0"/>
            <a:ext cx="1612900" cy="237500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44000" indent="-1440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Bruk Enter etterfulgt av Tab-knappen for å hoppe til nivå 2</a:t>
            </a:r>
          </a:p>
          <a:p>
            <a:pPr marL="144000" indent="-1440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Deretter Enter etterfulgt av Shift + Tab-knappen for å hoppe tilbake til nivå 1</a:t>
            </a:r>
          </a:p>
          <a:p>
            <a:pPr marL="144000" indent="-144000">
              <a:spcAft>
                <a:spcPts val="5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51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576A5036-F970-4376-ACAD-F137A1271018}"/>
              </a:ext>
            </a:extLst>
          </p:cNvPr>
          <p:cNvCxnSpPr>
            <a:cxnSpLocks/>
          </p:cNvCxnSpPr>
          <p:nvPr userDrawn="1"/>
        </p:nvCxnSpPr>
        <p:spPr>
          <a:xfrm>
            <a:off x="1019042" y="1645920"/>
            <a:ext cx="0" cy="419604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A26C9-DB6B-4C97-A920-3C058451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34DAB-E40A-4123-A788-B6EC930C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BC526-9F5D-4B6B-BA5F-8FF37B99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0D9AF07-3E7F-4234-95AC-08A064FBF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33916"/>
            <a:ext cx="10866120" cy="4607798"/>
          </a:xfrm>
          <a:prstGeom prst="rect">
            <a:avLst/>
          </a:prstGeom>
        </p:spPr>
        <p:txBody>
          <a:bodyPr lIns="91440" tIns="45720" rIns="91440" bIns="45720"/>
          <a:lstStyle>
            <a:lvl1pPr marL="450000" indent="-450000">
              <a:lnSpc>
                <a:spcPct val="114000"/>
              </a:lnSpc>
              <a:spcBef>
                <a:spcPts val="2000"/>
              </a:spcBef>
              <a:spcAft>
                <a:spcPts val="500"/>
              </a:spcAft>
              <a:buSzPct val="125000"/>
              <a:buFontTx/>
              <a:buBlip>
                <a:blip r:embed="rId2"/>
              </a:buBlip>
              <a:defRPr sz="1800" b="1" u="none" baseline="0">
                <a:solidFill>
                  <a:srgbClr val="7E1453"/>
                </a:solidFill>
                <a:uFill>
                  <a:solidFill>
                    <a:srgbClr val="FF8000"/>
                  </a:solidFill>
                </a:uFill>
              </a:defRPr>
            </a:lvl1pPr>
            <a:lvl2pPr marL="468000" indent="-468000">
              <a:spcBef>
                <a:spcPts val="0"/>
              </a:spcBef>
              <a:buFont typeface="Calibri" panose="020F0502020204030204" pitchFamily="34" charset="0"/>
              <a:buChar char="​"/>
              <a:defRPr sz="1400"/>
            </a:lvl2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59C7009-81F0-4A80-938A-1B7626154437}"/>
              </a:ext>
            </a:extLst>
          </p:cNvPr>
          <p:cNvSpPr txBox="1"/>
          <p:nvPr userDrawn="1"/>
        </p:nvSpPr>
        <p:spPr>
          <a:xfrm>
            <a:off x="-1612900" y="0"/>
            <a:ext cx="1612900" cy="237500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44000" indent="-1440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Bruk Enter etterfulgt av Tab-knappen for å hoppe til nivå 2</a:t>
            </a:r>
          </a:p>
          <a:p>
            <a:pPr marL="144000" indent="-1440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nb-NO" sz="1400" dirty="0"/>
              <a:t>Deretter Enter etterfulgt av Shift + Tab-knappen for å hoppe tilbake til nivå 1</a:t>
            </a:r>
          </a:p>
          <a:p>
            <a:pPr marL="144000" indent="-144000">
              <a:spcAft>
                <a:spcPts val="500"/>
              </a:spcAft>
            </a:pPr>
            <a:endParaRPr lang="en-US" sz="1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AD6021-FED7-40B7-B2FB-A1CB4E42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643"/>
            <a:ext cx="10866120" cy="9048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641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2CDA9-740B-4571-9098-6178510A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643"/>
            <a:ext cx="10515600" cy="9048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10EE8-BE30-496E-8313-C4C5935AF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9680"/>
            <a:ext cx="10515600" cy="467047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A26C9-DB6B-4C97-A920-3C058451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34DAB-E40A-4123-A788-B6EC930C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BC526-9F5D-4B6B-BA5F-8FF37B99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86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er pl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2CDA9-740B-4571-9098-6178510A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26"/>
            <a:ext cx="10515600" cy="508066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10EE8-BE30-496E-8313-C4C5935AF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5931"/>
            <a:ext cx="10515600" cy="5134224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A26C9-DB6B-4C97-A920-3C058451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34DAB-E40A-4123-A788-B6EC930C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BC526-9F5D-4B6B-BA5F-8FF37B99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161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A5AFA-3482-473E-AD9D-372835993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AFC24-A6B6-495F-921C-77E60384B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C0193-194B-4033-9786-E6F9D6C62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2A40-DAA8-4726-878B-19F38392A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2E782-CBDF-48ED-9E27-B136C1C53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67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976E-5B81-404A-A5DB-9FF8EF30D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4F81C-47E9-47F4-8341-1E5696FB5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0"/>
            <a:ext cx="5181600" cy="454773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35055-6C0F-4F94-90D4-975CF924E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0"/>
            <a:ext cx="5181600" cy="454773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1BEF-5F0D-4C17-BE8B-67BB7482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92083-BAAF-4C8E-B70B-444D55501DA4}" type="datetimeFigureOut">
              <a:rPr lang="nb-NO" smtClean="0"/>
              <a:t>17.04.2018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50E33-AC17-460E-9CC0-78B685D55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5FF5D2-9E8C-4D26-BD67-E9DCFF6B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5E5F-D35E-40CA-98A0-09633DDD860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64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B5378A-4A5F-42F1-945A-1FBE027B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68" y="261956"/>
            <a:ext cx="10515600" cy="9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C66CB-61C0-4FC8-BFEE-3338C391C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5881"/>
            <a:ext cx="10515600" cy="4594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8AFF0-519F-4D36-8546-45E41A1E1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32904"/>
            <a:ext cx="1096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92083-BAAF-4C8E-B70B-444D55501DA4}" type="datetimeFigureOut">
              <a:rPr lang="nb-NO" smtClean="0"/>
              <a:t>17.04.2018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6CC5E-63A4-4E51-BEDE-BDBED4473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5969" y="6332904"/>
            <a:ext cx="5808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E6BF0-B6AD-4C5C-B993-848467DFE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332904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75E5F-D35E-40CA-98A0-09633DDD8602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004B422C-6F7C-447C-93D7-1B20C11FE0E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692000" y="6166800"/>
            <a:ext cx="1278937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66" r:id="rId3"/>
    <p:sldLayoutId id="2147483664" r:id="rId4"/>
    <p:sldLayoutId id="2147483667" r:id="rId5"/>
    <p:sldLayoutId id="2147483650" r:id="rId6"/>
    <p:sldLayoutId id="2147483665" r:id="rId7"/>
    <p:sldLayoutId id="2147483651" r:id="rId8"/>
    <p:sldLayoutId id="2147483652" r:id="rId9"/>
    <p:sldLayoutId id="2147483657" r:id="rId10"/>
    <p:sldLayoutId id="2147483660" r:id="rId11"/>
    <p:sldLayoutId id="2147483658" r:id="rId12"/>
    <p:sldLayoutId id="2147483659" r:id="rId13"/>
    <p:sldLayoutId id="2147483654" r:id="rId14"/>
    <p:sldLayoutId id="2147483655" r:id="rId15"/>
    <p:sldLayoutId id="2147483663" r:id="rId16"/>
    <p:sldLayoutId id="2147483668" r:id="rId17"/>
    <p:sldLayoutId id="2147483669" r:id="rId18"/>
    <p:sldLayoutId id="2147483670" r:id="rId19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kern="1200">
          <a:solidFill>
            <a:srgbClr val="FF8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34.jp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hyperlink" Target="http://www.google.no/url?sa=i&amp;rct=j&amp;q=&amp;esrc=s&amp;frm=1&amp;source=images&amp;cd=&amp;cad=rja&amp;uact=8&amp;docid=ijnIM7cUK-Df_M&amp;tbnid=ayDE1SctNg6_1M:&amp;ved=0CAUQjRw&amp;url=http://ovelandsheia.no/kart_b6.htm&amp;ei=bqRoU6nQL-qvyAOo14EY&amp;bvm=bv.66111022,d.bGQ&amp;psig=AFQjCNFiz2Y3AYufX4GJbzSgClFptsKYxg&amp;ust=1399453134916417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hyperlink" Target="http://www.google.no/url?sa=i&amp;rct=j&amp;q=&amp;esrc=s&amp;frm=1&amp;source=images&amp;cd=&amp;cad=rja&amp;uact=8&amp;docid=ijnIM7cUK-Df_M&amp;tbnid=ayDE1SctNg6_1M:&amp;ved=0CAUQjRw&amp;url=http://ovelandsheia.no/kart_b6.htm&amp;ei=bqRoU6nQL-qvyAOo14EY&amp;bvm=bv.66111022,d.bGQ&amp;psig=AFQjCNFiz2Y3AYufX4GJbzSgClFptsKYxg&amp;ust=1399453134916417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44BEF77-6BCE-4C57-8E53-BE401BD9C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190625"/>
            <a:ext cx="89535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5A674A-084A-4148-B2DF-DAD60BC6B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bsDD</a:t>
            </a:r>
            <a:r>
              <a:rPr lang="nb-NO" dirty="0"/>
              <a:t> er regelverket for «Egenskaper»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F24A60-643F-4CA2-969F-0F26D8025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Egenskaper er nøkkelen  for å kunne søke etter «like» produkter over hele verden</a:t>
            </a:r>
          </a:p>
          <a:p>
            <a:pPr lvl="1"/>
            <a:r>
              <a:rPr lang="nb-NO" dirty="0"/>
              <a:t>For å finne varer som tilfredsstiller kravene</a:t>
            </a:r>
          </a:p>
          <a:p>
            <a:pPr lvl="1"/>
            <a:r>
              <a:rPr lang="nb-NO" dirty="0"/>
              <a:t>For å kunne bygge den digitale tvillingen fysisk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AD1C3CC-856E-441E-BDD5-8EDA9B92D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193" y="1458302"/>
            <a:ext cx="4500851" cy="314109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00C2AC8-B0EC-4718-9744-C61057BB3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350" y="4713399"/>
            <a:ext cx="1503997" cy="221176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98B4D25-0210-47AF-9971-0A0915C70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48" y="5096415"/>
            <a:ext cx="4641802" cy="132143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A185468-FC53-4BC8-9C89-D088FDE5A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82" y="2291734"/>
            <a:ext cx="3671364" cy="24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0" y="1285263"/>
            <a:ext cx="4663262" cy="3731601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10" y="5085184"/>
            <a:ext cx="2095500" cy="43815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448" y="5407910"/>
            <a:ext cx="2031124" cy="378941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10" y="5604255"/>
            <a:ext cx="1475186" cy="345025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687" y="160834"/>
            <a:ext cx="6265978" cy="62925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4409" y="1711451"/>
            <a:ext cx="4357174" cy="50088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ittel 1"/>
          <p:cNvSpPr>
            <a:spLocks noGrp="1"/>
          </p:cNvSpPr>
          <p:nvPr>
            <p:ph type="title"/>
          </p:nvPr>
        </p:nvSpPr>
        <p:spPr>
          <a:xfrm>
            <a:off x="191344" y="314148"/>
            <a:ext cx="8542800" cy="820800"/>
          </a:xfrm>
        </p:spPr>
        <p:txBody>
          <a:bodyPr/>
          <a:lstStyle/>
          <a:p>
            <a:r>
              <a:rPr lang="nb-NO" sz="2800" dirty="0"/>
              <a:t>Like enkelt som å finne</a:t>
            </a:r>
            <a:br>
              <a:rPr lang="nb-NO" sz="2800" dirty="0"/>
            </a:br>
            <a:r>
              <a:rPr lang="nb-NO" sz="2800" dirty="0"/>
              <a:t>en bil på nett…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52" y="6074326"/>
            <a:ext cx="1341092" cy="523026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2867" y="5877272"/>
            <a:ext cx="1745852" cy="57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48A48F-31DB-4516-AD65-678CFA7A0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Dataleverandørene har kommet godt i gang med programvare for bruk av egenskaper i sine </a:t>
            </a:r>
            <a:r>
              <a:rPr lang="nb-NO" dirty="0" err="1"/>
              <a:t>produktsøkmoduler</a:t>
            </a:r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87AC667-8D29-4E29-9CAA-0729BA985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88" y="1280729"/>
            <a:ext cx="9840571" cy="538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77" y="535109"/>
            <a:ext cx="5652323" cy="2987555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974" y="404664"/>
            <a:ext cx="1761535" cy="912475"/>
          </a:xfrm>
          <a:prstGeom prst="rect">
            <a:avLst/>
          </a:prstGeom>
        </p:spPr>
      </p:pic>
      <p:sp>
        <p:nvSpPr>
          <p:cNvPr id="36" name="Rektangel 35"/>
          <p:cNvSpPr/>
          <p:nvPr/>
        </p:nvSpPr>
        <p:spPr>
          <a:xfrm flipH="1">
            <a:off x="9153175" y="6139663"/>
            <a:ext cx="10134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b="1" dirty="0"/>
              <a:t>BEAst </a:t>
            </a:r>
            <a:r>
              <a:rPr lang="nb-NO" sz="1100" b="1" dirty="0" err="1"/>
              <a:t>Label</a:t>
            </a:r>
            <a:endParaRPr lang="nb-NO" sz="1100" dirty="0"/>
          </a:p>
        </p:txBody>
      </p:sp>
      <p:pic>
        <p:nvPicPr>
          <p:cNvPr id="37" name="Bild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212" y="405651"/>
            <a:ext cx="3328252" cy="2663309"/>
          </a:xfrm>
          <a:prstGeom prst="rect">
            <a:avLst/>
          </a:prstGeom>
        </p:spPr>
      </p:pic>
      <p:pic>
        <p:nvPicPr>
          <p:cNvPr id="38" name="Bild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2511" y="2565647"/>
            <a:ext cx="2952328" cy="550807"/>
          </a:xfrm>
          <a:prstGeom prst="rect">
            <a:avLst/>
          </a:prstGeom>
        </p:spPr>
      </p:pic>
      <p:pic>
        <p:nvPicPr>
          <p:cNvPr id="34" name="Bild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64" y="3325162"/>
            <a:ext cx="8716675" cy="3560222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183" y="3557122"/>
            <a:ext cx="1322985" cy="316317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716" y="3116454"/>
            <a:ext cx="45910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5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1454BA4-3B47-482D-AFDA-8A6EDAB7E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519" y="1886766"/>
            <a:ext cx="8841997" cy="474983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56F4E00-3D9D-4DD3-9D19-E98322F5C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Hvilke muligheter åpner seg med </a:t>
            </a:r>
            <a:r>
              <a:rPr lang="nb-NO" dirty="0" err="1"/>
              <a:t>bsDD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DAAAC5B-4652-4885-93B0-AD32D55B3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Kunden  får det som er planlagt og avtalt</a:t>
            </a:r>
          </a:p>
          <a:p>
            <a:r>
              <a:rPr lang="nb-NO" dirty="0"/>
              <a:t>Forutsigbarhet og sporbarhet  for alle ledd fra vugge til vugge</a:t>
            </a:r>
          </a:p>
          <a:p>
            <a:endParaRPr lang="nb-NO" dirty="0"/>
          </a:p>
          <a:p>
            <a:endParaRPr lang="nb-NO" dirty="0"/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A35BEB3D-2155-428A-8CD9-3D3C30A35585}"/>
              </a:ext>
            </a:extLst>
          </p:cNvPr>
          <p:cNvCxnSpPr>
            <a:cxnSpLocks/>
          </p:cNvCxnSpPr>
          <p:nvPr/>
        </p:nvCxnSpPr>
        <p:spPr>
          <a:xfrm flipH="1" flipV="1">
            <a:off x="3691157" y="4620516"/>
            <a:ext cx="293614" cy="12996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E5FE516-0EBA-4A1A-AB0E-B4EF48830F15}"/>
              </a:ext>
            </a:extLst>
          </p:cNvPr>
          <p:cNvSpPr txBox="1"/>
          <p:nvPr/>
        </p:nvSpPr>
        <p:spPr>
          <a:xfrm>
            <a:off x="3691157" y="5989739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chemeClr val="accent3">
                    <a:lumMod val="75000"/>
                  </a:schemeClr>
                </a:solidFill>
              </a:rPr>
              <a:t>bsDD</a:t>
            </a:r>
            <a:endParaRPr lang="nb-NO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B46BBA0-194B-4A72-BA87-776CB5C0B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199" y="853978"/>
            <a:ext cx="3440317" cy="98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4EF0C5-01F6-43F0-8148-CA609329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Hva betyr </a:t>
            </a:r>
            <a:r>
              <a:rPr lang="nb-NO" dirty="0" err="1"/>
              <a:t>bsDD</a:t>
            </a:r>
            <a:r>
              <a:rPr lang="nb-NO" dirty="0"/>
              <a:t> og digitalisert byggeprosess for BAE-næringen på kort og lang sikt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54EA08-6A63-43BC-9B3C-61DA2C1DE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En heldigitalisert, seriøs og effektiv byggenæring</a:t>
            </a:r>
          </a:p>
          <a:p>
            <a:pPr lvl="1"/>
            <a:r>
              <a:rPr lang="nb-NO" dirty="0"/>
              <a:t>Styrker de gode</a:t>
            </a:r>
          </a:p>
          <a:p>
            <a:pPr lvl="1"/>
            <a:r>
              <a:rPr lang="nb-NO" dirty="0"/>
              <a:t>Arbeidslivskrim</a:t>
            </a:r>
          </a:p>
          <a:p>
            <a:pPr lvl="1"/>
            <a:r>
              <a:rPr lang="nb-NO" dirty="0"/>
              <a:t>Sporbarhet</a:t>
            </a:r>
          </a:p>
          <a:p>
            <a:pPr lvl="1"/>
            <a:r>
              <a:rPr lang="nb-NO" dirty="0"/>
              <a:t>Miljø/bærekraft</a:t>
            </a:r>
          </a:p>
          <a:p>
            <a:pPr lvl="1"/>
            <a:r>
              <a:rPr lang="nb-NO" dirty="0"/>
              <a:t>Eksportmuligheter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1F3A89B-EBD7-48BC-966D-F93247482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48" y="1392572"/>
            <a:ext cx="7654954" cy="42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BB8AB6-DAB2-42F2-A423-28EF58BF0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 err="1"/>
              <a:t>bsDD</a:t>
            </a:r>
            <a:r>
              <a:rPr lang="nb-NO" dirty="0"/>
              <a:t> er nøkkelen for å «forstå» en digital vare</a:t>
            </a:r>
            <a:br>
              <a:rPr lang="nb-NO" dirty="0"/>
            </a:br>
            <a:r>
              <a:rPr lang="nb-NO" dirty="0" err="1"/>
              <a:t>NeB</a:t>
            </a:r>
            <a:r>
              <a:rPr lang="nb-NO" dirty="0"/>
              <a:t> Supply Material er standarden for å ivareta  BIM til varer og vareflyt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7AB27F-F5F4-4975-AB67-393949517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          Digitalisering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3EE76E3-A4D5-456C-815B-CC6337C89007}"/>
              </a:ext>
            </a:extLst>
          </p:cNvPr>
          <p:cNvSpPr/>
          <p:nvPr/>
        </p:nvSpPr>
        <p:spPr>
          <a:xfrm>
            <a:off x="1861672" y="1056019"/>
            <a:ext cx="8411475" cy="5159564"/>
          </a:xfrm>
          <a:prstGeom prst="ellipse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prstClr val="white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F8E736F-281E-44C3-B173-E8D55295B9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8" b="7466"/>
          <a:stretch/>
        </p:blipFill>
        <p:spPr>
          <a:xfrm>
            <a:off x="5253545" y="1300447"/>
            <a:ext cx="5203398" cy="22002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9CC85B6-B35B-4D5E-A32C-777E5DF6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62" y="854491"/>
            <a:ext cx="1352494" cy="186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B886DA7-770E-44DD-9E7C-19B74C9C28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381" y="4629161"/>
            <a:ext cx="2138432" cy="151112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B338EA2-CEB3-4610-BB73-34AA60D7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31" y="2908706"/>
            <a:ext cx="2612266" cy="149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il høyre 11">
            <a:extLst>
              <a:ext uri="{FF2B5EF4-FFF2-40B4-BE49-F238E27FC236}">
                <a16:creationId xmlns:a16="http://schemas.microsoft.com/office/drawing/2014/main" id="{06D1D1EC-3AAC-4F31-9538-6BC0DC99091B}"/>
              </a:ext>
            </a:extLst>
          </p:cNvPr>
          <p:cNvSpPr/>
          <p:nvPr/>
        </p:nvSpPr>
        <p:spPr>
          <a:xfrm rot="20400000">
            <a:off x="4039444" y="3240181"/>
            <a:ext cx="1872223" cy="534734"/>
          </a:xfrm>
          <a:prstGeom prst="rightArrow">
            <a:avLst>
              <a:gd name="adj1" fmla="val 50000"/>
              <a:gd name="adj2" fmla="val 4516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Forespørsel/bestilling fra entreprenør</a:t>
            </a:r>
          </a:p>
        </p:txBody>
      </p:sp>
      <p:sp>
        <p:nvSpPr>
          <p:cNvPr id="12" name="Pil høyre 12">
            <a:extLst>
              <a:ext uri="{FF2B5EF4-FFF2-40B4-BE49-F238E27FC236}">
                <a16:creationId xmlns:a16="http://schemas.microsoft.com/office/drawing/2014/main" id="{5E45A04D-4AB3-4C47-913F-7F5852AE940D}"/>
              </a:ext>
            </a:extLst>
          </p:cNvPr>
          <p:cNvSpPr/>
          <p:nvPr/>
        </p:nvSpPr>
        <p:spPr>
          <a:xfrm rot="5400000">
            <a:off x="4144489" y="2895939"/>
            <a:ext cx="763410" cy="38262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Produkter</a:t>
            </a:r>
          </a:p>
        </p:txBody>
      </p:sp>
      <p:sp>
        <p:nvSpPr>
          <p:cNvPr id="13" name="Pil høyre 13">
            <a:extLst>
              <a:ext uri="{FF2B5EF4-FFF2-40B4-BE49-F238E27FC236}">
                <a16:creationId xmlns:a16="http://schemas.microsoft.com/office/drawing/2014/main" id="{4957AD33-786F-4B94-BE48-EF9A4E243488}"/>
              </a:ext>
            </a:extLst>
          </p:cNvPr>
          <p:cNvSpPr/>
          <p:nvPr/>
        </p:nvSpPr>
        <p:spPr>
          <a:xfrm rot="19800000">
            <a:off x="3218470" y="2378461"/>
            <a:ext cx="887037" cy="34492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Egenskaper</a:t>
            </a:r>
          </a:p>
        </p:txBody>
      </p:sp>
      <p:sp>
        <p:nvSpPr>
          <p:cNvPr id="14" name="Pil høyre 14">
            <a:extLst>
              <a:ext uri="{FF2B5EF4-FFF2-40B4-BE49-F238E27FC236}">
                <a16:creationId xmlns:a16="http://schemas.microsoft.com/office/drawing/2014/main" id="{23A4220D-B119-425A-B18C-674BB8AC6C2D}"/>
              </a:ext>
            </a:extLst>
          </p:cNvPr>
          <p:cNvSpPr/>
          <p:nvPr/>
        </p:nvSpPr>
        <p:spPr>
          <a:xfrm rot="10800000">
            <a:off x="7344939" y="4847625"/>
            <a:ext cx="933875" cy="73366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endParaRPr lang="nb-NO" b="1" dirty="0">
              <a:solidFill>
                <a:prstClr val="white"/>
              </a:solidFill>
            </a:endParaRP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616E77A2-F4B6-4CA5-823B-0F31C3ACFBF5}"/>
              </a:ext>
            </a:extLst>
          </p:cNvPr>
          <p:cNvGrpSpPr/>
          <p:nvPr/>
        </p:nvGrpSpPr>
        <p:grpSpPr>
          <a:xfrm>
            <a:off x="2531223" y="4799566"/>
            <a:ext cx="1451869" cy="800555"/>
            <a:chOff x="1007223" y="5063390"/>
            <a:chExt cx="1451869" cy="800555"/>
          </a:xfrm>
        </p:grpSpPr>
        <p:cxnSp>
          <p:nvCxnSpPr>
            <p:cNvPr id="16" name="Vinkel 16">
              <a:extLst>
                <a:ext uri="{FF2B5EF4-FFF2-40B4-BE49-F238E27FC236}">
                  <a16:creationId xmlns:a16="http://schemas.microsoft.com/office/drawing/2014/main" id="{87B3509D-370A-4826-880D-1B2D14935E2F}"/>
                </a:ext>
              </a:extLst>
            </p:cNvPr>
            <p:cNvCxnSpPr/>
            <p:nvPr/>
          </p:nvCxnSpPr>
          <p:spPr>
            <a:xfrm rot="16200000" flipV="1">
              <a:off x="991212" y="5079401"/>
              <a:ext cx="357626" cy="325604"/>
            </a:xfrm>
            <a:prstGeom prst="bentConnector2">
              <a:avLst/>
            </a:prstGeom>
            <a:ln w="25400"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5" descr="https://encrypted-tbn1.gstatic.com/images?q=tbn:ANd9GcTxnYf6Pon2MXDh9jCX9bVOSpHXyoS2Lzh6fAfkK6HQauiCvUVeJw">
              <a:extLst>
                <a:ext uri="{FF2B5EF4-FFF2-40B4-BE49-F238E27FC236}">
                  <a16:creationId xmlns:a16="http://schemas.microsoft.com/office/drawing/2014/main" id="{5C1FA5B1-7889-4D4C-9744-035DA6A16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094" y="5202930"/>
              <a:ext cx="1385998" cy="6610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1A50B77-F2CA-4665-9460-4A00D2E55F41}"/>
              </a:ext>
            </a:extLst>
          </p:cNvPr>
          <p:cNvSpPr txBox="1"/>
          <p:nvPr/>
        </p:nvSpPr>
        <p:spPr>
          <a:xfrm>
            <a:off x="7566028" y="5116285"/>
            <a:ext cx="4603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22854"/>
              </a:buClr>
            </a:pPr>
            <a:r>
              <a:rPr lang="nb-NO" sz="800" b="1" dirty="0">
                <a:solidFill>
                  <a:prstClr val="white"/>
                </a:solidFill>
              </a:rPr>
              <a:t>BYGG</a:t>
            </a:r>
            <a:endParaRPr lang="nb-NO" sz="700" b="1" dirty="0">
              <a:solidFill>
                <a:prstClr val="white"/>
              </a:solidFill>
            </a:endParaRPr>
          </a:p>
        </p:txBody>
      </p:sp>
      <p:sp>
        <p:nvSpPr>
          <p:cNvPr id="19" name="Bildeforklaring formet som Pil ned 19">
            <a:extLst>
              <a:ext uri="{FF2B5EF4-FFF2-40B4-BE49-F238E27FC236}">
                <a16:creationId xmlns:a16="http://schemas.microsoft.com/office/drawing/2014/main" id="{73BD054F-A521-422F-AD54-A4F0AB6CFF90}"/>
              </a:ext>
            </a:extLst>
          </p:cNvPr>
          <p:cNvSpPr/>
          <p:nvPr/>
        </p:nvSpPr>
        <p:spPr>
          <a:xfrm>
            <a:off x="1885950" y="4494881"/>
            <a:ext cx="663575" cy="903721"/>
          </a:xfrm>
          <a:prstGeom prst="downArrowCallo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AVFALL</a:t>
            </a:r>
            <a:endParaRPr lang="nb-NO" sz="700" b="1" dirty="0">
              <a:solidFill>
                <a:prstClr val="white"/>
              </a:solidFill>
            </a:endParaRP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92FF086F-5831-4F12-A788-0372CFB7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98" y="5670546"/>
            <a:ext cx="904875" cy="84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Rett pil 21">
            <a:extLst>
              <a:ext uri="{FF2B5EF4-FFF2-40B4-BE49-F238E27FC236}">
                <a16:creationId xmlns:a16="http://schemas.microsoft.com/office/drawing/2014/main" id="{7DC2CAA9-6E9D-46E0-A688-8FA80C309000}"/>
              </a:ext>
            </a:extLst>
          </p:cNvPr>
          <p:cNvCxnSpPr/>
          <p:nvPr/>
        </p:nvCxnSpPr>
        <p:spPr>
          <a:xfrm flipV="1">
            <a:off x="3319464" y="3004816"/>
            <a:ext cx="4690917" cy="2051397"/>
          </a:xfrm>
          <a:prstGeom prst="straightConnector1">
            <a:avLst/>
          </a:prstGeom>
          <a:ln w="25400"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5A75A6F2-9AE9-4346-B71D-9FA5E4950F24}"/>
              </a:ext>
            </a:extLst>
          </p:cNvPr>
          <p:cNvSpPr txBox="1"/>
          <p:nvPr/>
        </p:nvSpPr>
        <p:spPr>
          <a:xfrm rot="20160000">
            <a:off x="4962772" y="3608396"/>
            <a:ext cx="1876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622854"/>
              </a:buClr>
            </a:pPr>
            <a:r>
              <a:rPr lang="nb-NO" sz="1400" dirty="0">
                <a:solidFill>
                  <a:srgbClr val="622854"/>
                </a:solidFill>
              </a:rPr>
              <a:t>ROT-markedet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0169041-CDE0-485B-B14A-9262A9D02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61" y="3574722"/>
            <a:ext cx="1080082" cy="36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il høyre 24">
            <a:extLst>
              <a:ext uri="{FF2B5EF4-FFF2-40B4-BE49-F238E27FC236}">
                <a16:creationId xmlns:a16="http://schemas.microsoft.com/office/drawing/2014/main" id="{DFB19FF2-9146-4570-B76C-431877336F19}"/>
              </a:ext>
            </a:extLst>
          </p:cNvPr>
          <p:cNvSpPr/>
          <p:nvPr/>
        </p:nvSpPr>
        <p:spPr>
          <a:xfrm rot="5400000">
            <a:off x="9111436" y="4277510"/>
            <a:ext cx="1002035" cy="37385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LEVERANSE</a:t>
            </a:r>
            <a:endParaRPr lang="nb-NO" sz="700" b="1" dirty="0">
              <a:solidFill>
                <a:prstClr val="white"/>
              </a:solidFill>
            </a:endParaRPr>
          </a:p>
        </p:txBody>
      </p:sp>
      <p:sp>
        <p:nvSpPr>
          <p:cNvPr id="25" name="Pil høyre 25">
            <a:extLst>
              <a:ext uri="{FF2B5EF4-FFF2-40B4-BE49-F238E27FC236}">
                <a16:creationId xmlns:a16="http://schemas.microsoft.com/office/drawing/2014/main" id="{EC0EEDF0-C6EA-4170-A529-2DB4C172C7BE}"/>
              </a:ext>
            </a:extLst>
          </p:cNvPr>
          <p:cNvSpPr/>
          <p:nvPr/>
        </p:nvSpPr>
        <p:spPr>
          <a:xfrm rot="10800000">
            <a:off x="3763539" y="4877451"/>
            <a:ext cx="933875" cy="73366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endParaRPr lang="nb-NO" b="1" dirty="0">
              <a:solidFill>
                <a:prstClr val="white"/>
              </a:solidFill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AF90027-4EC1-41D2-87AB-7EE973E622C6}"/>
              </a:ext>
            </a:extLst>
          </p:cNvPr>
          <p:cNvSpPr txBox="1"/>
          <p:nvPr/>
        </p:nvSpPr>
        <p:spPr>
          <a:xfrm>
            <a:off x="3984628" y="5146111"/>
            <a:ext cx="4732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22854"/>
              </a:buClr>
            </a:pPr>
            <a:r>
              <a:rPr lang="nb-NO" sz="800" b="1" dirty="0">
                <a:solidFill>
                  <a:prstClr val="white"/>
                </a:solidFill>
              </a:rPr>
              <a:t>DRIFT</a:t>
            </a:r>
            <a:endParaRPr lang="nb-NO" sz="700" b="1" dirty="0">
              <a:solidFill>
                <a:prstClr val="white"/>
              </a:solidFill>
            </a:endParaRP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F83502D5-46D7-45CB-BBD7-BE1F3D7F9663}"/>
              </a:ext>
            </a:extLst>
          </p:cNvPr>
          <p:cNvGrpSpPr/>
          <p:nvPr/>
        </p:nvGrpSpPr>
        <p:grpSpPr>
          <a:xfrm>
            <a:off x="4752976" y="4434475"/>
            <a:ext cx="2704781" cy="2057179"/>
            <a:chOff x="3228975" y="4698298"/>
            <a:chExt cx="2704781" cy="2057179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179F181E-7CEC-434B-A5DB-7EC7C7053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020" y="4711882"/>
              <a:ext cx="1221736" cy="15810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63F34F77-5500-4096-9441-D751EA55B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5" y="4698298"/>
              <a:ext cx="1591314" cy="9882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http://ovelandsheia.no/images/felt_b6.gif">
              <a:hlinkClick r:id="rId11"/>
              <a:extLst>
                <a:ext uri="{FF2B5EF4-FFF2-40B4-BE49-F238E27FC236}">
                  <a16:creationId xmlns:a16="http://schemas.microsoft.com/office/drawing/2014/main" id="{B131AE77-96C2-4555-BBA7-BF9F15257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5" y="5666349"/>
              <a:ext cx="1591314" cy="10891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Vinkel 31">
            <a:extLst>
              <a:ext uri="{FF2B5EF4-FFF2-40B4-BE49-F238E27FC236}">
                <a16:creationId xmlns:a16="http://schemas.microsoft.com/office/drawing/2014/main" id="{BEDC9BBA-CF19-401A-9090-384CD4E2A0F3}"/>
              </a:ext>
            </a:extLst>
          </p:cNvPr>
          <p:cNvCxnSpPr/>
          <p:nvPr/>
        </p:nvCxnSpPr>
        <p:spPr>
          <a:xfrm rot="10800000" flipV="1">
            <a:off x="2603502" y="6022676"/>
            <a:ext cx="5675313" cy="333375"/>
          </a:xfrm>
          <a:prstGeom prst="bentConnector3">
            <a:avLst>
              <a:gd name="adj1" fmla="val 50000"/>
            </a:avLst>
          </a:prstGeom>
          <a:ln w="25400"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27BCE7-4A32-440A-A0B1-2C681B60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111" y="3950274"/>
            <a:ext cx="360594" cy="861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Pil høyre 33">
            <a:extLst>
              <a:ext uri="{FF2B5EF4-FFF2-40B4-BE49-F238E27FC236}">
                <a16:creationId xmlns:a16="http://schemas.microsoft.com/office/drawing/2014/main" id="{7807285B-6567-4CBF-97E9-5999C750E78C}"/>
              </a:ext>
            </a:extLst>
          </p:cNvPr>
          <p:cNvSpPr/>
          <p:nvPr/>
        </p:nvSpPr>
        <p:spPr>
          <a:xfrm rot="2004578">
            <a:off x="4719237" y="2276715"/>
            <a:ext cx="763410" cy="38262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Produkter</a:t>
            </a:r>
          </a:p>
        </p:txBody>
      </p: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C902244E-0A77-438A-85B7-B179696A86F0}"/>
              </a:ext>
            </a:extLst>
          </p:cNvPr>
          <p:cNvCxnSpPr/>
          <p:nvPr/>
        </p:nvCxnSpPr>
        <p:spPr>
          <a:xfrm>
            <a:off x="994018" y="1033722"/>
            <a:ext cx="331786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4709F316-DED9-40F1-8E14-82C5255D9FD2}"/>
              </a:ext>
            </a:extLst>
          </p:cNvPr>
          <p:cNvSpPr txBox="1"/>
          <p:nvPr/>
        </p:nvSpPr>
        <p:spPr>
          <a:xfrm>
            <a:off x="2567608" y="3481263"/>
            <a:ext cx="1263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nb-NO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Planlegging og</a:t>
            </a:r>
          </a:p>
          <a:p>
            <a:pPr>
              <a:buClr>
                <a:schemeClr val="accent1"/>
              </a:buClr>
            </a:pPr>
            <a:r>
              <a:rPr lang="nb-NO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BIM</a:t>
            </a:r>
          </a:p>
        </p:txBody>
      </p:sp>
      <p:sp>
        <p:nvSpPr>
          <p:cNvPr id="45" name="Plassholder for lysbildenummer 4">
            <a:extLst>
              <a:ext uri="{FF2B5EF4-FFF2-40B4-BE49-F238E27FC236}">
                <a16:creationId xmlns:a16="http://schemas.microsoft.com/office/drawing/2014/main" id="{377CE5FE-481D-42B3-B1A2-103DBE177DDD}"/>
              </a:ext>
            </a:extLst>
          </p:cNvPr>
          <p:cNvSpPr txBox="1">
            <a:spLocks/>
          </p:cNvSpPr>
          <p:nvPr/>
        </p:nvSpPr>
        <p:spPr>
          <a:xfrm>
            <a:off x="10709481" y="6606000"/>
            <a:ext cx="773502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8B67D31-56D5-4E95-A98C-8E44E36771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819" y="5748474"/>
            <a:ext cx="907695" cy="6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6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6716CF-2041-41C5-875E-5335E0465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Hvilken rolle har buildingSMART og spesielt </a:t>
            </a:r>
            <a:r>
              <a:rPr lang="nb-NO" dirty="0" err="1"/>
              <a:t>bSDD</a:t>
            </a:r>
            <a:r>
              <a:rPr lang="nb-NO" dirty="0"/>
              <a:t> i dette bildet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E51C02-6DDB-4632-89F2-54A114DB1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2858"/>
            <a:ext cx="10515600" cy="5134224"/>
          </a:xfrm>
        </p:spPr>
        <p:txBody>
          <a:bodyPr/>
          <a:lstStyle/>
          <a:p>
            <a:r>
              <a:rPr lang="nb-NO" dirty="0"/>
              <a:t>Noen må finansiere, utvikle  og  forvalte </a:t>
            </a:r>
            <a:r>
              <a:rPr lang="nb-NO" dirty="0" err="1"/>
              <a:t>bSDD</a:t>
            </a:r>
            <a:r>
              <a:rPr lang="nb-NO" dirty="0"/>
              <a:t>-standarden (ETIM har en forvaltning….)</a:t>
            </a:r>
          </a:p>
          <a:p>
            <a:pPr lvl="1"/>
            <a:r>
              <a:rPr lang="nb-NO" dirty="0"/>
              <a:t>buildingSMART?</a:t>
            </a:r>
          </a:p>
          <a:p>
            <a:pPr lvl="1"/>
            <a:r>
              <a:rPr lang="nb-NO" dirty="0"/>
              <a:t>Standard Norge?</a:t>
            </a:r>
          </a:p>
          <a:p>
            <a:pPr lvl="1"/>
            <a:r>
              <a:rPr lang="nb-NO" dirty="0"/>
              <a:t>Bransjedatabasene EFO, NRF, NOBB?</a:t>
            </a:r>
          </a:p>
          <a:p>
            <a:pPr lvl="1"/>
            <a:r>
              <a:rPr lang="nb-NO" dirty="0" err="1"/>
              <a:t>CoBuilder</a:t>
            </a:r>
            <a:r>
              <a:rPr lang="nb-NO" dirty="0"/>
              <a:t>?</a:t>
            </a:r>
          </a:p>
          <a:p>
            <a:pPr lvl="1"/>
            <a:r>
              <a:rPr lang="nb-NO" dirty="0"/>
              <a:t>Bransjeorganisasjonene?</a:t>
            </a:r>
          </a:p>
          <a:p>
            <a:pPr lvl="1"/>
            <a:r>
              <a:rPr lang="nb-NO" dirty="0"/>
              <a:t>Digitalt veikart?</a:t>
            </a:r>
          </a:p>
          <a:p>
            <a:pPr lvl="1"/>
            <a:r>
              <a:rPr lang="nb-NO" dirty="0"/>
              <a:t>GS1?</a:t>
            </a:r>
          </a:p>
          <a:p>
            <a:pPr lvl="1"/>
            <a:r>
              <a:rPr lang="nb-NO" dirty="0" err="1"/>
              <a:t>Dibk</a:t>
            </a:r>
            <a:r>
              <a:rPr lang="nb-NO" dirty="0"/>
              <a:t>?</a:t>
            </a:r>
          </a:p>
          <a:p>
            <a:pPr lvl="1"/>
            <a:r>
              <a:rPr lang="nb-NO" dirty="0"/>
              <a:t>Innovasjon Norge/KMD?</a:t>
            </a:r>
          </a:p>
          <a:p>
            <a:pPr lvl="1"/>
            <a:r>
              <a:rPr lang="nb-NO" dirty="0"/>
              <a:t>Bygg21?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1C6E134-81F4-45BE-9F6A-A7DCE9904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404" y="1199626"/>
            <a:ext cx="4078972" cy="543862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97B9682-6973-4C21-BC4E-9CDFF3564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66" y="4627650"/>
            <a:ext cx="3048176" cy="201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6716CF-2041-41C5-875E-5335E0465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Hvilken rolle har buildingSMART og spesielt </a:t>
            </a:r>
            <a:r>
              <a:rPr lang="nb-NO" dirty="0" err="1"/>
              <a:t>bSDD</a:t>
            </a:r>
            <a:r>
              <a:rPr lang="nb-NO" dirty="0"/>
              <a:t> i dette bildet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E51C02-6DDB-4632-89F2-54A114DB1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2858"/>
            <a:ext cx="10515600" cy="5134224"/>
          </a:xfrm>
        </p:spPr>
        <p:txBody>
          <a:bodyPr/>
          <a:lstStyle/>
          <a:p>
            <a:r>
              <a:rPr lang="nb-NO" dirty="0"/>
              <a:t>Noen må finansiere, utvikle  og  forvalte </a:t>
            </a:r>
            <a:r>
              <a:rPr lang="nb-NO" dirty="0" err="1"/>
              <a:t>bSDD</a:t>
            </a:r>
            <a:r>
              <a:rPr lang="nb-NO" dirty="0"/>
              <a:t>-standarden (ETIM har en forvaltning….)</a:t>
            </a:r>
          </a:p>
          <a:p>
            <a:pPr lvl="1"/>
            <a:r>
              <a:rPr lang="nb-NO" dirty="0"/>
              <a:t>buildingSMART -  IFD Library Group?</a:t>
            </a:r>
          </a:p>
          <a:p>
            <a:pPr lvl="2"/>
            <a:r>
              <a:rPr lang="nb-NO" dirty="0"/>
              <a:t>Standard Norge?</a:t>
            </a:r>
          </a:p>
          <a:p>
            <a:pPr lvl="2"/>
            <a:r>
              <a:rPr lang="nb-NO" dirty="0"/>
              <a:t>Bransjedatabasene EFO, NRF, NOBB?</a:t>
            </a:r>
          </a:p>
          <a:p>
            <a:pPr lvl="2"/>
            <a:r>
              <a:rPr lang="nb-NO" dirty="0" err="1"/>
              <a:t>CoBuilder</a:t>
            </a:r>
            <a:r>
              <a:rPr lang="nb-NO" dirty="0"/>
              <a:t>?</a:t>
            </a:r>
          </a:p>
          <a:p>
            <a:pPr lvl="2"/>
            <a:r>
              <a:rPr lang="nb-NO" dirty="0"/>
              <a:t>Bransjeorganisasjonene?</a:t>
            </a:r>
          </a:p>
          <a:p>
            <a:pPr lvl="2"/>
            <a:r>
              <a:rPr lang="nb-NO" dirty="0"/>
              <a:t>Digitalt veikart?</a:t>
            </a:r>
          </a:p>
          <a:p>
            <a:pPr lvl="2"/>
            <a:r>
              <a:rPr lang="nb-NO" dirty="0"/>
              <a:t>GS1?</a:t>
            </a:r>
          </a:p>
          <a:p>
            <a:pPr lvl="2"/>
            <a:r>
              <a:rPr lang="nb-NO" dirty="0" err="1"/>
              <a:t>Dibk</a:t>
            </a:r>
            <a:r>
              <a:rPr lang="nb-NO" dirty="0"/>
              <a:t>?</a:t>
            </a:r>
          </a:p>
          <a:p>
            <a:pPr lvl="2"/>
            <a:r>
              <a:rPr lang="nb-NO" dirty="0"/>
              <a:t>Innovasjon Norge/KMD?</a:t>
            </a:r>
          </a:p>
          <a:p>
            <a:pPr lvl="2"/>
            <a:r>
              <a:rPr lang="nb-NO" dirty="0"/>
              <a:t>Bygg21?</a:t>
            </a:r>
          </a:p>
        </p:txBody>
      </p:sp>
      <p:pic>
        <p:nvPicPr>
          <p:cNvPr id="1026" name="Picture 2" descr="Relatert bilde">
            <a:extLst>
              <a:ext uri="{FF2B5EF4-FFF2-40B4-BE49-F238E27FC236}">
                <a16:creationId xmlns:a16="http://schemas.microsoft.com/office/drawing/2014/main" id="{D8F87678-F2DA-41EF-8EF1-D98857457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86" y="2348692"/>
            <a:ext cx="4296462" cy="2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24E3797-FA7E-47C7-9B48-73916259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481" y="1295269"/>
            <a:ext cx="4426879" cy="268994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EF266C3-68BF-444D-A989-0E8FA837C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368" y="4241166"/>
            <a:ext cx="3423432" cy="171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DC21991-1302-4CDD-94B2-D8739A78E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80" y="581847"/>
            <a:ext cx="4479721" cy="594198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1756FBD-7229-4BDC-B9E0-576861C0C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118" y="581847"/>
            <a:ext cx="4245778" cy="2195825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79C65E0-28B7-4310-BF4C-A2FC825E289C}"/>
              </a:ext>
            </a:extLst>
          </p:cNvPr>
          <p:cNvSpPr/>
          <p:nvPr/>
        </p:nvSpPr>
        <p:spPr>
          <a:xfrm>
            <a:off x="5592371" y="6022504"/>
            <a:ext cx="4981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dirty="0"/>
              <a:t>Grip øyeblikket -Takk for oss!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78A348E-DAAC-40B1-AB52-6BDB00A7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645" y="2870027"/>
            <a:ext cx="2867251" cy="270467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C443D8F-2669-4AB1-9EEC-5580FC6E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007" y="5574702"/>
            <a:ext cx="2213040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386B492-02BF-405A-8E3E-73CB84758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19" y="804444"/>
            <a:ext cx="8498561" cy="524911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EAA39E53-977C-4135-8C32-7C12AEC4C1D9}"/>
              </a:ext>
            </a:extLst>
          </p:cNvPr>
          <p:cNvSpPr txBox="1"/>
          <p:nvPr/>
        </p:nvSpPr>
        <p:spPr>
          <a:xfrm>
            <a:off x="4723980" y="5167129"/>
            <a:ext cx="2121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rgbClr val="F57F00"/>
                </a:solidFill>
              </a:rPr>
              <a:t>…og det har jeg også</a:t>
            </a:r>
          </a:p>
          <a:p>
            <a:r>
              <a:rPr lang="nb-NO" dirty="0">
                <a:solidFill>
                  <a:srgbClr val="F57F00"/>
                </a:solidFill>
              </a:rPr>
              <a:t>	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5A23C46-FB54-496D-AADC-1C23841AD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58" y="1614902"/>
            <a:ext cx="3614823" cy="34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BB8AB6-DAB2-42F2-A423-28EF58BF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26"/>
            <a:ext cx="10515600" cy="508066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/>
              <a:t>Hele verdikjeden må henge sammen digitalt - og nå er det mulig!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7AB27F-F5F4-4975-AB67-393949517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          Digitalisering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3EE76E3-A4D5-456C-815B-CC6337C89007}"/>
              </a:ext>
            </a:extLst>
          </p:cNvPr>
          <p:cNvSpPr/>
          <p:nvPr/>
        </p:nvSpPr>
        <p:spPr>
          <a:xfrm>
            <a:off x="1861672" y="1056019"/>
            <a:ext cx="8411475" cy="5159564"/>
          </a:xfrm>
          <a:prstGeom prst="ellipse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prstClr val="white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F8E736F-281E-44C3-B173-E8D55295B9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8" b="7466"/>
          <a:stretch/>
        </p:blipFill>
        <p:spPr>
          <a:xfrm>
            <a:off x="5253545" y="1300447"/>
            <a:ext cx="5203398" cy="22002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9CC85B6-B35B-4D5E-A32C-777E5DF6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62" y="854491"/>
            <a:ext cx="1352494" cy="186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B886DA7-770E-44DD-9E7C-19B74C9C28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381" y="4629161"/>
            <a:ext cx="2138432" cy="151112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B338EA2-CEB3-4610-BB73-34AA60D7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31" y="2908706"/>
            <a:ext cx="2612266" cy="149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il høyre 11">
            <a:extLst>
              <a:ext uri="{FF2B5EF4-FFF2-40B4-BE49-F238E27FC236}">
                <a16:creationId xmlns:a16="http://schemas.microsoft.com/office/drawing/2014/main" id="{06D1D1EC-3AAC-4F31-9538-6BC0DC99091B}"/>
              </a:ext>
            </a:extLst>
          </p:cNvPr>
          <p:cNvSpPr/>
          <p:nvPr/>
        </p:nvSpPr>
        <p:spPr>
          <a:xfrm rot="20400000">
            <a:off x="4039444" y="3240181"/>
            <a:ext cx="1872223" cy="534734"/>
          </a:xfrm>
          <a:prstGeom prst="rightArrow">
            <a:avLst>
              <a:gd name="adj1" fmla="val 50000"/>
              <a:gd name="adj2" fmla="val 4516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Forespørsel/bestilling fra entreprenør</a:t>
            </a:r>
          </a:p>
        </p:txBody>
      </p:sp>
      <p:sp>
        <p:nvSpPr>
          <p:cNvPr id="12" name="Pil høyre 12">
            <a:extLst>
              <a:ext uri="{FF2B5EF4-FFF2-40B4-BE49-F238E27FC236}">
                <a16:creationId xmlns:a16="http://schemas.microsoft.com/office/drawing/2014/main" id="{5E45A04D-4AB3-4C47-913F-7F5852AE940D}"/>
              </a:ext>
            </a:extLst>
          </p:cNvPr>
          <p:cNvSpPr/>
          <p:nvPr/>
        </p:nvSpPr>
        <p:spPr>
          <a:xfrm rot="5400000">
            <a:off x="4144489" y="2895939"/>
            <a:ext cx="763410" cy="38262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Produkter</a:t>
            </a:r>
          </a:p>
        </p:txBody>
      </p:sp>
      <p:sp>
        <p:nvSpPr>
          <p:cNvPr id="13" name="Pil høyre 13">
            <a:extLst>
              <a:ext uri="{FF2B5EF4-FFF2-40B4-BE49-F238E27FC236}">
                <a16:creationId xmlns:a16="http://schemas.microsoft.com/office/drawing/2014/main" id="{4957AD33-786F-4B94-BE48-EF9A4E243488}"/>
              </a:ext>
            </a:extLst>
          </p:cNvPr>
          <p:cNvSpPr/>
          <p:nvPr/>
        </p:nvSpPr>
        <p:spPr>
          <a:xfrm rot="19800000">
            <a:off x="3218470" y="2378461"/>
            <a:ext cx="887037" cy="34492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Egenskaper</a:t>
            </a:r>
          </a:p>
        </p:txBody>
      </p:sp>
      <p:sp>
        <p:nvSpPr>
          <p:cNvPr id="14" name="Pil høyre 14">
            <a:extLst>
              <a:ext uri="{FF2B5EF4-FFF2-40B4-BE49-F238E27FC236}">
                <a16:creationId xmlns:a16="http://schemas.microsoft.com/office/drawing/2014/main" id="{23A4220D-B119-425A-B18C-674BB8AC6C2D}"/>
              </a:ext>
            </a:extLst>
          </p:cNvPr>
          <p:cNvSpPr/>
          <p:nvPr/>
        </p:nvSpPr>
        <p:spPr>
          <a:xfrm rot="10800000">
            <a:off x="7344939" y="4847625"/>
            <a:ext cx="933875" cy="73366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endParaRPr lang="nb-NO" b="1" dirty="0">
              <a:solidFill>
                <a:prstClr val="white"/>
              </a:solidFill>
            </a:endParaRP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616E77A2-F4B6-4CA5-823B-0F31C3ACFBF5}"/>
              </a:ext>
            </a:extLst>
          </p:cNvPr>
          <p:cNvGrpSpPr/>
          <p:nvPr/>
        </p:nvGrpSpPr>
        <p:grpSpPr>
          <a:xfrm>
            <a:off x="2531223" y="4799566"/>
            <a:ext cx="1451869" cy="800555"/>
            <a:chOff x="1007223" y="5063390"/>
            <a:chExt cx="1451869" cy="800555"/>
          </a:xfrm>
        </p:grpSpPr>
        <p:cxnSp>
          <p:nvCxnSpPr>
            <p:cNvPr id="16" name="Vinkel 16">
              <a:extLst>
                <a:ext uri="{FF2B5EF4-FFF2-40B4-BE49-F238E27FC236}">
                  <a16:creationId xmlns:a16="http://schemas.microsoft.com/office/drawing/2014/main" id="{87B3509D-370A-4826-880D-1B2D14935E2F}"/>
                </a:ext>
              </a:extLst>
            </p:cNvPr>
            <p:cNvCxnSpPr/>
            <p:nvPr/>
          </p:nvCxnSpPr>
          <p:spPr>
            <a:xfrm rot="16200000" flipV="1">
              <a:off x="991212" y="5079401"/>
              <a:ext cx="357626" cy="325604"/>
            </a:xfrm>
            <a:prstGeom prst="bentConnector2">
              <a:avLst/>
            </a:prstGeom>
            <a:ln w="25400"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5" descr="https://encrypted-tbn1.gstatic.com/images?q=tbn:ANd9GcTxnYf6Pon2MXDh9jCX9bVOSpHXyoS2Lzh6fAfkK6HQauiCvUVeJw">
              <a:extLst>
                <a:ext uri="{FF2B5EF4-FFF2-40B4-BE49-F238E27FC236}">
                  <a16:creationId xmlns:a16="http://schemas.microsoft.com/office/drawing/2014/main" id="{5C1FA5B1-7889-4D4C-9744-035DA6A16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094" y="5202930"/>
              <a:ext cx="1385998" cy="6610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1A50B77-F2CA-4665-9460-4A00D2E55F41}"/>
              </a:ext>
            </a:extLst>
          </p:cNvPr>
          <p:cNvSpPr txBox="1"/>
          <p:nvPr/>
        </p:nvSpPr>
        <p:spPr>
          <a:xfrm>
            <a:off x="7566028" y="5116285"/>
            <a:ext cx="4603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22854"/>
              </a:buClr>
            </a:pPr>
            <a:r>
              <a:rPr lang="nb-NO" sz="800" b="1" dirty="0">
                <a:solidFill>
                  <a:prstClr val="white"/>
                </a:solidFill>
              </a:rPr>
              <a:t>BYGG</a:t>
            </a:r>
            <a:endParaRPr lang="nb-NO" sz="700" b="1" dirty="0">
              <a:solidFill>
                <a:prstClr val="white"/>
              </a:solidFill>
            </a:endParaRPr>
          </a:p>
        </p:txBody>
      </p:sp>
      <p:sp>
        <p:nvSpPr>
          <p:cNvPr id="19" name="Bildeforklaring formet som Pil ned 19">
            <a:extLst>
              <a:ext uri="{FF2B5EF4-FFF2-40B4-BE49-F238E27FC236}">
                <a16:creationId xmlns:a16="http://schemas.microsoft.com/office/drawing/2014/main" id="{73BD054F-A521-422F-AD54-A4F0AB6CFF90}"/>
              </a:ext>
            </a:extLst>
          </p:cNvPr>
          <p:cNvSpPr/>
          <p:nvPr/>
        </p:nvSpPr>
        <p:spPr>
          <a:xfrm>
            <a:off x="1885950" y="4494881"/>
            <a:ext cx="663575" cy="903721"/>
          </a:xfrm>
          <a:prstGeom prst="downArrowCallo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AVFALL</a:t>
            </a:r>
            <a:endParaRPr lang="nb-NO" sz="700" b="1" dirty="0">
              <a:solidFill>
                <a:prstClr val="white"/>
              </a:solidFill>
            </a:endParaRP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92FF086F-5831-4F12-A788-0372CFB7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98" y="5670546"/>
            <a:ext cx="904875" cy="84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Rett pil 21">
            <a:extLst>
              <a:ext uri="{FF2B5EF4-FFF2-40B4-BE49-F238E27FC236}">
                <a16:creationId xmlns:a16="http://schemas.microsoft.com/office/drawing/2014/main" id="{7DC2CAA9-6E9D-46E0-A688-8FA80C309000}"/>
              </a:ext>
            </a:extLst>
          </p:cNvPr>
          <p:cNvCxnSpPr/>
          <p:nvPr/>
        </p:nvCxnSpPr>
        <p:spPr>
          <a:xfrm flipV="1">
            <a:off x="3319464" y="3004816"/>
            <a:ext cx="4690917" cy="2051397"/>
          </a:xfrm>
          <a:prstGeom prst="straightConnector1">
            <a:avLst/>
          </a:prstGeom>
          <a:ln w="25400"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5A75A6F2-9AE9-4346-B71D-9FA5E4950F24}"/>
              </a:ext>
            </a:extLst>
          </p:cNvPr>
          <p:cNvSpPr txBox="1"/>
          <p:nvPr/>
        </p:nvSpPr>
        <p:spPr>
          <a:xfrm rot="20160000">
            <a:off x="4962772" y="3608396"/>
            <a:ext cx="1876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622854"/>
              </a:buClr>
            </a:pPr>
            <a:r>
              <a:rPr lang="nb-NO" sz="1400" dirty="0">
                <a:solidFill>
                  <a:srgbClr val="622854"/>
                </a:solidFill>
              </a:rPr>
              <a:t>ROT-markedet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0169041-CDE0-485B-B14A-9262A9D02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861" y="3574722"/>
            <a:ext cx="1080082" cy="36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il høyre 24">
            <a:extLst>
              <a:ext uri="{FF2B5EF4-FFF2-40B4-BE49-F238E27FC236}">
                <a16:creationId xmlns:a16="http://schemas.microsoft.com/office/drawing/2014/main" id="{DFB19FF2-9146-4570-B76C-431877336F19}"/>
              </a:ext>
            </a:extLst>
          </p:cNvPr>
          <p:cNvSpPr/>
          <p:nvPr/>
        </p:nvSpPr>
        <p:spPr>
          <a:xfrm rot="5400000">
            <a:off x="9111436" y="4277510"/>
            <a:ext cx="1002035" cy="37385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LEVERANSE</a:t>
            </a:r>
            <a:endParaRPr lang="nb-NO" sz="700" b="1" dirty="0">
              <a:solidFill>
                <a:prstClr val="white"/>
              </a:solidFill>
            </a:endParaRPr>
          </a:p>
        </p:txBody>
      </p:sp>
      <p:sp>
        <p:nvSpPr>
          <p:cNvPr id="25" name="Pil høyre 25">
            <a:extLst>
              <a:ext uri="{FF2B5EF4-FFF2-40B4-BE49-F238E27FC236}">
                <a16:creationId xmlns:a16="http://schemas.microsoft.com/office/drawing/2014/main" id="{EC0EEDF0-C6EA-4170-A529-2DB4C172C7BE}"/>
              </a:ext>
            </a:extLst>
          </p:cNvPr>
          <p:cNvSpPr/>
          <p:nvPr/>
        </p:nvSpPr>
        <p:spPr>
          <a:xfrm rot="10800000">
            <a:off x="3763539" y="4877451"/>
            <a:ext cx="933875" cy="73366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endParaRPr lang="nb-NO" b="1" dirty="0">
              <a:solidFill>
                <a:prstClr val="white"/>
              </a:solidFill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AF90027-4EC1-41D2-87AB-7EE973E622C6}"/>
              </a:ext>
            </a:extLst>
          </p:cNvPr>
          <p:cNvSpPr txBox="1"/>
          <p:nvPr/>
        </p:nvSpPr>
        <p:spPr>
          <a:xfrm>
            <a:off x="3984628" y="5146111"/>
            <a:ext cx="4732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622854"/>
              </a:buClr>
            </a:pPr>
            <a:r>
              <a:rPr lang="nb-NO" sz="800" b="1" dirty="0">
                <a:solidFill>
                  <a:prstClr val="white"/>
                </a:solidFill>
              </a:rPr>
              <a:t>DRIFT</a:t>
            </a:r>
            <a:endParaRPr lang="nb-NO" sz="700" b="1" dirty="0">
              <a:solidFill>
                <a:prstClr val="white"/>
              </a:solidFill>
            </a:endParaRP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F83502D5-46D7-45CB-BBD7-BE1F3D7F9663}"/>
              </a:ext>
            </a:extLst>
          </p:cNvPr>
          <p:cNvGrpSpPr/>
          <p:nvPr/>
        </p:nvGrpSpPr>
        <p:grpSpPr>
          <a:xfrm>
            <a:off x="4752976" y="4434475"/>
            <a:ext cx="2704781" cy="2057179"/>
            <a:chOff x="3228975" y="4698298"/>
            <a:chExt cx="2704781" cy="2057179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179F181E-7CEC-434B-A5DB-7EC7C7053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020" y="4711882"/>
              <a:ext cx="1221736" cy="15810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>
              <a:extLst>
                <a:ext uri="{FF2B5EF4-FFF2-40B4-BE49-F238E27FC236}">
                  <a16:creationId xmlns:a16="http://schemas.microsoft.com/office/drawing/2014/main" id="{63F34F77-5500-4096-9441-D751EA55B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5" y="4698298"/>
              <a:ext cx="1591314" cy="9882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http://ovelandsheia.no/images/felt_b6.gif">
              <a:hlinkClick r:id="rId11"/>
              <a:extLst>
                <a:ext uri="{FF2B5EF4-FFF2-40B4-BE49-F238E27FC236}">
                  <a16:creationId xmlns:a16="http://schemas.microsoft.com/office/drawing/2014/main" id="{B131AE77-96C2-4555-BBA7-BF9F152570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5" y="5666349"/>
              <a:ext cx="1591314" cy="10891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Vinkel 31">
            <a:extLst>
              <a:ext uri="{FF2B5EF4-FFF2-40B4-BE49-F238E27FC236}">
                <a16:creationId xmlns:a16="http://schemas.microsoft.com/office/drawing/2014/main" id="{BEDC9BBA-CF19-401A-9090-384CD4E2A0F3}"/>
              </a:ext>
            </a:extLst>
          </p:cNvPr>
          <p:cNvCxnSpPr/>
          <p:nvPr/>
        </p:nvCxnSpPr>
        <p:spPr>
          <a:xfrm rot="10800000" flipV="1">
            <a:off x="2603502" y="6022676"/>
            <a:ext cx="5675313" cy="333375"/>
          </a:xfrm>
          <a:prstGeom prst="bentConnector3">
            <a:avLst>
              <a:gd name="adj1" fmla="val 50000"/>
            </a:avLst>
          </a:prstGeom>
          <a:ln w="25400"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27BCE7-4A32-440A-A0B1-2C681B60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111" y="3950274"/>
            <a:ext cx="360594" cy="861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Pil høyre 33">
            <a:extLst>
              <a:ext uri="{FF2B5EF4-FFF2-40B4-BE49-F238E27FC236}">
                <a16:creationId xmlns:a16="http://schemas.microsoft.com/office/drawing/2014/main" id="{7807285B-6567-4CBF-97E9-5999C750E78C}"/>
              </a:ext>
            </a:extLst>
          </p:cNvPr>
          <p:cNvSpPr/>
          <p:nvPr/>
        </p:nvSpPr>
        <p:spPr>
          <a:xfrm rot="2004578">
            <a:off x="4719237" y="2276715"/>
            <a:ext cx="763410" cy="38262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nb-NO" sz="800" b="1" dirty="0">
                <a:solidFill>
                  <a:prstClr val="white"/>
                </a:solidFill>
              </a:rPr>
              <a:t>Produkter</a:t>
            </a:r>
          </a:p>
        </p:txBody>
      </p:sp>
      <p:cxnSp>
        <p:nvCxnSpPr>
          <p:cNvPr id="34" name="Rett linje 33">
            <a:extLst>
              <a:ext uri="{FF2B5EF4-FFF2-40B4-BE49-F238E27FC236}">
                <a16:creationId xmlns:a16="http://schemas.microsoft.com/office/drawing/2014/main" id="{C902244E-0A77-438A-85B7-B179696A86F0}"/>
              </a:ext>
            </a:extLst>
          </p:cNvPr>
          <p:cNvCxnSpPr/>
          <p:nvPr/>
        </p:nvCxnSpPr>
        <p:spPr>
          <a:xfrm>
            <a:off x="994018" y="1033722"/>
            <a:ext cx="331786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4709F316-DED9-40F1-8E14-82C5255D9FD2}"/>
              </a:ext>
            </a:extLst>
          </p:cNvPr>
          <p:cNvSpPr txBox="1"/>
          <p:nvPr/>
        </p:nvSpPr>
        <p:spPr>
          <a:xfrm>
            <a:off x="2567608" y="3481263"/>
            <a:ext cx="1263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nb-NO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Planlegging og</a:t>
            </a:r>
          </a:p>
          <a:p>
            <a:pPr>
              <a:buClr>
                <a:schemeClr val="accent1"/>
              </a:buClr>
            </a:pPr>
            <a:r>
              <a:rPr lang="nb-NO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BIM</a:t>
            </a:r>
          </a:p>
        </p:txBody>
      </p:sp>
      <p:sp>
        <p:nvSpPr>
          <p:cNvPr id="45" name="Plassholder for lysbildenummer 4">
            <a:extLst>
              <a:ext uri="{FF2B5EF4-FFF2-40B4-BE49-F238E27FC236}">
                <a16:creationId xmlns:a16="http://schemas.microsoft.com/office/drawing/2014/main" id="{377CE5FE-481D-42B3-B1A2-103DBE177DDD}"/>
              </a:ext>
            </a:extLst>
          </p:cNvPr>
          <p:cNvSpPr txBox="1">
            <a:spLocks/>
          </p:cNvSpPr>
          <p:nvPr/>
        </p:nvSpPr>
        <p:spPr>
          <a:xfrm>
            <a:off x="10709481" y="6606000"/>
            <a:ext cx="773502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8B67D31-56D5-4E95-A98C-8E44E36771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819" y="5748474"/>
            <a:ext cx="907695" cy="6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0"/>
    </mc:Choice>
    <mc:Fallback xmlns="">
      <p:transition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F253D0-0D25-43B6-A393-668C2C180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Historien om byggevareindustrien og byggevarehandelen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205B3EB-3945-4F76-9CEB-4A6DC73CE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8" b="7466"/>
          <a:stretch/>
        </p:blipFill>
        <p:spPr>
          <a:xfrm>
            <a:off x="838200" y="1129577"/>
            <a:ext cx="10515600" cy="444644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C21A8D5-170E-4D99-B99F-A1D8E4C35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221" y="141068"/>
            <a:ext cx="1230531" cy="123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979897-8DC2-4DEF-9D97-6DBD75B4C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Penger spart er penger tjent, men hva med kundene?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2A751D3-5AF9-49D3-B2D3-46E0328A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521" y="805343"/>
            <a:ext cx="7972662" cy="57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00"/>
    </mc:Choice>
    <mc:Fallback xmlns="">
      <p:transition advTm="1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10879138" cy="1270262"/>
          </a:xfrm>
        </p:spPr>
        <p:txBody>
          <a:bodyPr>
            <a:normAutofit/>
          </a:bodyPr>
          <a:lstStyle/>
          <a:p>
            <a:r>
              <a:rPr lang="nb-NO" sz="2800" dirty="0"/>
              <a:t>Så vi bestemte oss for å utvide til digital handel og varehåndtering mellom Entreprenører og vareleverandører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1653462" y="1115809"/>
            <a:ext cx="43601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/>
              <a:t>Ordrebekreftelse </a:t>
            </a:r>
            <a:r>
              <a:rPr lang="nb-NO" sz="1100" b="1" dirty="0"/>
              <a:t> </a:t>
            </a:r>
            <a:r>
              <a:rPr lang="nb-NO" sz="1200" b="1" baseline="30000" dirty="0"/>
              <a:t>3</a:t>
            </a:r>
            <a:endParaRPr lang="nb-NO" sz="1200" b="1" dirty="0"/>
          </a:p>
          <a:p>
            <a:r>
              <a:rPr lang="nb-NO" sz="1000" b="1" dirty="0"/>
              <a:t>Fordel</a:t>
            </a:r>
            <a:r>
              <a:rPr lang="nb-NO" sz="1000" dirty="0"/>
              <a:t>: ingen tvil om hva leverandøren skal levere. Kjøper får bekreftelse på hva som blir levert inn i sitt bestillingssystem uten inntasting. I tillegg kan entreprenøren maskinelt håndtere avvik mellom bestilling og bekreftelse.</a:t>
            </a:r>
          </a:p>
          <a:p>
            <a:endParaRPr lang="nb-NO" sz="400" b="1" dirty="0"/>
          </a:p>
          <a:p>
            <a:r>
              <a:rPr lang="nb-NO" sz="1000" b="1" dirty="0"/>
              <a:t>Leveranse  </a:t>
            </a:r>
            <a:r>
              <a:rPr lang="nb-NO" sz="1200" b="1" baseline="30000" dirty="0"/>
              <a:t>5</a:t>
            </a:r>
            <a:endParaRPr lang="nb-NO" sz="1200" b="1" dirty="0"/>
          </a:p>
          <a:p>
            <a:r>
              <a:rPr lang="nb-NO" sz="1000" b="1" dirty="0"/>
              <a:t>Fordel</a:t>
            </a:r>
            <a:r>
              <a:rPr lang="nb-NO" sz="1000" dirty="0"/>
              <a:t>: riktige artikler blir levert til rett tid på rett sted på byggeplass - merket i.h.t. bruk</a:t>
            </a:r>
            <a:endParaRPr lang="nb-NO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11" y="2949810"/>
            <a:ext cx="8716675" cy="356022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65" y="3578189"/>
            <a:ext cx="1322985" cy="31631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Sylinder 10"/>
          <p:cNvSpPr txBox="1"/>
          <p:nvPr/>
        </p:nvSpPr>
        <p:spPr>
          <a:xfrm>
            <a:off x="6200320" y="1117289"/>
            <a:ext cx="4360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/>
              <a:t>Varemottak </a:t>
            </a:r>
            <a:r>
              <a:rPr lang="nb-NO" sz="1200" b="1" dirty="0"/>
              <a:t> </a:t>
            </a:r>
            <a:r>
              <a:rPr lang="nb-NO" sz="1200" b="1" baseline="30000" dirty="0"/>
              <a:t>8</a:t>
            </a:r>
            <a:endParaRPr lang="nb-NO" sz="1200" b="1" dirty="0"/>
          </a:p>
          <a:p>
            <a:r>
              <a:rPr lang="nb-NO" sz="1000" b="1" dirty="0"/>
              <a:t>Fordel</a:t>
            </a:r>
            <a:r>
              <a:rPr lang="nb-NO" sz="1000" dirty="0"/>
              <a:t>: korrekt informasjon til oppdatering av beholdning. Ingen språkproblemer.</a:t>
            </a:r>
          </a:p>
          <a:p>
            <a:endParaRPr lang="nb-NO" sz="400" b="1" dirty="0"/>
          </a:p>
          <a:p>
            <a:r>
              <a:rPr lang="nb-NO" sz="1000" b="1" dirty="0"/>
              <a:t>Fakturering  </a:t>
            </a:r>
            <a:r>
              <a:rPr lang="nb-NO" sz="1200" b="1" baseline="30000" dirty="0"/>
              <a:t>6</a:t>
            </a:r>
            <a:endParaRPr lang="nb-NO" sz="1200" b="1" dirty="0"/>
          </a:p>
          <a:p>
            <a:r>
              <a:rPr lang="nb-NO" sz="1000" b="1" dirty="0"/>
              <a:t>Fordel</a:t>
            </a:r>
            <a:r>
              <a:rPr lang="nb-NO" sz="1000" dirty="0"/>
              <a:t>: automatisk fakturakontroll.</a:t>
            </a:r>
          </a:p>
          <a:p>
            <a:pPr>
              <a:buClr>
                <a:schemeClr val="accent1"/>
              </a:buClr>
            </a:pPr>
            <a:endParaRPr lang="nb-NO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99" y="2229350"/>
            <a:ext cx="3700880" cy="1283978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9117137" y="2935419"/>
            <a:ext cx="10241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050" i="1" dirty="0"/>
              <a:t>f.eks. </a:t>
            </a:r>
            <a:br>
              <a:rPr lang="nb-NO" sz="1050" i="1" dirty="0"/>
            </a:br>
            <a:r>
              <a:rPr lang="nb-NO" sz="1050" i="1" dirty="0"/>
              <a:t>anleggsleder</a:t>
            </a: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89" y="2953602"/>
            <a:ext cx="1645855" cy="114822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933020" y="6303698"/>
            <a:ext cx="1302793" cy="3220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36000" rIns="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nb-NO" dirty="0"/>
              <a:t> BEAst </a:t>
            </a:r>
            <a:r>
              <a:rPr lang="nb-NO" dirty="0" err="1"/>
              <a:t>Label</a:t>
            </a:r>
            <a:r>
              <a:rPr lang="nb-NO" dirty="0"/>
              <a:t> </a:t>
            </a:r>
          </a:p>
        </p:txBody>
      </p:sp>
      <p:sp>
        <p:nvSpPr>
          <p:cNvPr id="16" name="Plassholder for bunntekst 3"/>
          <p:cNvSpPr txBox="1">
            <a:spLocks/>
          </p:cNvSpPr>
          <p:nvPr/>
        </p:nvSpPr>
        <p:spPr>
          <a:xfrm>
            <a:off x="684108" y="6606000"/>
            <a:ext cx="6491381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© EG A/S</a:t>
            </a:r>
            <a:endParaRPr lang="en-GB" dirty="0"/>
          </a:p>
        </p:txBody>
      </p:sp>
      <p:sp>
        <p:nvSpPr>
          <p:cNvPr id="17" name="Plassholder for lysbildenummer 4"/>
          <p:cNvSpPr txBox="1">
            <a:spLocks/>
          </p:cNvSpPr>
          <p:nvPr/>
        </p:nvSpPr>
        <p:spPr>
          <a:xfrm>
            <a:off x="10709481" y="6606000"/>
            <a:ext cx="773502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375A4-56A4-47D6-9801-1991572033F7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D8C16E2-1943-4387-ACA9-F9F323387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6595" y="644547"/>
            <a:ext cx="2121592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Erfaringer fra Sverige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853621"/>
            <a:ext cx="3951484" cy="5023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479376" y="1833865"/>
            <a:ext cx="6747855" cy="18111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>
              <a:lnSpc>
                <a:spcPct val="90000"/>
              </a:lnSpc>
            </a:pPr>
            <a:r>
              <a:rPr lang="nb-NO" sz="2800" i="1" dirty="0"/>
              <a:t>«Besparelse på ca. 4,2 milliarder SEK for de 6 største entreprenørene ved bedre  planlegging og digital samhandling»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15480" y="4077072"/>
            <a:ext cx="6408712" cy="1944216"/>
            <a:chOff x="1415480" y="4077072"/>
            <a:chExt cx="6408712" cy="1944216"/>
          </a:xfrm>
        </p:grpSpPr>
        <p:sp>
          <p:nvSpPr>
            <p:cNvPr id="8" name="Rectangle 7"/>
            <p:cNvSpPr/>
            <p:nvPr/>
          </p:nvSpPr>
          <p:spPr>
            <a:xfrm>
              <a:off x="1415480" y="4077072"/>
              <a:ext cx="6408712" cy="1944216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tIns="36000" bIns="36000" rtlCol="0" anchor="ctr"/>
            <a:lstStyle/>
            <a:p>
              <a:pPr lvl="1"/>
              <a:r>
                <a:rPr lang="nb-NO" sz="2800" i="1" dirty="0">
                  <a:solidFill>
                    <a:schemeClr val="accent6">
                      <a:lumMod val="50000"/>
                    </a:schemeClr>
                  </a:solidFill>
                </a:rPr>
                <a:t>20% kortere byggetid</a:t>
              </a:r>
            </a:p>
            <a:p>
              <a:pPr lvl="1"/>
              <a:r>
                <a:rPr lang="nb-NO" sz="2800" i="1" dirty="0">
                  <a:solidFill>
                    <a:schemeClr val="accent6">
                      <a:lumMod val="50000"/>
                    </a:schemeClr>
                  </a:solidFill>
                </a:rPr>
                <a:t>50% lavere håndteringskostnader</a:t>
              </a:r>
            </a:p>
            <a:p>
              <a:pPr lvl="1"/>
              <a:endParaRPr lang="nb-NO" sz="2800" i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nb-NO" sz="2800" dirty="0"/>
            </a:p>
          </p:txBody>
        </p:sp>
        <p:pic>
          <p:nvPicPr>
            <p:cNvPr id="8194" name="Picture 2" descr="http://logos-download.com/wp-content/uploads/2016/08/Peab_logo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703" y="5204003"/>
              <a:ext cx="2745308" cy="624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kstSylinder 8"/>
          <p:cNvSpPr txBox="1"/>
          <p:nvPr/>
        </p:nvSpPr>
        <p:spPr>
          <a:xfrm>
            <a:off x="45476" y="6311380"/>
            <a:ext cx="8996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nb-NO" sz="11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Kilde: BEAst</a:t>
            </a:r>
          </a:p>
        </p:txBody>
      </p:sp>
      <p:sp>
        <p:nvSpPr>
          <p:cNvPr id="11" name="Footer Placeholder 4"/>
          <p:cNvSpPr txBox="1">
            <a:spLocks/>
          </p:cNvSpPr>
          <p:nvPr/>
        </p:nvSpPr>
        <p:spPr>
          <a:xfrm>
            <a:off x="684108" y="6606000"/>
            <a:ext cx="6491381" cy="228600"/>
          </a:xfrm>
          <a:prstGeom prst="rect">
            <a:avLst/>
          </a:prstGeom>
        </p:spPr>
        <p:txBody>
          <a:bodyPr vert="horz" lIns="0" tIns="36000" rIns="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© EG A/S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709481" y="6606000"/>
            <a:ext cx="773502" cy="228600"/>
          </a:xfrm>
          <a:prstGeom prst="rect">
            <a:avLst/>
          </a:prstGeom>
        </p:spPr>
        <p:txBody>
          <a:bodyPr/>
          <a:lstStyle/>
          <a:p>
            <a:pPr algn="r"/>
            <a:fld id="{E31375A4-56A4-47D6-9801-1991572033F7}" type="slidenum">
              <a:rPr lang="da-DK" sz="800" smtClean="0">
                <a:solidFill>
                  <a:schemeClr val="bg1"/>
                </a:solidFill>
              </a:rPr>
              <a:pPr algn="r"/>
              <a:t>7</a:t>
            </a:fld>
            <a:endParaRPr lang="da-DK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4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153563" y="2408214"/>
            <a:ext cx="7969314" cy="1519310"/>
          </a:xfrm>
        </p:spPr>
        <p:txBody>
          <a:bodyPr/>
          <a:lstStyle/>
          <a:p>
            <a:pPr algn="ctr"/>
            <a:r>
              <a:rPr lang="nb-NO" sz="6000" b="1" dirty="0"/>
              <a:t>3,5 milliarder kroner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45476" y="6551766"/>
            <a:ext cx="1011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nb-NO" sz="11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Kilde: Bygg21</a:t>
            </a:r>
          </a:p>
        </p:txBody>
      </p:sp>
      <p:sp>
        <p:nvSpPr>
          <p:cNvPr id="5" name="TekstSylinder 4"/>
          <p:cNvSpPr txBox="1"/>
          <p:nvPr/>
        </p:nvSpPr>
        <p:spPr>
          <a:xfrm rot="20153906">
            <a:off x="8874560" y="4921791"/>
            <a:ext cx="3001170" cy="120032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 Målsetning bygg21:</a:t>
            </a:r>
          </a:p>
          <a:p>
            <a:r>
              <a:rPr lang="nb-NO" sz="2400" dirty="0">
                <a:solidFill>
                  <a:schemeClr val="bg1"/>
                </a:solidFill>
              </a:rPr>
              <a:t>20% lavere bygge-</a:t>
            </a:r>
          </a:p>
          <a:p>
            <a:r>
              <a:rPr lang="nb-NO" sz="2400" dirty="0">
                <a:solidFill>
                  <a:schemeClr val="bg1"/>
                </a:solidFill>
              </a:rPr>
              <a:t>kostnader i 2020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D5BE8D2-76EE-4234-A828-3BCF79551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167" y="0"/>
            <a:ext cx="3022832" cy="17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9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B596668-D51A-46AA-9371-419036C1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Så snudde vi oss mot rådgiverne og </a:t>
            </a:r>
            <a:r>
              <a:rPr lang="nb-NO" dirty="0" err="1"/>
              <a:t>Building</a:t>
            </a:r>
            <a:r>
              <a:rPr lang="nb-NO" dirty="0"/>
              <a:t> Smart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4" y="3025442"/>
            <a:ext cx="4492992" cy="237478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30" y="1793727"/>
            <a:ext cx="1761535" cy="912475"/>
          </a:xfrm>
          <a:prstGeom prst="rect">
            <a:avLst/>
          </a:prstGeom>
        </p:spPr>
      </p:pic>
      <p:pic>
        <p:nvPicPr>
          <p:cNvPr id="37" name="Bild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638" y="885925"/>
            <a:ext cx="4914211" cy="3932413"/>
          </a:xfrm>
          <a:prstGeom prst="rect">
            <a:avLst/>
          </a:prstGeom>
        </p:spPr>
      </p:pic>
      <p:pic>
        <p:nvPicPr>
          <p:cNvPr id="38" name="Bild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74" y="5717332"/>
            <a:ext cx="2952328" cy="550807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30" y="2694970"/>
            <a:ext cx="4591050" cy="31432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A7775760-2699-47BD-97C4-FB58C0E153DE}"/>
              </a:ext>
            </a:extLst>
          </p:cNvPr>
          <p:cNvSpPr/>
          <p:nvPr/>
        </p:nvSpPr>
        <p:spPr>
          <a:xfrm>
            <a:off x="4256714" y="501901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/>
              <a:t>buildingSMART Dataordbok (tidligere kalt IFD Library,) gir grunnlag for felles terminologi i bruken av </a:t>
            </a:r>
            <a:r>
              <a:rPr lang="nb-NO" dirty="0" err="1"/>
              <a:t>åpenBIM</a:t>
            </a:r>
            <a:r>
              <a:rPr lang="nb-NO" dirty="0"/>
              <a:t> slik at alle modeller tolkes entydig av aktører og forhandlere. buildingSMART Dataordbok automatiserer og effektiviserer en rekke prosesser som produktsøk, produktspesifikasjon, varehandel og FDV dokumentasjon. </a:t>
            </a:r>
          </a:p>
        </p:txBody>
      </p:sp>
    </p:spTree>
    <p:extLst>
      <p:ext uri="{BB962C8B-B14F-4D97-AF65-F5344CB8AC3E}">
        <p14:creationId xmlns:p14="http://schemas.microsoft.com/office/powerpoint/2010/main" val="32984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>
</file>

<file path=ppt/theme/theme1.xml><?xml version="1.0" encoding="utf-8"?>
<a:theme xmlns:a="http://schemas.openxmlformats.org/drawingml/2006/main" name="1_Virke">
  <a:themeElements>
    <a:clrScheme name="VIRKE OLDZ">
      <a:dk1>
        <a:sysClr val="windowText" lastClr="000000"/>
      </a:dk1>
      <a:lt1>
        <a:sysClr val="window" lastClr="FFFFFF"/>
      </a:lt1>
      <a:dk2>
        <a:srgbClr val="C7BA8F"/>
      </a:dk2>
      <a:lt2>
        <a:srgbClr val="99B854"/>
      </a:lt2>
      <a:accent1>
        <a:srgbClr val="006696"/>
      </a:accent1>
      <a:accent2>
        <a:srgbClr val="5CADD1"/>
      </a:accent2>
      <a:accent3>
        <a:srgbClr val="47A89E"/>
      </a:accent3>
      <a:accent4>
        <a:srgbClr val="005C69"/>
      </a:accent4>
      <a:accent5>
        <a:srgbClr val="99B854"/>
      </a:accent5>
      <a:accent6>
        <a:srgbClr val="C7BA8F"/>
      </a:accent6>
      <a:hlink>
        <a:srgbClr val="47A89E"/>
      </a:hlink>
      <a:folHlink>
        <a:srgbClr val="005C69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Varm grå">
      <a:srgbClr val="584F4C"/>
    </a:custClr>
    <a:custClr name="Logo">
      <a:srgbClr val="A50E68"/>
    </a:custClr>
    <a:custClr name="Oransje">
      <a:srgbClr val="F57F00"/>
    </a:custClr>
    <a:custClr name="Mørk lilla">
      <a:srgbClr val="331729"/>
    </a:custClr>
    <a:custClr name="Lilla">
      <a:srgbClr val="622854"/>
    </a:custClr>
    <a:custClr name="Dyp teal">
      <a:srgbClr val="005D69"/>
    </a:custClr>
    <a:custClr name="Turkis">
      <a:srgbClr val="48A99F"/>
    </a:custClr>
    <a:custClr name="Dark Teal">
      <a:srgbClr val="006696"/>
    </a:custClr>
    <a:custClr name="Aqua">
      <a:srgbClr val="5CADD1"/>
    </a:custClr>
  </a:custClrLst>
  <a:extLst>
    <a:ext uri="{05A4C25C-085E-4340-85A3-A5531E510DB2}">
      <thm15:themeFamily xmlns:thm15="http://schemas.microsoft.com/office/thememl/2012/main" name="Presentasjon4" id="{07975F87-AB07-47B7-8B2B-E7C4BAAB4EC2}" vid="{1D6C0187-2244-40F7-BCCA-F311D609830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3096</TotalTime>
  <Words>581</Words>
  <Application>Microsoft Macintosh PowerPoint</Application>
  <PresentationFormat>Widescreen</PresentationFormat>
  <Paragraphs>116</Paragraphs>
  <Slides>19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Segoe UI</vt:lpstr>
      <vt:lpstr>Arial</vt:lpstr>
      <vt:lpstr>Calibri</vt:lpstr>
      <vt:lpstr>1_Virke</vt:lpstr>
      <vt:lpstr>PowerPoint Presentation</vt:lpstr>
      <vt:lpstr>PowerPoint Presentation</vt:lpstr>
      <vt:lpstr> Hele verdikjeden må henge sammen digitalt - og nå er det mulig! </vt:lpstr>
      <vt:lpstr>Historien om byggevareindustrien og byggevarehandelen</vt:lpstr>
      <vt:lpstr>Penger spart er penger tjent, men hva med kundene?</vt:lpstr>
      <vt:lpstr>Så vi bestemte oss for å utvide til digital handel og varehåndtering mellom Entreprenører og vareleverandører</vt:lpstr>
      <vt:lpstr>Erfaringer fra Sverige</vt:lpstr>
      <vt:lpstr>3,5 milliarder kroner</vt:lpstr>
      <vt:lpstr>Så snudde vi oss mot rådgiverne og Building Smart</vt:lpstr>
      <vt:lpstr>bsDD er regelverket for «Egenskaper»</vt:lpstr>
      <vt:lpstr>Like enkelt som å finne en bil på nett…</vt:lpstr>
      <vt:lpstr>Dataleverandørene har kommet godt i gang med programvare for bruk av egenskaper i sine produktsøkmoduler</vt:lpstr>
      <vt:lpstr>PowerPoint Presentation</vt:lpstr>
      <vt:lpstr>Hvilke muligheter åpner seg med bsDD </vt:lpstr>
      <vt:lpstr>Hva betyr bsDD og digitalisert byggeprosess for BAE-næringen på kort og lang sikt </vt:lpstr>
      <vt:lpstr> bsDD er nøkkelen for å «forstå» en digital vare NeB Supply Material er standarden for å ivareta  BIM til varer og vareflyt </vt:lpstr>
      <vt:lpstr>Hvilken rolle har buildingSMART og spesielt bSDD i dette bildet </vt:lpstr>
      <vt:lpstr>Hvilken rolle har buildingSMART og spesielt bSDD i dette bildet 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Bengt Herning</dc:creator>
  <dc:description>Template by OfficeConsult.no</dc:description>
  <cp:lastModifiedBy>Trippel-M Levender Bilder AS</cp:lastModifiedBy>
  <cp:revision>69</cp:revision>
  <dcterms:created xsi:type="dcterms:W3CDTF">2018-04-11T07:18:22Z</dcterms:created>
  <dcterms:modified xsi:type="dcterms:W3CDTF">2018-04-17T12:26:22Z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OfficeConsult.no</vt:lpwstr>
  </property>
</Properties>
</file>